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6.jpg" ContentType="image/jpg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C6F4E1-40F3-4DE5-A421-201C51818D2E}" v="6" dt="2026-03-03T20:27:49.38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Sanders (sanders.anderson@yokogawa.com)" userId="01580e98-c92c-40ad-aef4-5ecb303ed761" providerId="ADAL" clId="{9EEBA7B5-5CB2-43BD-A6DD-8112BC5D487F}"/>
    <pc:docChg chg="custSel modSld">
      <pc:chgData name="Anderson, Sanders (sanders.anderson@yokogawa.com)" userId="01580e98-c92c-40ad-aef4-5ecb303ed761" providerId="ADAL" clId="{9EEBA7B5-5CB2-43BD-A6DD-8112BC5D487F}" dt="2026-03-03T20:29:45.588" v="564" actId="20577"/>
      <pc:docMkLst>
        <pc:docMk/>
      </pc:docMkLst>
      <pc:sldChg chg="addSp delSp modSp mod">
        <pc:chgData name="Anderson, Sanders (sanders.anderson@yokogawa.com)" userId="01580e98-c92c-40ad-aef4-5ecb303ed761" providerId="ADAL" clId="{9EEBA7B5-5CB2-43BD-A6DD-8112BC5D487F}" dt="2026-03-03T20:29:45.588" v="564" actId="20577"/>
        <pc:sldMkLst>
          <pc:docMk/>
          <pc:sldMk cId="0" sldId="256"/>
        </pc:sldMkLst>
        <pc:spChg chg="mod">
          <ac:chgData name="Anderson, Sanders (sanders.anderson@yokogawa.com)" userId="01580e98-c92c-40ad-aef4-5ecb303ed761" providerId="ADAL" clId="{9EEBA7B5-5CB2-43BD-A6DD-8112BC5D487F}" dt="2026-03-03T20:29:45.588" v="564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Anderson, Sanders (sanders.anderson@yokogawa.com)" userId="01580e98-c92c-40ad-aef4-5ecb303ed761" providerId="ADAL" clId="{9EEBA7B5-5CB2-43BD-A6DD-8112BC5D487F}" dt="2026-03-03T20:28:13.664" v="503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Anderson, Sanders (sanders.anderson@yokogawa.com)" userId="01580e98-c92c-40ad-aef4-5ecb303ed761" providerId="ADAL" clId="{9EEBA7B5-5CB2-43BD-A6DD-8112BC5D487F}" dt="2026-03-03T20:28:38.766" v="555" actId="20577"/>
          <ac:spMkLst>
            <pc:docMk/>
            <pc:sldMk cId="0" sldId="256"/>
            <ac:spMk id="8" creationId="{00000000-0000-0000-0000-000000000000}"/>
          </ac:spMkLst>
        </pc:spChg>
        <pc:spChg chg="add mod">
          <ac:chgData name="Anderson, Sanders (sanders.anderson@yokogawa.com)" userId="01580e98-c92c-40ad-aef4-5ecb303ed761" providerId="ADAL" clId="{9EEBA7B5-5CB2-43BD-A6DD-8112BC5D487F}" dt="2026-03-03T20:27:49.383" v="499"/>
          <ac:spMkLst>
            <pc:docMk/>
            <pc:sldMk cId="0" sldId="256"/>
            <ac:spMk id="9" creationId="{55BE9227-6D60-7E0F-4370-83DE36B89D72}"/>
          </ac:spMkLst>
        </pc:spChg>
        <pc:spChg chg="del mod">
          <ac:chgData name="Anderson, Sanders (sanders.anderson@yokogawa.com)" userId="01580e98-c92c-40ad-aef4-5ecb303ed761" providerId="ADAL" clId="{9EEBA7B5-5CB2-43BD-A6DD-8112BC5D487F}" dt="2026-03-03T20:27:47.979" v="498" actId="478"/>
          <ac:spMkLst>
            <pc:docMk/>
            <pc:sldMk cId="0" sldId="256"/>
            <ac:spMk id="10" creationId="{00000000-0000-0000-0000-000000000000}"/>
          </ac:spMkLst>
        </pc:spChg>
        <pc:picChg chg="mod">
          <ac:chgData name="Anderson, Sanders (sanders.anderson@yokogawa.com)" userId="01580e98-c92c-40ad-aef4-5ecb303ed761" providerId="ADAL" clId="{9EEBA7B5-5CB2-43BD-A6DD-8112BC5D487F}" dt="2026-02-06T17:30:38.524" v="2" actId="1076"/>
          <ac:picMkLst>
            <pc:docMk/>
            <pc:sldMk cId="0" sldId="256"/>
            <ac:picMk id="11" creationId="{345DFEF8-4C0C-519D-B1C0-34B407822B85}"/>
          </ac:picMkLst>
        </pc:picChg>
      </pc:sldChg>
      <pc:sldChg chg="addSp delSp modSp mod">
        <pc:chgData name="Anderson, Sanders (sanders.anderson@yokogawa.com)" userId="01580e98-c92c-40ad-aef4-5ecb303ed761" providerId="ADAL" clId="{9EEBA7B5-5CB2-43BD-A6DD-8112BC5D487F}" dt="2026-03-03T20:27:39.883" v="496"/>
        <pc:sldMkLst>
          <pc:docMk/>
          <pc:sldMk cId="0" sldId="257"/>
        </pc:sldMkLst>
        <pc:spChg chg="add mod">
          <ac:chgData name="Anderson, Sanders (sanders.anderson@yokogawa.com)" userId="01580e98-c92c-40ad-aef4-5ecb303ed761" providerId="ADAL" clId="{9EEBA7B5-5CB2-43BD-A6DD-8112BC5D487F}" dt="2026-03-03T20:27:39.883" v="496"/>
          <ac:spMkLst>
            <pc:docMk/>
            <pc:sldMk cId="0" sldId="257"/>
            <ac:spMk id="2" creationId="{686E2BE1-F872-AEDC-868D-2F2140831F3F}"/>
          </ac:spMkLst>
        </pc:spChg>
        <pc:spChg chg="del mod">
          <ac:chgData name="Anderson, Sanders (sanders.anderson@yokogawa.com)" userId="01580e98-c92c-40ad-aef4-5ecb303ed761" providerId="ADAL" clId="{9EEBA7B5-5CB2-43BD-A6DD-8112BC5D487F}" dt="2026-03-03T20:27:38.847" v="495" actId="478"/>
          <ac:spMkLst>
            <pc:docMk/>
            <pc:sldMk cId="0" sldId="257"/>
            <ac:spMk id="5" creationId="{00000000-0000-0000-0000-000000000000}"/>
          </ac:spMkLst>
        </pc:spChg>
        <pc:spChg chg="mod">
          <ac:chgData name="Anderson, Sanders (sanders.anderson@yokogawa.com)" userId="01580e98-c92c-40ad-aef4-5ecb303ed761" providerId="ADAL" clId="{9EEBA7B5-5CB2-43BD-A6DD-8112BC5D487F}" dt="2026-03-03T20:25:49.876" v="485" actId="207"/>
          <ac:spMkLst>
            <pc:docMk/>
            <pc:sldMk cId="0" sldId="257"/>
            <ac:spMk id="7" creationId="{513F0C33-5C87-AE66-426F-15AD6BDF2CDC}"/>
          </ac:spMkLst>
        </pc:spChg>
      </pc:sldChg>
      <pc:sldChg chg="addSp delSp modSp mod">
        <pc:chgData name="Anderson, Sanders (sanders.anderson@yokogawa.com)" userId="01580e98-c92c-40ad-aef4-5ecb303ed761" providerId="ADAL" clId="{9EEBA7B5-5CB2-43BD-A6DD-8112BC5D487F}" dt="2026-03-03T20:27:27.118" v="492" actId="207"/>
        <pc:sldMkLst>
          <pc:docMk/>
          <pc:sldMk cId="0" sldId="258"/>
        </pc:sldMkLst>
        <pc:spChg chg="mod">
          <ac:chgData name="Anderson, Sanders (sanders.anderson@yokogawa.com)" userId="01580e98-c92c-40ad-aef4-5ecb303ed761" providerId="ADAL" clId="{9EEBA7B5-5CB2-43BD-A6DD-8112BC5D487F}" dt="2026-03-03T20:24:03.338" v="465" actId="207"/>
          <ac:spMkLst>
            <pc:docMk/>
            <pc:sldMk cId="0" sldId="258"/>
            <ac:spMk id="9" creationId="{D38E2415-63A4-97F6-E980-130318AD3252}"/>
          </ac:spMkLst>
        </pc:spChg>
        <pc:spChg chg="mod">
          <ac:chgData name="Anderson, Sanders (sanders.anderson@yokogawa.com)" userId="01580e98-c92c-40ad-aef4-5ecb303ed761" providerId="ADAL" clId="{9EEBA7B5-5CB2-43BD-A6DD-8112BC5D487F}" dt="2026-03-03T20:27:27.118" v="492" actId="207"/>
          <ac:spMkLst>
            <pc:docMk/>
            <pc:sldMk cId="0" sldId="258"/>
            <ac:spMk id="12" creationId="{00000000-0000-0000-0000-000000000000}"/>
          </ac:spMkLst>
        </pc:spChg>
        <pc:picChg chg="add mod">
          <ac:chgData name="Anderson, Sanders (sanders.anderson@yokogawa.com)" userId="01580e98-c92c-40ad-aef4-5ecb303ed761" providerId="ADAL" clId="{9EEBA7B5-5CB2-43BD-A6DD-8112BC5D487F}" dt="2026-02-06T17:52:25.190" v="228" actId="1076"/>
          <ac:picMkLst>
            <pc:docMk/>
            <pc:sldMk cId="0" sldId="258"/>
            <ac:picMk id="13" creationId="{F10ED9C0-0CFB-6215-14D8-34456304725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ST-S-20250121-</a:t>
            </a:r>
            <a:r>
              <a:rPr spc="-25" dirty="0"/>
              <a:t>02</a:t>
            </a:r>
          </a:p>
          <a:p>
            <a:pPr marR="43180" algn="r">
              <a:lnSpc>
                <a:spcPct val="100000"/>
              </a:lnSpc>
            </a:pPr>
            <a:fld id="{81D60167-4931-47E6-BA6A-407CBD079E47}" type="slidenum">
              <a:rPr sz="750" spc="-50" dirty="0">
                <a:solidFill>
                  <a:srgbClr val="1E1B1F"/>
                </a:solidFill>
                <a:latin typeface="Noto Sans"/>
                <a:cs typeface="Noto Sans"/>
              </a:rPr>
              <a:t>‹#›</a:t>
            </a:fld>
            <a:endParaRPr sz="750">
              <a:latin typeface="Noto Sans"/>
              <a:cs typeface="Noto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ST-S-20250121-</a:t>
            </a:r>
            <a:r>
              <a:rPr spc="-25" dirty="0"/>
              <a:t>02</a:t>
            </a:r>
          </a:p>
          <a:p>
            <a:pPr marR="43180" algn="r">
              <a:lnSpc>
                <a:spcPct val="100000"/>
              </a:lnSpc>
            </a:pPr>
            <a:fld id="{81D60167-4931-47E6-BA6A-407CBD079E47}" type="slidenum">
              <a:rPr sz="750" spc="-50" dirty="0">
                <a:solidFill>
                  <a:srgbClr val="1E1B1F"/>
                </a:solidFill>
                <a:latin typeface="Noto Sans"/>
                <a:cs typeface="Noto Sans"/>
              </a:rPr>
              <a:t>‹#›</a:t>
            </a:fld>
            <a:endParaRPr sz="750">
              <a:latin typeface="Noto Sans"/>
              <a:cs typeface="Noto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ST-S-20250121-</a:t>
            </a:r>
            <a:r>
              <a:rPr spc="-25" dirty="0"/>
              <a:t>02</a:t>
            </a:r>
          </a:p>
          <a:p>
            <a:pPr marR="43180" algn="r">
              <a:lnSpc>
                <a:spcPct val="100000"/>
              </a:lnSpc>
            </a:pPr>
            <a:fld id="{81D60167-4931-47E6-BA6A-407CBD079E47}" type="slidenum">
              <a:rPr sz="750" spc="-50" dirty="0">
                <a:solidFill>
                  <a:srgbClr val="1E1B1F"/>
                </a:solidFill>
                <a:latin typeface="Noto Sans"/>
                <a:cs typeface="Noto Sans"/>
              </a:rPr>
              <a:t>‹#›</a:t>
            </a:fld>
            <a:endParaRPr sz="750">
              <a:latin typeface="Noto Sans"/>
              <a:cs typeface="Noto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ST-S-20250121-</a:t>
            </a:r>
            <a:r>
              <a:rPr spc="-25" dirty="0"/>
              <a:t>02</a:t>
            </a:r>
          </a:p>
          <a:p>
            <a:pPr marR="43180" algn="r">
              <a:lnSpc>
                <a:spcPct val="100000"/>
              </a:lnSpc>
            </a:pPr>
            <a:fld id="{81D60167-4931-47E6-BA6A-407CBD079E47}" type="slidenum">
              <a:rPr sz="750" spc="-50" dirty="0">
                <a:solidFill>
                  <a:srgbClr val="1E1B1F"/>
                </a:solidFill>
                <a:latin typeface="Noto Sans"/>
                <a:cs typeface="Noto Sans"/>
              </a:rPr>
              <a:t>‹#›</a:t>
            </a:fld>
            <a:endParaRPr sz="750">
              <a:latin typeface="Noto Sans"/>
              <a:cs typeface="Noto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ST-S-20250121-</a:t>
            </a:r>
            <a:r>
              <a:rPr spc="-25" dirty="0"/>
              <a:t>02</a:t>
            </a:r>
          </a:p>
          <a:p>
            <a:pPr marR="43180" algn="r">
              <a:lnSpc>
                <a:spcPct val="100000"/>
              </a:lnSpc>
            </a:pPr>
            <a:fld id="{81D60167-4931-47E6-BA6A-407CBD079E47}" type="slidenum">
              <a:rPr sz="750" spc="-50" dirty="0">
                <a:solidFill>
                  <a:srgbClr val="1E1B1F"/>
                </a:solidFill>
                <a:latin typeface="Noto Sans"/>
                <a:cs typeface="Noto Sans"/>
              </a:rPr>
              <a:t>‹#›</a:t>
            </a:fld>
            <a:endParaRPr sz="750">
              <a:latin typeface="Noto Sans"/>
              <a:cs typeface="Noto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293201" y="10017407"/>
            <a:ext cx="906779" cy="264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ST-S-20250121-</a:t>
            </a:r>
            <a:r>
              <a:rPr spc="-25" dirty="0"/>
              <a:t>02</a:t>
            </a:r>
          </a:p>
          <a:p>
            <a:pPr marR="43180" algn="r">
              <a:lnSpc>
                <a:spcPct val="100000"/>
              </a:lnSpc>
            </a:pPr>
            <a:fld id="{81D60167-4931-47E6-BA6A-407CBD079E47}" type="slidenum">
              <a:rPr sz="750" spc="-50" dirty="0">
                <a:solidFill>
                  <a:srgbClr val="1E1B1F"/>
                </a:solidFill>
                <a:latin typeface="Noto Sans"/>
                <a:cs typeface="Noto Sans"/>
              </a:rPr>
              <a:t>‹#›</a:t>
            </a:fld>
            <a:endParaRPr sz="750">
              <a:latin typeface="Noto Sans"/>
              <a:cs typeface="Noto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hyperlink" Target="http://www.yokogawa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559040" cy="2139950"/>
            <a:chOff x="0" y="0"/>
            <a:chExt cx="7559040" cy="21399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559040" cy="213937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53240" y="334365"/>
              <a:ext cx="1804415" cy="66751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184385" y="498123"/>
            <a:ext cx="3167380" cy="106503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10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Success</a:t>
            </a:r>
            <a:r>
              <a:rPr sz="1100" spc="-2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Story</a:t>
            </a:r>
            <a:endParaRPr sz="11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br>
              <a:rPr lang="en-US" sz="1300" b="1" spc="10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en-US" sz="1300" b="1" dirty="0">
                <a:solidFill>
                  <a:schemeClr val="bg1"/>
                </a:solidFill>
              </a:rPr>
              <a:t>Enterprise-Level </a:t>
            </a:r>
            <a:br>
              <a:rPr lang="en-US" sz="1300" b="1" dirty="0">
                <a:solidFill>
                  <a:schemeClr val="bg1"/>
                </a:solidFill>
              </a:rPr>
            </a:br>
            <a:r>
              <a:rPr lang="en-US" sz="1300" b="1" dirty="0">
                <a:solidFill>
                  <a:schemeClr val="bg1"/>
                </a:solidFill>
              </a:rPr>
              <a:t>Transformation with</a:t>
            </a:r>
            <a:br>
              <a:rPr lang="en-US" sz="1300" b="1" dirty="0">
                <a:solidFill>
                  <a:schemeClr val="bg1"/>
                </a:solidFill>
              </a:rPr>
            </a:br>
            <a:r>
              <a:rPr lang="en-US" sz="1300" b="1" dirty="0">
                <a:solidFill>
                  <a:schemeClr val="bg1"/>
                </a:solidFill>
              </a:rPr>
              <a:t>AMADAS + </a:t>
            </a:r>
            <a:r>
              <a:rPr lang="en-US" sz="1300" b="1" dirty="0" err="1">
                <a:solidFill>
                  <a:schemeClr val="bg1"/>
                </a:solidFill>
              </a:rPr>
              <a:t>IMHub</a:t>
            </a:r>
            <a:endParaRPr lang="en-US" sz="13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9677" y="2404138"/>
            <a:ext cx="795020" cy="610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95"/>
              </a:spcBef>
            </a:pPr>
            <a:r>
              <a:rPr sz="950" b="1" spc="-10" dirty="0">
                <a:solidFill>
                  <a:srgbClr val="1E1B1F"/>
                </a:solidFill>
                <a:latin typeface="Noto Sans"/>
                <a:cs typeface="Noto Sans"/>
              </a:rPr>
              <a:t>Industry: </a:t>
            </a:r>
            <a:r>
              <a:rPr sz="950" b="1" dirty="0">
                <a:solidFill>
                  <a:srgbClr val="1E1B1F"/>
                </a:solidFill>
                <a:latin typeface="Noto Sans"/>
                <a:cs typeface="Noto Sans"/>
              </a:rPr>
              <a:t>Plant</a:t>
            </a:r>
            <a:r>
              <a:rPr sz="950" b="1" spc="-30" dirty="0">
                <a:solidFill>
                  <a:srgbClr val="1E1B1F"/>
                </a:solidFill>
                <a:latin typeface="Noto Sans"/>
                <a:cs typeface="Noto Sans"/>
              </a:rPr>
              <a:t> </a:t>
            </a:r>
            <a:r>
              <a:rPr sz="950" b="1" spc="-10" dirty="0">
                <a:solidFill>
                  <a:srgbClr val="1E1B1F"/>
                </a:solidFill>
                <a:latin typeface="Noto Sans"/>
                <a:cs typeface="Noto Sans"/>
              </a:rPr>
              <a:t>type: </a:t>
            </a:r>
            <a:r>
              <a:rPr sz="950" b="1" dirty="0">
                <a:solidFill>
                  <a:srgbClr val="1E1B1F"/>
                </a:solidFill>
                <a:latin typeface="Noto Sans"/>
                <a:cs typeface="Noto Sans"/>
              </a:rPr>
              <a:t>Project</a:t>
            </a:r>
            <a:r>
              <a:rPr sz="950" b="1" spc="-10" dirty="0">
                <a:solidFill>
                  <a:srgbClr val="1E1B1F"/>
                </a:solidFill>
                <a:latin typeface="Noto Sans"/>
                <a:cs typeface="Noto Sans"/>
              </a:rPr>
              <a:t> type: Scope:</a:t>
            </a:r>
            <a:endParaRPr sz="950">
              <a:latin typeface="Noto Sans"/>
              <a:cs typeface="Noto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44077" y="2404138"/>
            <a:ext cx="2882900" cy="7700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sz="1000" b="1" dirty="0"/>
              <a:t>Oil, Gas &amp; Petrochemical</a:t>
            </a:r>
            <a:br>
              <a:rPr lang="en-US" sz="950" b="1" dirty="0">
                <a:solidFill>
                  <a:srgbClr val="1E1B1F"/>
                </a:solidFill>
                <a:latin typeface="Noto Sans"/>
                <a:cs typeface="Noto Sans"/>
              </a:rPr>
            </a:br>
            <a:r>
              <a:rPr lang="en-US" sz="1000" b="1" dirty="0"/>
              <a:t>Refining &amp; Petrochemical Facilities</a:t>
            </a:r>
            <a:br>
              <a:rPr lang="en-US" sz="1000" b="1" dirty="0"/>
            </a:br>
            <a:r>
              <a:rPr lang="en-US" sz="1000" b="1" dirty="0"/>
              <a:t>Enterprise Digital Integration</a:t>
            </a:r>
            <a:br>
              <a:rPr lang="en-US" sz="950" b="1" spc="-10" dirty="0">
                <a:solidFill>
                  <a:srgbClr val="1E1B1F"/>
                </a:solidFill>
                <a:latin typeface="Noto Sans"/>
                <a:cs typeface="Noto Sans"/>
              </a:rPr>
            </a:br>
            <a:r>
              <a:rPr lang="en-US" sz="1000" b="1" dirty="0"/>
              <a:t>Analyzer Data Unification</a:t>
            </a:r>
            <a:endParaRPr lang="en-US" sz="950" b="1" dirty="0"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2700" marR="5080">
              <a:lnSpc>
                <a:spcPct val="101099"/>
              </a:lnSpc>
            </a:pPr>
            <a:endParaRPr sz="95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18385" y="7027003"/>
            <a:ext cx="5634355" cy="228331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lang="en-US" sz="1650" b="1" dirty="0">
                <a:solidFill>
                  <a:srgbClr val="004A9B"/>
                </a:solidFill>
                <a:latin typeface="Noto Sans"/>
                <a:cs typeface="Noto Sans"/>
              </a:rPr>
              <a:t>Application</a:t>
            </a:r>
            <a:endParaRPr sz="1650" dirty="0">
              <a:latin typeface="Noto Sans"/>
              <a:cs typeface="Noto Sans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Proof of Concept (POC</a:t>
            </a:r>
            <a:r>
              <a:rPr lang="en-US" sz="95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) implementing enterprise-level </a:t>
            </a: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analyzer management, KPI visibility, and automated OT/IT workflows across multiple sites.</a:t>
            </a:r>
            <a:br>
              <a:rPr lang="en-US" sz="95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br>
              <a:rPr lang="en-US" sz="95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en-US" sz="1650" b="1" dirty="0">
                <a:solidFill>
                  <a:srgbClr val="004A9B"/>
                </a:solidFill>
                <a:latin typeface="Noto Sans"/>
                <a:cs typeface="Noto Sans"/>
              </a:rPr>
              <a:t>Executive</a:t>
            </a:r>
            <a:r>
              <a:rPr lang="en-US" sz="1650" b="1" spc="-50" dirty="0">
                <a:solidFill>
                  <a:srgbClr val="004A9B"/>
                </a:solidFill>
                <a:latin typeface="Noto Sans"/>
                <a:cs typeface="Noto Sans"/>
              </a:rPr>
              <a:t> </a:t>
            </a:r>
            <a:r>
              <a:rPr lang="en-US" sz="1650" b="1" spc="-10" dirty="0">
                <a:solidFill>
                  <a:srgbClr val="004A9B"/>
                </a:solidFill>
                <a:latin typeface="Noto Sans"/>
                <a:cs typeface="Noto Sans"/>
              </a:rPr>
              <a:t>Summary</a:t>
            </a:r>
            <a:endParaRPr lang="en-US" sz="1650" dirty="0">
              <a:latin typeface="Noto Sans"/>
              <a:cs typeface="Noto Sans"/>
            </a:endParaRPr>
          </a:p>
          <a:p>
            <a:pPr>
              <a:spcBef>
                <a:spcPts val="600"/>
              </a:spcBef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One of the world’s largest state-owned petroleum companies, required an enterprise-scale solution to move beyond site-level analyzer monitoring and achieve unified visibility across its refining and petrochemical operations. While AMADAS provided valuable analyzer performance insights, the lack of enterprise integration limited scalability, automation, and corporate-level decision-making. By implementing </a:t>
            </a:r>
            <a:r>
              <a:rPr lang="en-US" sz="9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IMHub</a:t>
            </a: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as a centralized integration layer, the company transformed analyzer operations into a unified digital ecosystem—connecting AMADAS with SAP and PACE to deliver real-time KPIs, automated workflows, and a single source of truth aligned with its Industry 4.0 roadmap.</a:t>
            </a:r>
            <a:endParaRPr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5DFEF8-4C0C-519D-B1C0-34B407822B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24" b="11005"/>
          <a:stretch>
            <a:fillRect/>
          </a:stretch>
        </p:blipFill>
        <p:spPr>
          <a:xfrm>
            <a:off x="1229677" y="3370813"/>
            <a:ext cx="5840433" cy="3253827"/>
          </a:xfrm>
          <a:prstGeom prst="rect">
            <a:avLst/>
          </a:prstGeom>
        </p:spPr>
      </p:pic>
      <p:sp>
        <p:nvSpPr>
          <p:cNvPr id="9" name="object 12">
            <a:extLst>
              <a:ext uri="{FF2B5EF4-FFF2-40B4-BE49-F238E27FC236}">
                <a16:creationId xmlns:a16="http://schemas.microsoft.com/office/drawing/2014/main" id="{55BE9227-6D60-7E0F-4370-83DE36B89D7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6293201" y="10017407"/>
            <a:ext cx="906779" cy="244298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5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SS-S-20250227-01</a:t>
            </a:r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fld id="{81D60167-4931-47E6-BA6A-407CBD079E47}" type="slidenum">
              <a:rPr sz="750" spc="-50" smtClean="0">
                <a:solidFill>
                  <a:schemeClr val="tx1">
                    <a:lumMod val="65000"/>
                    <a:lumOff val="35000"/>
                  </a:schemeClr>
                </a:solidFill>
                <a:latin typeface="Noto Sans"/>
                <a:cs typeface="Noto Sans"/>
              </a:rPr>
              <a:pPr marL="12700" algn="r">
                <a:lnSpc>
                  <a:spcPct val="100000"/>
                </a:lnSpc>
                <a:spcBef>
                  <a:spcPts val="45"/>
                </a:spcBef>
              </a:pPr>
              <a:t>1</a:t>
            </a:fld>
            <a:endParaRPr sz="750" dirty="0">
              <a:solidFill>
                <a:schemeClr val="tx1">
                  <a:lumMod val="65000"/>
                  <a:lumOff val="35000"/>
                </a:schemeClr>
              </a:solidFill>
              <a:latin typeface="Noto Sans"/>
              <a:cs typeface="Noto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513F0C33-5C87-AE66-426F-15AD6BDF2CDC}"/>
              </a:ext>
            </a:extLst>
          </p:cNvPr>
          <p:cNvSpPr txBox="1"/>
          <p:nvPr/>
        </p:nvSpPr>
        <p:spPr>
          <a:xfrm>
            <a:off x="1218264" y="927100"/>
            <a:ext cx="5689600" cy="76860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985">
              <a:lnSpc>
                <a:spcPct val="101099"/>
              </a:lnSpc>
              <a:spcAft>
                <a:spcPts val="600"/>
              </a:spcAft>
            </a:pPr>
            <a:r>
              <a:rPr lang="en-US" sz="1650" b="1" dirty="0">
                <a:solidFill>
                  <a:srgbClr val="004A9B"/>
                </a:solidFill>
                <a:latin typeface="Noto Sans"/>
                <a:cs typeface="Noto Sans"/>
              </a:rPr>
              <a:t>Customer Challenge</a:t>
            </a:r>
            <a:endParaRPr lang="en-US" sz="1650" dirty="0">
              <a:latin typeface="Noto Sans"/>
              <a:cs typeface="Noto Sans"/>
            </a:endParaRPr>
          </a:p>
          <a:p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Standalone AMADAS installation delivered analyzer-focused monitoring, but it did not meet corporate integration requirements. Key difficulties included: </a:t>
            </a:r>
            <a:b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Lack of enterprise-wide visibility: Analyzer performance data, maintenance activities, and alarms remained siloed per site, preventing enterprise KPI comparisons. </a:t>
            </a:r>
            <a:b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Manual workflows and disparate systems: Engineering and maintenance teams manually transferred data between AMADAS, SAP, and PACE, increasing errors and operational delays. </a:t>
            </a:r>
            <a:b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No single source of truth for OT/IT data: Critical analyzer metrics could not be unified with corporate IT systems for higher-level decision-making. </a:t>
            </a:r>
            <a:b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Inefficiencies in report generation: Operators spent significant time compiling analyzer KPIs, maintenance logs, and SQC charts due to limited automation. </a:t>
            </a:r>
            <a:b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Scalability concerns: With growing analyzer populations and multiple sites, the existing architecture could not scale for long-term digital transformation.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Delays and random behavior observed from various analyzers, configure analyzers by reading their values via PIOPC tags, identifying the correct PIOPC component tags among many available tags.</a:t>
            </a:r>
          </a:p>
          <a:p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50" b="1" dirty="0">
                <a:solidFill>
                  <a:srgbClr val="004A9B"/>
                </a:solidFill>
                <a:latin typeface="Noto Sans"/>
                <a:cs typeface="Noto Sans"/>
              </a:rPr>
              <a:t>Solution</a:t>
            </a:r>
          </a:p>
          <a:p>
            <a:pPr>
              <a:spcAft>
                <a:spcPts val="600"/>
              </a:spcAft>
            </a:pPr>
            <a:r>
              <a:rPr lang="en-US" sz="95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Enterprise Integration Architecture</a:t>
            </a:r>
          </a:p>
          <a:p>
            <a:pPr>
              <a:spcAft>
                <a:spcPts val="600"/>
              </a:spcAft>
            </a:pPr>
            <a:r>
              <a:rPr lang="en-US" sz="9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IMHub</a:t>
            </a: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was deployed as the enterprise OT/IT integration layer, aggregating data from multiple AMADAS servers and exposing analyzer KPIs, alarms, and performance metrics through secure REST APIs.</a:t>
            </a:r>
          </a:p>
          <a:p>
            <a:pPr>
              <a:spcAft>
                <a:spcPts val="600"/>
              </a:spcAft>
            </a:pPr>
            <a:r>
              <a:rPr lang="en-US" sz="95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Automated Digital Workflows</a:t>
            </a:r>
          </a:p>
          <a:p>
            <a:pPr>
              <a:spcAft>
                <a:spcPts val="600"/>
              </a:spcAft>
            </a:pPr>
            <a:r>
              <a:rPr lang="en-US" sz="9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IMHub’s</a:t>
            </a: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low-code/no-code workflow engine automates analyzer validation, maintenance task creation, and job routing between AMADAS, SAP, and PACE, reducing manual intervention and data transfer errors.</a:t>
            </a:r>
            <a:b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95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Real-Time KPI Visibility</a:t>
            </a:r>
          </a:p>
          <a:p>
            <a:pPr>
              <a:spcAft>
                <a:spcPts val="600"/>
              </a:spcAft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Role-based dashboards deliver real-time insights into analyzer availability, reliability, maintenance backlog, and performance trends, enabling multi-site comparison for engineering teams and enterprise leadership.</a:t>
            </a:r>
            <a:b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95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Scalable Industry 4.0 Foundation</a:t>
            </a:r>
          </a:p>
          <a:p>
            <a:pPr>
              <a:spcAft>
                <a:spcPts val="600"/>
              </a:spcAft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architecture supports hundreds of analyzers across multiple sites, providing a scalable foundation for predictive maintenance, advanced analytics, and long-term digital transformation initiatives.</a:t>
            </a:r>
          </a:p>
          <a:p>
            <a:endParaRPr lang="en-US" sz="1650" dirty="0">
              <a:latin typeface="Noto Sans"/>
              <a:cs typeface="Noto Sans"/>
            </a:endParaRPr>
          </a:p>
          <a:p>
            <a:endParaRPr lang="en-US" sz="95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" name="object 12">
            <a:extLst>
              <a:ext uri="{FF2B5EF4-FFF2-40B4-BE49-F238E27FC236}">
                <a16:creationId xmlns:a16="http://schemas.microsoft.com/office/drawing/2014/main" id="{686E2BE1-F872-AEDC-868D-2F2140831F3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6293201" y="10017407"/>
            <a:ext cx="906779" cy="244298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5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SS-S-20250227-01</a:t>
            </a:r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fld id="{81D60167-4931-47E6-BA6A-407CBD079E47}" type="slidenum">
              <a:rPr sz="750" spc="-50" smtClean="0">
                <a:solidFill>
                  <a:schemeClr val="tx1">
                    <a:lumMod val="65000"/>
                    <a:lumOff val="35000"/>
                  </a:schemeClr>
                </a:solidFill>
                <a:latin typeface="Noto Sans"/>
                <a:cs typeface="Noto Sans"/>
              </a:rPr>
              <a:pPr marL="12700" algn="r">
                <a:lnSpc>
                  <a:spcPct val="100000"/>
                </a:lnSpc>
                <a:spcBef>
                  <a:spcPts val="45"/>
                </a:spcBef>
              </a:pPr>
              <a:t>2</a:t>
            </a:fld>
            <a:endParaRPr sz="750" dirty="0">
              <a:solidFill>
                <a:schemeClr val="tx1">
                  <a:lumMod val="65000"/>
                  <a:lumOff val="35000"/>
                </a:schemeClr>
              </a:solidFill>
              <a:latin typeface="Noto Sans"/>
              <a:cs typeface="Noto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77459" y="10024636"/>
            <a:ext cx="243692" cy="235581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440461" y="10049306"/>
            <a:ext cx="1343660" cy="182880"/>
          </a:xfrm>
          <a:custGeom>
            <a:avLst/>
            <a:gdLst/>
            <a:ahLst/>
            <a:cxnLst/>
            <a:rect l="l" t="t" r="r" b="b"/>
            <a:pathLst>
              <a:path w="1343660" h="182879">
                <a:moveTo>
                  <a:pt x="177927" y="5651"/>
                </a:moveTo>
                <a:lnTo>
                  <a:pt x="143408" y="5651"/>
                </a:lnTo>
                <a:lnTo>
                  <a:pt x="89027" y="81940"/>
                </a:lnTo>
                <a:lnTo>
                  <a:pt x="34899" y="5651"/>
                </a:lnTo>
                <a:lnTo>
                  <a:pt x="0" y="5651"/>
                </a:lnTo>
                <a:lnTo>
                  <a:pt x="75374" y="107327"/>
                </a:lnTo>
                <a:lnTo>
                  <a:pt x="75374" y="177952"/>
                </a:lnTo>
                <a:lnTo>
                  <a:pt x="102946" y="177952"/>
                </a:lnTo>
                <a:lnTo>
                  <a:pt x="102946" y="106603"/>
                </a:lnTo>
                <a:lnTo>
                  <a:pt x="177927" y="5651"/>
                </a:lnTo>
                <a:close/>
              </a:path>
              <a:path w="1343660" h="182879">
                <a:moveTo>
                  <a:pt x="332346" y="91084"/>
                </a:moveTo>
                <a:lnTo>
                  <a:pt x="321525" y="43522"/>
                </a:lnTo>
                <a:lnTo>
                  <a:pt x="304139" y="24866"/>
                </a:lnTo>
                <a:lnTo>
                  <a:pt x="304139" y="93611"/>
                </a:lnTo>
                <a:lnTo>
                  <a:pt x="297383" y="126961"/>
                </a:lnTo>
                <a:lnTo>
                  <a:pt x="281114" y="147193"/>
                </a:lnTo>
                <a:lnTo>
                  <a:pt x="261302" y="157213"/>
                </a:lnTo>
                <a:lnTo>
                  <a:pt x="243941" y="159905"/>
                </a:lnTo>
                <a:lnTo>
                  <a:pt x="222859" y="156730"/>
                </a:lnTo>
                <a:lnTo>
                  <a:pt x="202590" y="145732"/>
                </a:lnTo>
                <a:lnTo>
                  <a:pt x="187363" y="124675"/>
                </a:lnTo>
                <a:lnTo>
                  <a:pt x="181343" y="91325"/>
                </a:lnTo>
                <a:lnTo>
                  <a:pt x="181394" y="91084"/>
                </a:lnTo>
                <a:lnTo>
                  <a:pt x="187083" y="59969"/>
                </a:lnTo>
                <a:lnTo>
                  <a:pt x="201714" y="38735"/>
                </a:lnTo>
                <a:lnTo>
                  <a:pt x="221361" y="26670"/>
                </a:lnTo>
                <a:lnTo>
                  <a:pt x="242176" y="22860"/>
                </a:lnTo>
                <a:lnTo>
                  <a:pt x="262204" y="26111"/>
                </a:lnTo>
                <a:lnTo>
                  <a:pt x="282359" y="37439"/>
                </a:lnTo>
                <a:lnTo>
                  <a:pt x="297903" y="59156"/>
                </a:lnTo>
                <a:lnTo>
                  <a:pt x="304139" y="93611"/>
                </a:lnTo>
                <a:lnTo>
                  <a:pt x="304139" y="24866"/>
                </a:lnTo>
                <a:lnTo>
                  <a:pt x="302272" y="22860"/>
                </a:lnTo>
                <a:lnTo>
                  <a:pt x="295973" y="16090"/>
                </a:lnTo>
                <a:lnTo>
                  <a:pt x="266026" y="3505"/>
                </a:lnTo>
                <a:lnTo>
                  <a:pt x="242049" y="482"/>
                </a:lnTo>
                <a:lnTo>
                  <a:pt x="222440" y="2743"/>
                </a:lnTo>
                <a:lnTo>
                  <a:pt x="192608" y="14224"/>
                </a:lnTo>
                <a:lnTo>
                  <a:pt x="165328" y="41998"/>
                </a:lnTo>
                <a:lnTo>
                  <a:pt x="153403" y="93129"/>
                </a:lnTo>
                <a:lnTo>
                  <a:pt x="153517" y="93611"/>
                </a:lnTo>
                <a:lnTo>
                  <a:pt x="165366" y="141668"/>
                </a:lnTo>
                <a:lnTo>
                  <a:pt x="192760" y="168567"/>
                </a:lnTo>
                <a:lnTo>
                  <a:pt x="222783" y="180098"/>
                </a:lnTo>
                <a:lnTo>
                  <a:pt x="222605" y="180098"/>
                </a:lnTo>
                <a:lnTo>
                  <a:pt x="242938" y="182638"/>
                </a:lnTo>
                <a:lnTo>
                  <a:pt x="263309" y="180098"/>
                </a:lnTo>
                <a:lnTo>
                  <a:pt x="293331" y="168135"/>
                </a:lnTo>
                <a:lnTo>
                  <a:pt x="301434" y="159905"/>
                </a:lnTo>
                <a:lnTo>
                  <a:pt x="320509" y="140525"/>
                </a:lnTo>
                <a:lnTo>
                  <a:pt x="332346" y="91084"/>
                </a:lnTo>
                <a:close/>
              </a:path>
              <a:path w="1343660" h="182879">
                <a:moveTo>
                  <a:pt x="504075" y="177825"/>
                </a:moveTo>
                <a:lnTo>
                  <a:pt x="422770" y="77609"/>
                </a:lnTo>
                <a:lnTo>
                  <a:pt x="498132" y="5651"/>
                </a:lnTo>
                <a:lnTo>
                  <a:pt x="460578" y="5651"/>
                </a:lnTo>
                <a:lnTo>
                  <a:pt x="375208" y="87236"/>
                </a:lnTo>
                <a:lnTo>
                  <a:pt x="375208" y="5651"/>
                </a:lnTo>
                <a:lnTo>
                  <a:pt x="345998" y="5537"/>
                </a:lnTo>
                <a:lnTo>
                  <a:pt x="345998" y="177952"/>
                </a:lnTo>
                <a:lnTo>
                  <a:pt x="373443" y="177952"/>
                </a:lnTo>
                <a:lnTo>
                  <a:pt x="373443" y="118872"/>
                </a:lnTo>
                <a:lnTo>
                  <a:pt x="401650" y="93611"/>
                </a:lnTo>
                <a:lnTo>
                  <a:pt x="468668" y="177952"/>
                </a:lnTo>
                <a:lnTo>
                  <a:pt x="504075" y="177825"/>
                </a:lnTo>
                <a:close/>
              </a:path>
              <a:path w="1343660" h="182879">
                <a:moveTo>
                  <a:pt x="658114" y="90601"/>
                </a:moveTo>
                <a:lnTo>
                  <a:pt x="657987" y="90119"/>
                </a:lnTo>
                <a:lnTo>
                  <a:pt x="657923" y="89877"/>
                </a:lnTo>
                <a:lnTo>
                  <a:pt x="644334" y="38290"/>
                </a:lnTo>
                <a:lnTo>
                  <a:pt x="629107" y="24993"/>
                </a:lnTo>
                <a:lnTo>
                  <a:pt x="629107" y="89877"/>
                </a:lnTo>
                <a:lnTo>
                  <a:pt x="629069" y="90601"/>
                </a:lnTo>
                <a:lnTo>
                  <a:pt x="628954" y="91198"/>
                </a:lnTo>
                <a:lnTo>
                  <a:pt x="622769" y="125399"/>
                </a:lnTo>
                <a:lnTo>
                  <a:pt x="607161" y="146596"/>
                </a:lnTo>
                <a:lnTo>
                  <a:pt x="587590" y="156933"/>
                </a:lnTo>
                <a:lnTo>
                  <a:pt x="569328" y="159664"/>
                </a:lnTo>
                <a:lnTo>
                  <a:pt x="548563" y="156718"/>
                </a:lnTo>
                <a:lnTo>
                  <a:pt x="528408" y="146100"/>
                </a:lnTo>
                <a:lnTo>
                  <a:pt x="513156" y="125145"/>
                </a:lnTo>
                <a:lnTo>
                  <a:pt x="507111" y="91198"/>
                </a:lnTo>
                <a:lnTo>
                  <a:pt x="507225" y="90601"/>
                </a:lnTo>
                <a:lnTo>
                  <a:pt x="507314" y="90119"/>
                </a:lnTo>
                <a:lnTo>
                  <a:pt x="528370" y="37249"/>
                </a:lnTo>
                <a:lnTo>
                  <a:pt x="568706" y="22745"/>
                </a:lnTo>
                <a:lnTo>
                  <a:pt x="591642" y="26962"/>
                </a:lnTo>
                <a:lnTo>
                  <a:pt x="610920" y="39598"/>
                </a:lnTo>
                <a:lnTo>
                  <a:pt x="624205" y="60655"/>
                </a:lnTo>
                <a:lnTo>
                  <a:pt x="629107" y="89877"/>
                </a:lnTo>
                <a:lnTo>
                  <a:pt x="629107" y="24993"/>
                </a:lnTo>
                <a:lnTo>
                  <a:pt x="626541" y="22745"/>
                </a:lnTo>
                <a:lnTo>
                  <a:pt x="613600" y="11417"/>
                </a:lnTo>
                <a:lnTo>
                  <a:pt x="582955" y="1485"/>
                </a:lnTo>
                <a:lnTo>
                  <a:pt x="569455" y="0"/>
                </a:lnTo>
                <a:lnTo>
                  <a:pt x="544144" y="3670"/>
                </a:lnTo>
                <a:lnTo>
                  <a:pt x="513994" y="16649"/>
                </a:lnTo>
                <a:lnTo>
                  <a:pt x="488734" y="43776"/>
                </a:lnTo>
                <a:lnTo>
                  <a:pt x="478155" y="89877"/>
                </a:lnTo>
                <a:lnTo>
                  <a:pt x="478205" y="90119"/>
                </a:lnTo>
                <a:lnTo>
                  <a:pt x="478320" y="90601"/>
                </a:lnTo>
                <a:lnTo>
                  <a:pt x="489496" y="139763"/>
                </a:lnTo>
                <a:lnTo>
                  <a:pt x="516077" y="167614"/>
                </a:lnTo>
                <a:lnTo>
                  <a:pt x="546709" y="179705"/>
                </a:lnTo>
                <a:lnTo>
                  <a:pt x="570217" y="182283"/>
                </a:lnTo>
                <a:lnTo>
                  <a:pt x="594144" y="178511"/>
                </a:lnTo>
                <a:lnTo>
                  <a:pt x="623125" y="164680"/>
                </a:lnTo>
                <a:lnTo>
                  <a:pt x="627532" y="159664"/>
                </a:lnTo>
                <a:lnTo>
                  <a:pt x="647636" y="136740"/>
                </a:lnTo>
                <a:lnTo>
                  <a:pt x="658114" y="90601"/>
                </a:lnTo>
                <a:close/>
              </a:path>
              <a:path w="1343660" h="182879">
                <a:moveTo>
                  <a:pt x="838822" y="87350"/>
                </a:moveTo>
                <a:lnTo>
                  <a:pt x="760298" y="87236"/>
                </a:lnTo>
                <a:lnTo>
                  <a:pt x="760412" y="111048"/>
                </a:lnTo>
                <a:lnTo>
                  <a:pt x="813155" y="111048"/>
                </a:lnTo>
                <a:lnTo>
                  <a:pt x="803757" y="136220"/>
                </a:lnTo>
                <a:lnTo>
                  <a:pt x="790384" y="151244"/>
                </a:lnTo>
                <a:lnTo>
                  <a:pt x="774166" y="158496"/>
                </a:lnTo>
                <a:lnTo>
                  <a:pt x="756246" y="160388"/>
                </a:lnTo>
                <a:lnTo>
                  <a:pt x="736727" y="156730"/>
                </a:lnTo>
                <a:lnTo>
                  <a:pt x="718070" y="144983"/>
                </a:lnTo>
                <a:lnTo>
                  <a:pt x="704088" y="123939"/>
                </a:lnTo>
                <a:lnTo>
                  <a:pt x="698576" y="92405"/>
                </a:lnTo>
                <a:lnTo>
                  <a:pt x="703643" y="59385"/>
                </a:lnTo>
                <a:lnTo>
                  <a:pt x="717029" y="37896"/>
                </a:lnTo>
                <a:lnTo>
                  <a:pt x="735977" y="26250"/>
                </a:lnTo>
                <a:lnTo>
                  <a:pt x="757758" y="22745"/>
                </a:lnTo>
                <a:lnTo>
                  <a:pt x="780389" y="26403"/>
                </a:lnTo>
                <a:lnTo>
                  <a:pt x="795032" y="35306"/>
                </a:lnTo>
                <a:lnTo>
                  <a:pt x="803579" y="46342"/>
                </a:lnTo>
                <a:lnTo>
                  <a:pt x="807847" y="56426"/>
                </a:lnTo>
                <a:lnTo>
                  <a:pt x="836295" y="56311"/>
                </a:lnTo>
                <a:lnTo>
                  <a:pt x="824953" y="28562"/>
                </a:lnTo>
                <a:lnTo>
                  <a:pt x="804697" y="11747"/>
                </a:lnTo>
                <a:lnTo>
                  <a:pt x="780008" y="3441"/>
                </a:lnTo>
                <a:lnTo>
                  <a:pt x="755357" y="1206"/>
                </a:lnTo>
                <a:lnTo>
                  <a:pt x="717384" y="9182"/>
                </a:lnTo>
                <a:lnTo>
                  <a:pt x="690549" y="30086"/>
                </a:lnTo>
                <a:lnTo>
                  <a:pt x="674624" y="58839"/>
                </a:lnTo>
                <a:lnTo>
                  <a:pt x="669366" y="90360"/>
                </a:lnTo>
                <a:lnTo>
                  <a:pt x="676744" y="130517"/>
                </a:lnTo>
                <a:lnTo>
                  <a:pt x="695934" y="159029"/>
                </a:lnTo>
                <a:lnTo>
                  <a:pt x="722553" y="176034"/>
                </a:lnTo>
                <a:lnTo>
                  <a:pt x="752195" y="181686"/>
                </a:lnTo>
                <a:lnTo>
                  <a:pt x="770991" y="180594"/>
                </a:lnTo>
                <a:lnTo>
                  <a:pt x="786866" y="176999"/>
                </a:lnTo>
                <a:lnTo>
                  <a:pt x="800760" y="170459"/>
                </a:lnTo>
                <a:lnTo>
                  <a:pt x="813663" y="160502"/>
                </a:lnTo>
                <a:lnTo>
                  <a:pt x="816825" y="177114"/>
                </a:lnTo>
                <a:lnTo>
                  <a:pt x="838568" y="177114"/>
                </a:lnTo>
                <a:lnTo>
                  <a:pt x="838822" y="87350"/>
                </a:lnTo>
                <a:close/>
              </a:path>
              <a:path w="1343660" h="182879">
                <a:moveTo>
                  <a:pt x="1008405" y="177355"/>
                </a:moveTo>
                <a:lnTo>
                  <a:pt x="988822" y="130187"/>
                </a:lnTo>
                <a:lnTo>
                  <a:pt x="979576" y="107924"/>
                </a:lnTo>
                <a:lnTo>
                  <a:pt x="948842" y="33896"/>
                </a:lnTo>
                <a:lnTo>
                  <a:pt x="948842" y="107924"/>
                </a:lnTo>
                <a:lnTo>
                  <a:pt x="894219" y="107924"/>
                </a:lnTo>
                <a:lnTo>
                  <a:pt x="918870" y="30683"/>
                </a:lnTo>
                <a:lnTo>
                  <a:pt x="924191" y="44513"/>
                </a:lnTo>
                <a:lnTo>
                  <a:pt x="948842" y="107924"/>
                </a:lnTo>
                <a:lnTo>
                  <a:pt x="948842" y="33896"/>
                </a:lnTo>
                <a:lnTo>
                  <a:pt x="947508" y="30683"/>
                </a:lnTo>
                <a:lnTo>
                  <a:pt x="937209" y="5892"/>
                </a:lnTo>
                <a:lnTo>
                  <a:pt x="900074" y="5892"/>
                </a:lnTo>
                <a:lnTo>
                  <a:pt x="842111" y="177952"/>
                </a:lnTo>
                <a:lnTo>
                  <a:pt x="871829" y="177952"/>
                </a:lnTo>
                <a:lnTo>
                  <a:pt x="871943" y="177584"/>
                </a:lnTo>
                <a:lnTo>
                  <a:pt x="872032" y="177355"/>
                </a:lnTo>
                <a:lnTo>
                  <a:pt x="887298" y="130187"/>
                </a:lnTo>
                <a:lnTo>
                  <a:pt x="958075" y="130187"/>
                </a:lnTo>
                <a:lnTo>
                  <a:pt x="978065" y="177584"/>
                </a:lnTo>
                <a:lnTo>
                  <a:pt x="1008405" y="177355"/>
                </a:lnTo>
                <a:close/>
              </a:path>
              <a:path w="1343660" h="182879">
                <a:moveTo>
                  <a:pt x="1207719" y="5651"/>
                </a:moveTo>
                <a:lnTo>
                  <a:pt x="1178382" y="5651"/>
                </a:lnTo>
                <a:lnTo>
                  <a:pt x="1163434" y="63411"/>
                </a:lnTo>
                <a:lnTo>
                  <a:pt x="1153795" y="99695"/>
                </a:lnTo>
                <a:lnTo>
                  <a:pt x="1144104" y="135001"/>
                </a:lnTo>
                <a:lnTo>
                  <a:pt x="1139482" y="120065"/>
                </a:lnTo>
                <a:lnTo>
                  <a:pt x="1105535" y="5651"/>
                </a:lnTo>
                <a:lnTo>
                  <a:pt x="1077455" y="5651"/>
                </a:lnTo>
                <a:lnTo>
                  <a:pt x="1062189" y="60579"/>
                </a:lnTo>
                <a:lnTo>
                  <a:pt x="1051598" y="96494"/>
                </a:lnTo>
                <a:lnTo>
                  <a:pt x="1044702" y="119049"/>
                </a:lnTo>
                <a:lnTo>
                  <a:pt x="1040536" y="133908"/>
                </a:lnTo>
                <a:lnTo>
                  <a:pt x="1030338" y="97980"/>
                </a:lnTo>
                <a:lnTo>
                  <a:pt x="1006005" y="5651"/>
                </a:lnTo>
                <a:lnTo>
                  <a:pt x="975029" y="5651"/>
                </a:lnTo>
                <a:lnTo>
                  <a:pt x="1025359" y="177711"/>
                </a:lnTo>
                <a:lnTo>
                  <a:pt x="1055204" y="177711"/>
                </a:lnTo>
                <a:lnTo>
                  <a:pt x="1091996" y="52095"/>
                </a:lnTo>
                <a:lnTo>
                  <a:pt x="1099693" y="77965"/>
                </a:lnTo>
                <a:lnTo>
                  <a:pt x="1130325" y="177825"/>
                </a:lnTo>
                <a:lnTo>
                  <a:pt x="1159281" y="177469"/>
                </a:lnTo>
                <a:lnTo>
                  <a:pt x="1207719" y="5651"/>
                </a:lnTo>
                <a:close/>
              </a:path>
              <a:path w="1343660" h="182879">
                <a:moveTo>
                  <a:pt x="1343152" y="177355"/>
                </a:moveTo>
                <a:lnTo>
                  <a:pt x="1325854" y="131508"/>
                </a:lnTo>
                <a:lnTo>
                  <a:pt x="1317282" y="108762"/>
                </a:lnTo>
                <a:lnTo>
                  <a:pt x="1288364" y="32131"/>
                </a:lnTo>
                <a:lnTo>
                  <a:pt x="1288097" y="31432"/>
                </a:lnTo>
                <a:lnTo>
                  <a:pt x="1288097" y="108762"/>
                </a:lnTo>
                <a:lnTo>
                  <a:pt x="1232255" y="108762"/>
                </a:lnTo>
                <a:lnTo>
                  <a:pt x="1260094" y="32308"/>
                </a:lnTo>
                <a:lnTo>
                  <a:pt x="1260068" y="32131"/>
                </a:lnTo>
                <a:lnTo>
                  <a:pt x="1260132" y="32308"/>
                </a:lnTo>
                <a:lnTo>
                  <a:pt x="1288097" y="108762"/>
                </a:lnTo>
                <a:lnTo>
                  <a:pt x="1288097" y="31432"/>
                </a:lnTo>
                <a:lnTo>
                  <a:pt x="1278280" y="5410"/>
                </a:lnTo>
                <a:lnTo>
                  <a:pt x="1242618" y="5410"/>
                </a:lnTo>
                <a:lnTo>
                  <a:pt x="1178725" y="177355"/>
                </a:lnTo>
                <a:lnTo>
                  <a:pt x="1207300" y="177355"/>
                </a:lnTo>
                <a:lnTo>
                  <a:pt x="1223645" y="131508"/>
                </a:lnTo>
                <a:lnTo>
                  <a:pt x="1295565" y="131508"/>
                </a:lnTo>
                <a:lnTo>
                  <a:pt x="1313141" y="177355"/>
                </a:lnTo>
                <a:lnTo>
                  <a:pt x="1343152" y="177355"/>
                </a:lnTo>
                <a:close/>
              </a:path>
            </a:pathLst>
          </a:custGeom>
          <a:solidFill>
            <a:srgbClr val="241E1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7200" y="10089246"/>
            <a:ext cx="1715838" cy="1291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019279" y="8722104"/>
            <a:ext cx="292925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Subject</a:t>
            </a:r>
            <a:r>
              <a:rPr sz="700" spc="-3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to</a:t>
            </a:r>
            <a:r>
              <a:rPr sz="700" spc="-2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change</a:t>
            </a:r>
            <a:r>
              <a:rPr sz="700" spc="-2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without</a:t>
            </a:r>
            <a:r>
              <a:rPr sz="700" spc="-10" dirty="0">
                <a:solidFill>
                  <a:srgbClr val="1E1B1F"/>
                </a:solidFill>
                <a:latin typeface="Arial"/>
                <a:cs typeface="Arial"/>
              </a:rPr>
              <a:t> notice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All</a:t>
            </a:r>
            <a:r>
              <a:rPr sz="700" spc="-45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Rights</a:t>
            </a:r>
            <a:r>
              <a:rPr sz="700" spc="-2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Reserved,</a:t>
            </a:r>
            <a:r>
              <a:rPr sz="700" spc="5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Copyright</a:t>
            </a:r>
            <a:r>
              <a:rPr sz="700" spc="5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©</a:t>
            </a:r>
            <a:r>
              <a:rPr sz="700" spc="-15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2022,</a:t>
            </a:r>
            <a:r>
              <a:rPr sz="700" spc="-1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by</a:t>
            </a:r>
            <a:r>
              <a:rPr sz="700" spc="-25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Yokogawa Electric</a:t>
            </a:r>
            <a:r>
              <a:rPr sz="700" spc="-25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1E1B1F"/>
                </a:solidFill>
                <a:latin typeface="Arial"/>
                <a:cs typeface="Arial"/>
              </a:rPr>
              <a:t>Corporation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03989" y="8643110"/>
            <a:ext cx="7149465" cy="0"/>
          </a:xfrm>
          <a:custGeom>
            <a:avLst/>
            <a:gdLst/>
            <a:ahLst/>
            <a:cxnLst/>
            <a:rect l="l" t="t" r="r" b="b"/>
            <a:pathLst>
              <a:path w="7149465">
                <a:moveTo>
                  <a:pt x="0" y="0"/>
                </a:moveTo>
                <a:lnTo>
                  <a:pt x="7149312" y="0"/>
                </a:lnTo>
              </a:path>
            </a:pathLst>
          </a:custGeom>
          <a:ln w="9525">
            <a:solidFill>
              <a:srgbClr val="1E1B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82729" y="8991213"/>
            <a:ext cx="25501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solidFill>
                  <a:srgbClr val="1E1B1F"/>
                </a:solidFill>
                <a:latin typeface="Arial"/>
                <a:cs typeface="Arial"/>
              </a:rPr>
              <a:t>YOKOGAWA</a:t>
            </a:r>
            <a:r>
              <a:rPr sz="700" b="1" spc="-2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b="1" dirty="0">
                <a:solidFill>
                  <a:srgbClr val="1E1B1F"/>
                </a:solidFill>
                <a:latin typeface="Arial"/>
                <a:cs typeface="Arial"/>
              </a:rPr>
              <a:t>ELECTRIC</a:t>
            </a:r>
            <a:r>
              <a:rPr sz="700" b="1" spc="-5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1E1B1F"/>
                </a:solidFill>
                <a:latin typeface="Arial"/>
                <a:cs typeface="Arial"/>
              </a:rPr>
              <a:t>CORPORATION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b="1" dirty="0">
                <a:solidFill>
                  <a:srgbClr val="1E1B1F"/>
                </a:solidFill>
                <a:latin typeface="Arial"/>
                <a:cs typeface="Arial"/>
              </a:rPr>
              <a:t>World</a:t>
            </a:r>
            <a:r>
              <a:rPr sz="700" b="1" spc="-2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1E1B1F"/>
                </a:solidFill>
                <a:latin typeface="Arial"/>
                <a:cs typeface="Arial"/>
              </a:rPr>
              <a:t>Headquarters</a:t>
            </a:r>
            <a:endParaRPr sz="700">
              <a:latin typeface="Arial"/>
              <a:cs typeface="Arial"/>
            </a:endParaRPr>
          </a:p>
          <a:p>
            <a:pPr marL="12700" marR="5080" indent="-635">
              <a:lnSpc>
                <a:spcPct val="100000"/>
              </a:lnSpc>
            </a:pPr>
            <a:r>
              <a:rPr sz="700" spc="-20" dirty="0">
                <a:solidFill>
                  <a:srgbClr val="1E1B1F"/>
                </a:solidFill>
                <a:latin typeface="Arial"/>
                <a:cs typeface="Arial"/>
              </a:rPr>
              <a:t>9-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32</a:t>
            </a:r>
            <a:r>
              <a:rPr sz="700" spc="-1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Nakacyo</a:t>
            </a:r>
            <a:r>
              <a:rPr sz="700" spc="1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spc="-20" dirty="0">
                <a:solidFill>
                  <a:srgbClr val="1E1B1F"/>
                </a:solidFill>
                <a:latin typeface="Arial"/>
                <a:cs typeface="Arial"/>
              </a:rPr>
              <a:t>2-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chome,</a:t>
            </a:r>
            <a:r>
              <a:rPr sz="700" spc="5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1E1B1F"/>
                </a:solidFill>
                <a:latin typeface="Arial"/>
                <a:cs typeface="Arial"/>
              </a:rPr>
              <a:t>Musashino-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shi,</a:t>
            </a:r>
            <a:r>
              <a:rPr sz="700" spc="4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Tokyo</a:t>
            </a:r>
            <a:r>
              <a:rPr sz="700" spc="-5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1E1B1F"/>
                </a:solidFill>
                <a:latin typeface="Arial"/>
                <a:cs typeface="Arial"/>
              </a:rPr>
              <a:t>180-</a:t>
            </a:r>
            <a:r>
              <a:rPr sz="700" dirty="0">
                <a:solidFill>
                  <a:srgbClr val="1E1B1F"/>
                </a:solidFill>
                <a:latin typeface="Arial"/>
                <a:cs typeface="Arial"/>
              </a:rPr>
              <a:t>8750,</a:t>
            </a:r>
            <a:r>
              <a:rPr sz="700" spc="2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1E1B1F"/>
                </a:solidFill>
                <a:latin typeface="Arial"/>
                <a:cs typeface="Arial"/>
              </a:rPr>
              <a:t>Japan</a:t>
            </a:r>
            <a:r>
              <a:rPr sz="700" spc="500" dirty="0">
                <a:solidFill>
                  <a:srgbClr val="1E1B1F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1E1B1F"/>
                </a:solidFill>
                <a:latin typeface="Arial"/>
                <a:cs typeface="Arial"/>
              </a:rPr>
              <a:t>http’//</a:t>
            </a:r>
            <a:r>
              <a:rPr sz="700" spc="-10" dirty="0">
                <a:solidFill>
                  <a:srgbClr val="1E1B1F"/>
                </a:solidFill>
                <a:latin typeface="Arial"/>
                <a:cs typeface="Arial"/>
                <a:hlinkClick r:id="rId4"/>
              </a:rPr>
              <a:t>www.yokogawa.com/</a:t>
            </a:r>
            <a:endParaRPr sz="7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88172" y="8725951"/>
            <a:ext cx="2186542" cy="160754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6293201" y="10017407"/>
            <a:ext cx="906779" cy="244298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5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SS-S-20250227-01</a:t>
            </a:r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fld id="{81D60167-4931-47E6-BA6A-407CBD079E47}" type="slidenum">
              <a:rPr sz="750" spc="-50" smtClean="0">
                <a:solidFill>
                  <a:schemeClr val="tx1">
                    <a:lumMod val="65000"/>
                    <a:lumOff val="35000"/>
                  </a:schemeClr>
                </a:solidFill>
                <a:latin typeface="Noto Sans"/>
                <a:cs typeface="Noto Sans"/>
              </a:rPr>
              <a:pPr marL="12700" algn="r">
                <a:lnSpc>
                  <a:spcPct val="100000"/>
                </a:lnSpc>
                <a:spcBef>
                  <a:spcPts val="45"/>
                </a:spcBef>
              </a:pPr>
              <a:t>3</a:t>
            </a:fld>
            <a:endParaRPr sz="750" dirty="0">
              <a:solidFill>
                <a:schemeClr val="tx1">
                  <a:lumMod val="65000"/>
                  <a:lumOff val="35000"/>
                </a:schemeClr>
              </a:solidFill>
              <a:latin typeface="Noto Sans"/>
              <a:cs typeface="Noto Sans"/>
            </a:endParaRP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D38E2415-63A4-97F6-E980-130318AD3252}"/>
              </a:ext>
            </a:extLst>
          </p:cNvPr>
          <p:cNvSpPr txBox="1"/>
          <p:nvPr/>
        </p:nvSpPr>
        <p:spPr>
          <a:xfrm>
            <a:off x="1218264" y="5136481"/>
            <a:ext cx="5689600" cy="239745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50" b="1" dirty="0">
                <a:solidFill>
                  <a:srgbClr val="004A9B"/>
                </a:solidFill>
                <a:latin typeface="Noto Sans"/>
                <a:cs typeface="Noto Sans"/>
              </a:rPr>
              <a:t>Results</a:t>
            </a:r>
          </a:p>
          <a:p>
            <a:pPr>
              <a:spcAft>
                <a:spcPts val="600"/>
              </a:spcAft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company achieved enterprise-wide analyzer visibility, reduced manual reporting effort, improved analyzer reliability, and established a scalable, integrated OT/IT platform supporting faster, more informed decision-making.</a:t>
            </a:r>
            <a:br>
              <a:rPr lang="en-US" sz="95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endParaRPr lang="en-US" sz="95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50" b="1" dirty="0">
                <a:solidFill>
                  <a:srgbClr val="004A9B"/>
                </a:solidFill>
                <a:latin typeface="Noto Sans"/>
                <a:cs typeface="Noto Sans"/>
              </a:rPr>
              <a:t>Products/Solutions Used</a:t>
            </a:r>
            <a:endParaRPr lang="en-US" sz="165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AMADAS (Analyzer Management &amp; Data Acquisition System) and </a:t>
            </a:r>
            <a:r>
              <a:rPr lang="en-US" sz="9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OpreX</a:t>
            </a: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Intelligent Manufacturing Hub (</a:t>
            </a:r>
            <a:r>
              <a:rPr lang="en-US" sz="9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IMHub</a:t>
            </a: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).</a:t>
            </a:r>
            <a:br>
              <a:rPr lang="en-US" sz="95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endParaRPr lang="en-US" sz="95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50" b="1" dirty="0">
                <a:solidFill>
                  <a:srgbClr val="004A9B"/>
                </a:solidFill>
                <a:latin typeface="Noto Sans"/>
                <a:cs typeface="Noto Sans"/>
              </a:rPr>
              <a:t>Future Outlook</a:t>
            </a:r>
            <a:endParaRPr lang="en-US" sz="165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AMADAS + </a:t>
            </a:r>
            <a:r>
              <a:rPr lang="en-US" sz="9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IMHub</a:t>
            </a: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architecture provides PEMEX with a scalable platform to expand predictive maintenance, advanced analytics, and Industry 4.0 initiatives across its enterprise.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10ED9C0-0CFB-6215-14D8-3445630472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768" y="309290"/>
            <a:ext cx="4536540" cy="45365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E1B1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277a80f2-c852-488e-92a6-9c3bbdc34d5f}" enabled="1" method="Privileged" siteId="{0da2a83b-13d9-4a35-965f-ec53a220ed9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619</Words>
  <Application>Microsoft Office PowerPoint</Application>
  <PresentationFormat>Custom</PresentationFormat>
  <Paragraphs>41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Gill Sans MT</vt:lpstr>
      <vt:lpstr>Noto Sans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Yokogawa Success Story</dc:title>
  <dc:creator>Tony Bernard</dc:creator>
  <cp:lastModifiedBy>Anderson, Sanders (sanders.anderson@yokogawa.com)</cp:lastModifiedBy>
  <cp:revision>3</cp:revision>
  <dcterms:created xsi:type="dcterms:W3CDTF">2026-01-27T16:47:33Z</dcterms:created>
  <dcterms:modified xsi:type="dcterms:W3CDTF">2026-03-03T20:29:51Z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2025-01-21T00:00:00Z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2026-01-27T00:00:00Z</vt:filetime>
  </property>
  <property fmtid="{D5CDD505-2E9C-101B-9397-08002B2CF9AE}" pid="5" name="MSIP_Label_df067ec5-adcd-48b8-8aad-49d9f8b90cf4_ActionId">
    <vt:lpwstr>f401adec-c619-460e-96f4-c3400c2af004</vt:lpwstr>
  </property>
  <property fmtid="{D5CDD505-2E9C-101B-9397-08002B2CF9AE}" pid="6" name="MSIP_Label_df067ec5-adcd-48b8-8aad-49d9f8b90cf4_ContentBits">
    <vt:lpwstr>0</vt:lpwstr>
  </property>
  <property fmtid="{D5CDD505-2E9C-101B-9397-08002B2CF9AE}" pid="7" name="MSIP_Label_df067ec5-adcd-48b8-8aad-49d9f8b90cf4_Enabled">
    <vt:lpwstr>true</vt:lpwstr>
  </property>
  <property fmtid="{D5CDD505-2E9C-101B-9397-08002B2CF9AE}" pid="8" name="MSIP_Label_df067ec5-adcd-48b8-8aad-49d9f8b90cf4_Method">
    <vt:lpwstr>Privileged</vt:lpwstr>
  </property>
  <property fmtid="{D5CDD505-2E9C-101B-9397-08002B2CF9AE}" pid="9" name="MSIP_Label_df067ec5-adcd-48b8-8aad-49d9f8b90cf4_Name">
    <vt:lpwstr>Unrestricted</vt:lpwstr>
  </property>
  <property fmtid="{D5CDD505-2E9C-101B-9397-08002B2CF9AE}" pid="10" name="MSIP_Label_df067ec5-adcd-48b8-8aad-49d9f8b90cf4_SetDate">
    <vt:lpwstr>2022-06-22T17:08:50Z</vt:lpwstr>
  </property>
  <property fmtid="{D5CDD505-2E9C-101B-9397-08002B2CF9AE}" pid="11" name="MSIP_Label_df067ec5-adcd-48b8-8aad-49d9f8b90cf4_SiteId">
    <vt:lpwstr>0da2a83b-13d9-4a35-965f-ec53a220ed9d</vt:lpwstr>
  </property>
  <property fmtid="{D5CDD505-2E9C-101B-9397-08002B2CF9AE}" pid="12" name="Producer">
    <vt:lpwstr>Adobe PDF Library 24.5.96</vt:lpwstr>
  </property>
</Properties>
</file>