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 id="257" r:id="rId6"/>
  </p:sldIdLst>
  <p:sldSz cx="7556500" cy="10693400"/>
  <p:notesSz cx="7556500" cy="10693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E0EACE-E698-4114-BF95-298BF9642B9A}" v="9" dt="2026-07-07T23:44:13.242"/>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8" d="100"/>
          <a:sy n="58" d="100"/>
        </p:scale>
        <p:origin x="2458" y="77"/>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7/8/2026</a:t>
            </a:fld>
            <a:endParaRPr lang="en-US"/>
          </a:p>
        </p:txBody>
      </p:sp>
      <p:sp>
        <p:nvSpPr>
          <p:cNvPr id="6" name="Holder 6"/>
          <p:cNvSpPr>
            <a:spLocks noGrp="1"/>
          </p:cNvSpPr>
          <p:nvPr>
            <p:ph type="sldNum" sz="quarter" idx="7"/>
          </p:nvPr>
        </p:nvSpPr>
        <p:spPr/>
        <p:txBody>
          <a:bodyPr lIns="0" tIns="0" rIns="0" bIns="0"/>
          <a:lstStyle>
            <a:lvl1pPr>
              <a:defRPr sz="800" b="0" i="0">
                <a:solidFill>
                  <a:schemeClr val="tx1"/>
                </a:solidFill>
                <a:latin typeface="Gill Sans MT"/>
                <a:cs typeface="Gill Sans MT"/>
              </a:defRPr>
            </a:lvl1pPr>
          </a:lstStyle>
          <a:p>
            <a:pPr marL="12700">
              <a:lnSpc>
                <a:spcPct val="100000"/>
              </a:lnSpc>
              <a:spcBef>
                <a:spcPts val="45"/>
              </a:spcBef>
            </a:pPr>
            <a:r>
              <a:rPr dirty="0"/>
              <a:t>ST-S-20250121-</a:t>
            </a:r>
            <a:r>
              <a:rPr spc="-25" dirty="0"/>
              <a:t>02</a:t>
            </a:r>
          </a:p>
          <a:p>
            <a:pPr marR="43180" algn="r">
              <a:lnSpc>
                <a:spcPct val="100000"/>
              </a:lnSpc>
            </a:pPr>
            <a:fld id="{81D60167-4931-47E6-BA6A-407CBD079E47}" type="slidenum">
              <a:rPr sz="750" spc="-50" dirty="0">
                <a:solidFill>
                  <a:srgbClr val="1E1B1F"/>
                </a:solidFill>
                <a:latin typeface="Noto Sans"/>
                <a:cs typeface="Noto Sans"/>
              </a:rPr>
              <a:t>‹#›</a:t>
            </a:fld>
            <a:endParaRPr sz="750">
              <a:latin typeface="Noto Sans"/>
              <a:cs typeface="Noto San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7/8/2026</a:t>
            </a:fld>
            <a:endParaRPr lang="en-US"/>
          </a:p>
        </p:txBody>
      </p:sp>
      <p:sp>
        <p:nvSpPr>
          <p:cNvPr id="6" name="Holder 6"/>
          <p:cNvSpPr>
            <a:spLocks noGrp="1"/>
          </p:cNvSpPr>
          <p:nvPr>
            <p:ph type="sldNum" sz="quarter" idx="7"/>
          </p:nvPr>
        </p:nvSpPr>
        <p:spPr/>
        <p:txBody>
          <a:bodyPr lIns="0" tIns="0" rIns="0" bIns="0"/>
          <a:lstStyle>
            <a:lvl1pPr>
              <a:defRPr sz="800" b="0" i="0">
                <a:solidFill>
                  <a:schemeClr val="tx1"/>
                </a:solidFill>
                <a:latin typeface="Gill Sans MT"/>
                <a:cs typeface="Gill Sans MT"/>
              </a:defRPr>
            </a:lvl1pPr>
          </a:lstStyle>
          <a:p>
            <a:pPr marL="12700">
              <a:lnSpc>
                <a:spcPct val="100000"/>
              </a:lnSpc>
              <a:spcBef>
                <a:spcPts val="45"/>
              </a:spcBef>
            </a:pPr>
            <a:r>
              <a:rPr dirty="0"/>
              <a:t>ST-S-20250121-</a:t>
            </a:r>
            <a:r>
              <a:rPr spc="-25" dirty="0"/>
              <a:t>02</a:t>
            </a:r>
          </a:p>
          <a:p>
            <a:pPr marR="43180" algn="r">
              <a:lnSpc>
                <a:spcPct val="100000"/>
              </a:lnSpc>
            </a:pPr>
            <a:fld id="{81D60167-4931-47E6-BA6A-407CBD079E47}" type="slidenum">
              <a:rPr sz="750" spc="-50" dirty="0">
                <a:solidFill>
                  <a:srgbClr val="1E1B1F"/>
                </a:solidFill>
                <a:latin typeface="Noto Sans"/>
                <a:cs typeface="Noto Sans"/>
              </a:rPr>
              <a:t>‹#›</a:t>
            </a:fld>
            <a:endParaRPr sz="750">
              <a:latin typeface="Noto Sans"/>
              <a:cs typeface="Noto San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7/8/2026</a:t>
            </a:fld>
            <a:endParaRPr lang="en-US"/>
          </a:p>
        </p:txBody>
      </p:sp>
      <p:sp>
        <p:nvSpPr>
          <p:cNvPr id="7" name="Holder 7"/>
          <p:cNvSpPr>
            <a:spLocks noGrp="1"/>
          </p:cNvSpPr>
          <p:nvPr>
            <p:ph type="sldNum" sz="quarter" idx="7"/>
          </p:nvPr>
        </p:nvSpPr>
        <p:spPr/>
        <p:txBody>
          <a:bodyPr lIns="0" tIns="0" rIns="0" bIns="0"/>
          <a:lstStyle>
            <a:lvl1pPr>
              <a:defRPr sz="800" b="0" i="0">
                <a:solidFill>
                  <a:schemeClr val="tx1"/>
                </a:solidFill>
                <a:latin typeface="Gill Sans MT"/>
                <a:cs typeface="Gill Sans MT"/>
              </a:defRPr>
            </a:lvl1pPr>
          </a:lstStyle>
          <a:p>
            <a:pPr marL="12700">
              <a:lnSpc>
                <a:spcPct val="100000"/>
              </a:lnSpc>
              <a:spcBef>
                <a:spcPts val="45"/>
              </a:spcBef>
            </a:pPr>
            <a:r>
              <a:rPr dirty="0"/>
              <a:t>ST-S-20250121-</a:t>
            </a:r>
            <a:r>
              <a:rPr spc="-25" dirty="0"/>
              <a:t>02</a:t>
            </a:r>
          </a:p>
          <a:p>
            <a:pPr marR="43180" algn="r">
              <a:lnSpc>
                <a:spcPct val="100000"/>
              </a:lnSpc>
            </a:pPr>
            <a:fld id="{81D60167-4931-47E6-BA6A-407CBD079E47}" type="slidenum">
              <a:rPr sz="750" spc="-50" dirty="0">
                <a:solidFill>
                  <a:srgbClr val="1E1B1F"/>
                </a:solidFill>
                <a:latin typeface="Noto Sans"/>
                <a:cs typeface="Noto Sans"/>
              </a:rPr>
              <a:t>‹#›</a:t>
            </a:fld>
            <a:endParaRPr sz="750">
              <a:latin typeface="Noto Sans"/>
              <a:cs typeface="Noto San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7/8/2026</a:t>
            </a:fld>
            <a:endParaRPr lang="en-US"/>
          </a:p>
        </p:txBody>
      </p:sp>
      <p:sp>
        <p:nvSpPr>
          <p:cNvPr id="5" name="Holder 5"/>
          <p:cNvSpPr>
            <a:spLocks noGrp="1"/>
          </p:cNvSpPr>
          <p:nvPr>
            <p:ph type="sldNum" sz="quarter" idx="7"/>
          </p:nvPr>
        </p:nvSpPr>
        <p:spPr/>
        <p:txBody>
          <a:bodyPr lIns="0" tIns="0" rIns="0" bIns="0"/>
          <a:lstStyle>
            <a:lvl1pPr>
              <a:defRPr sz="800" b="0" i="0">
                <a:solidFill>
                  <a:schemeClr val="tx1"/>
                </a:solidFill>
                <a:latin typeface="Gill Sans MT"/>
                <a:cs typeface="Gill Sans MT"/>
              </a:defRPr>
            </a:lvl1pPr>
          </a:lstStyle>
          <a:p>
            <a:pPr marL="12700">
              <a:lnSpc>
                <a:spcPct val="100000"/>
              </a:lnSpc>
              <a:spcBef>
                <a:spcPts val="45"/>
              </a:spcBef>
            </a:pPr>
            <a:r>
              <a:rPr dirty="0"/>
              <a:t>ST-S-20250121-</a:t>
            </a:r>
            <a:r>
              <a:rPr spc="-25" dirty="0"/>
              <a:t>02</a:t>
            </a:r>
          </a:p>
          <a:p>
            <a:pPr marR="43180" algn="r">
              <a:lnSpc>
                <a:spcPct val="100000"/>
              </a:lnSpc>
            </a:pPr>
            <a:fld id="{81D60167-4931-47E6-BA6A-407CBD079E47}" type="slidenum">
              <a:rPr sz="750" spc="-50" dirty="0">
                <a:solidFill>
                  <a:srgbClr val="1E1B1F"/>
                </a:solidFill>
                <a:latin typeface="Noto Sans"/>
                <a:cs typeface="Noto Sans"/>
              </a:rPr>
              <a:t>‹#›</a:t>
            </a:fld>
            <a:endParaRPr sz="750">
              <a:latin typeface="Noto Sans"/>
              <a:cs typeface="Noto San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7/8/2026</a:t>
            </a:fld>
            <a:endParaRPr lang="en-US"/>
          </a:p>
        </p:txBody>
      </p:sp>
      <p:sp>
        <p:nvSpPr>
          <p:cNvPr id="4" name="Holder 4"/>
          <p:cNvSpPr>
            <a:spLocks noGrp="1"/>
          </p:cNvSpPr>
          <p:nvPr>
            <p:ph type="sldNum" sz="quarter" idx="7"/>
          </p:nvPr>
        </p:nvSpPr>
        <p:spPr/>
        <p:txBody>
          <a:bodyPr lIns="0" tIns="0" rIns="0" bIns="0"/>
          <a:lstStyle>
            <a:lvl1pPr>
              <a:defRPr sz="800" b="0" i="0">
                <a:solidFill>
                  <a:schemeClr val="tx1"/>
                </a:solidFill>
                <a:latin typeface="Gill Sans MT"/>
                <a:cs typeface="Gill Sans MT"/>
              </a:defRPr>
            </a:lvl1pPr>
          </a:lstStyle>
          <a:p>
            <a:pPr marL="12700">
              <a:lnSpc>
                <a:spcPct val="100000"/>
              </a:lnSpc>
              <a:spcBef>
                <a:spcPts val="45"/>
              </a:spcBef>
            </a:pPr>
            <a:r>
              <a:rPr dirty="0"/>
              <a:t>ST-S-20250121-</a:t>
            </a:r>
            <a:r>
              <a:rPr spc="-25" dirty="0"/>
              <a:t>02</a:t>
            </a:r>
          </a:p>
          <a:p>
            <a:pPr marR="43180" algn="r">
              <a:lnSpc>
                <a:spcPct val="100000"/>
              </a:lnSpc>
            </a:pPr>
            <a:fld id="{81D60167-4931-47E6-BA6A-407CBD079E47}" type="slidenum">
              <a:rPr sz="750" spc="-50" dirty="0">
                <a:solidFill>
                  <a:srgbClr val="1E1B1F"/>
                </a:solidFill>
                <a:latin typeface="Noto Sans"/>
                <a:cs typeface="Noto Sans"/>
              </a:rPr>
              <a:t>‹#›</a:t>
            </a:fld>
            <a:endParaRPr sz="750">
              <a:latin typeface="Noto Sans"/>
              <a:cs typeface="Noto Sans"/>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78142" y="427736"/>
            <a:ext cx="6806565" cy="17109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1369" y="9944862"/>
            <a:ext cx="2420112"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7/8/2026</a:t>
            </a:fld>
            <a:endParaRPr lang="en-US"/>
          </a:p>
        </p:txBody>
      </p:sp>
      <p:sp>
        <p:nvSpPr>
          <p:cNvPr id="6" name="Holder 6"/>
          <p:cNvSpPr>
            <a:spLocks noGrp="1"/>
          </p:cNvSpPr>
          <p:nvPr>
            <p:ph type="sldNum" sz="quarter" idx="7"/>
          </p:nvPr>
        </p:nvSpPr>
        <p:spPr>
          <a:xfrm>
            <a:off x="6293201" y="10017407"/>
            <a:ext cx="906779" cy="264159"/>
          </a:xfrm>
          <a:prstGeom prst="rect">
            <a:avLst/>
          </a:prstGeom>
        </p:spPr>
        <p:txBody>
          <a:bodyPr wrap="square" lIns="0" tIns="0" rIns="0" bIns="0">
            <a:spAutoFit/>
          </a:bodyPr>
          <a:lstStyle>
            <a:lvl1pPr>
              <a:defRPr sz="800" b="0" i="0">
                <a:solidFill>
                  <a:schemeClr val="tx1"/>
                </a:solidFill>
                <a:latin typeface="Gill Sans MT"/>
                <a:cs typeface="Gill Sans MT"/>
              </a:defRPr>
            </a:lvl1pPr>
          </a:lstStyle>
          <a:p>
            <a:pPr marL="12700">
              <a:lnSpc>
                <a:spcPct val="100000"/>
              </a:lnSpc>
              <a:spcBef>
                <a:spcPts val="45"/>
              </a:spcBef>
            </a:pPr>
            <a:r>
              <a:rPr dirty="0"/>
              <a:t>ST-S-20250121-</a:t>
            </a:r>
            <a:r>
              <a:rPr spc="-25" dirty="0"/>
              <a:t>02</a:t>
            </a:r>
          </a:p>
          <a:p>
            <a:pPr marR="43180" algn="r">
              <a:lnSpc>
                <a:spcPct val="100000"/>
              </a:lnSpc>
            </a:pPr>
            <a:fld id="{81D60167-4931-47E6-BA6A-407CBD079E47}" type="slidenum">
              <a:rPr sz="750" spc="-50" dirty="0">
                <a:solidFill>
                  <a:srgbClr val="1E1B1F"/>
                </a:solidFill>
                <a:latin typeface="Noto Sans"/>
                <a:cs typeface="Noto Sans"/>
              </a:rPr>
              <a:t>‹#›</a:t>
            </a:fld>
            <a:endParaRPr sz="750">
              <a:latin typeface="Noto Sans"/>
              <a:cs typeface="Noto Sans"/>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5.xml"/><Relationship Id="rId6" Type="http://schemas.openxmlformats.org/officeDocument/2006/relationships/image" Target="../media/image7.jpg"/><Relationship Id="rId5" Type="http://schemas.openxmlformats.org/officeDocument/2006/relationships/hyperlink" Target="http://www.yokogawa.com/" TargetMode="Externa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0"/>
            <a:ext cx="7559040" cy="2139950"/>
            <a:chOff x="0" y="0"/>
            <a:chExt cx="7559040" cy="2139950"/>
          </a:xfrm>
        </p:grpSpPr>
        <p:pic>
          <p:nvPicPr>
            <p:cNvPr id="3" name="object 3"/>
            <p:cNvPicPr/>
            <p:nvPr/>
          </p:nvPicPr>
          <p:blipFill>
            <a:blip r:embed="rId2" cstate="print"/>
            <a:stretch>
              <a:fillRect/>
            </a:stretch>
          </p:blipFill>
          <p:spPr>
            <a:xfrm>
              <a:off x="0" y="0"/>
              <a:ext cx="7559040" cy="2139378"/>
            </a:xfrm>
            <a:prstGeom prst="rect">
              <a:avLst/>
            </a:prstGeom>
          </p:spPr>
        </p:pic>
        <p:pic>
          <p:nvPicPr>
            <p:cNvPr id="4" name="object 4"/>
            <p:cNvPicPr/>
            <p:nvPr/>
          </p:nvPicPr>
          <p:blipFill>
            <a:blip r:embed="rId3" cstate="print"/>
            <a:stretch>
              <a:fillRect/>
            </a:stretch>
          </p:blipFill>
          <p:spPr>
            <a:xfrm>
              <a:off x="5453240" y="334365"/>
              <a:ext cx="1804415" cy="667510"/>
            </a:xfrm>
            <a:prstGeom prst="rect">
              <a:avLst/>
            </a:prstGeom>
          </p:spPr>
        </p:pic>
      </p:grpSp>
      <p:sp>
        <p:nvSpPr>
          <p:cNvPr id="5" name="object 5"/>
          <p:cNvSpPr txBox="1"/>
          <p:nvPr/>
        </p:nvSpPr>
        <p:spPr>
          <a:xfrm>
            <a:off x="1184385" y="498123"/>
            <a:ext cx="3167380" cy="864980"/>
          </a:xfrm>
          <a:prstGeom prst="rect">
            <a:avLst/>
          </a:prstGeom>
        </p:spPr>
        <p:txBody>
          <a:bodyPr vert="horz" wrap="square" lIns="0" tIns="94615" rIns="0" bIns="0" rtlCol="0">
            <a:spAutoFit/>
          </a:bodyPr>
          <a:lstStyle/>
          <a:p>
            <a:pPr marL="12700">
              <a:lnSpc>
                <a:spcPct val="100000"/>
              </a:lnSpc>
              <a:spcBef>
                <a:spcPts val="745"/>
              </a:spcBef>
            </a:pPr>
            <a:r>
              <a:rPr sz="1100" dirty="0">
                <a:solidFill>
                  <a:srgbClr val="FFFFFF"/>
                </a:solidFill>
                <a:latin typeface="Noto Sans" panose="020B0502040504020204" pitchFamily="34" charset="0"/>
                <a:ea typeface="Noto Sans" panose="020B0502040504020204" pitchFamily="34" charset="0"/>
                <a:cs typeface="Noto Sans" panose="020B0502040504020204" pitchFamily="34" charset="0"/>
              </a:rPr>
              <a:t>Success</a:t>
            </a:r>
            <a:r>
              <a:rPr sz="1100" spc="-20" dirty="0">
                <a:solidFill>
                  <a:srgbClr val="FFFFFF"/>
                </a:solidFill>
                <a:latin typeface="Noto Sans" panose="020B0502040504020204" pitchFamily="34" charset="0"/>
                <a:ea typeface="Noto Sans" panose="020B0502040504020204" pitchFamily="34" charset="0"/>
                <a:cs typeface="Noto Sans" panose="020B0502040504020204" pitchFamily="34" charset="0"/>
              </a:rPr>
              <a:t> </a:t>
            </a:r>
            <a:r>
              <a:rPr sz="1100" spc="-10" dirty="0">
                <a:solidFill>
                  <a:srgbClr val="FFFFFF"/>
                </a:solidFill>
                <a:latin typeface="Noto Sans" panose="020B0502040504020204" pitchFamily="34" charset="0"/>
                <a:ea typeface="Noto Sans" panose="020B0502040504020204" pitchFamily="34" charset="0"/>
                <a:cs typeface="Noto Sans" panose="020B0502040504020204" pitchFamily="34" charset="0"/>
              </a:rPr>
              <a:t>Story</a:t>
            </a:r>
            <a:endParaRPr sz="1100" dirty="0">
              <a:latin typeface="Noto Sans" panose="020B0502040504020204" pitchFamily="34" charset="0"/>
              <a:ea typeface="Noto Sans" panose="020B0502040504020204" pitchFamily="34" charset="0"/>
              <a:cs typeface="Noto Sans" panose="020B0502040504020204" pitchFamily="34" charset="0"/>
            </a:endParaRPr>
          </a:p>
          <a:p>
            <a:br>
              <a:rPr lang="en-US" sz="1300" b="1" spc="100" dirty="0">
                <a:solidFill>
                  <a:srgbClr val="FFFFFF"/>
                </a:solidFill>
                <a:latin typeface="Noto Sans" panose="020B0502040504020204" pitchFamily="34" charset="0"/>
                <a:ea typeface="Noto Sans" panose="020B0502040504020204" pitchFamily="34" charset="0"/>
                <a:cs typeface="Noto Sans" panose="020B0502040504020204" pitchFamily="34" charset="0"/>
              </a:rPr>
            </a:br>
            <a:r>
              <a:rPr lang="en-US" sz="1300" b="1" dirty="0">
                <a:solidFill>
                  <a:schemeClr val="bg1"/>
                </a:solidFill>
                <a:latin typeface="Noto Sans" panose="020B0502040504020204" pitchFamily="34" charset="0"/>
                <a:ea typeface="Noto Sans" panose="020B0502040504020204" pitchFamily="34" charset="0"/>
                <a:cs typeface="Noto Sans" panose="020B0502040504020204" pitchFamily="34" charset="0"/>
              </a:rPr>
              <a:t>Industrial-Grade Freeze Protection for Mission-Critical Cooling Loops</a:t>
            </a:r>
          </a:p>
        </p:txBody>
      </p:sp>
      <p:sp>
        <p:nvSpPr>
          <p:cNvPr id="6" name="object 6"/>
          <p:cNvSpPr txBox="1"/>
          <p:nvPr/>
        </p:nvSpPr>
        <p:spPr>
          <a:xfrm>
            <a:off x="1229677" y="2404138"/>
            <a:ext cx="795020" cy="610870"/>
          </a:xfrm>
          <a:prstGeom prst="rect">
            <a:avLst/>
          </a:prstGeom>
        </p:spPr>
        <p:txBody>
          <a:bodyPr vert="horz" wrap="square" lIns="0" tIns="12065" rIns="0" bIns="0" rtlCol="0">
            <a:spAutoFit/>
          </a:bodyPr>
          <a:lstStyle/>
          <a:p>
            <a:pPr marL="12700" marR="5080">
              <a:lnSpc>
                <a:spcPct val="101099"/>
              </a:lnSpc>
              <a:spcBef>
                <a:spcPts val="95"/>
              </a:spcBef>
            </a:pPr>
            <a:r>
              <a:rPr sz="950" b="1" spc="-10" dirty="0">
                <a:solidFill>
                  <a:srgbClr val="1E1B1F"/>
                </a:solidFill>
                <a:latin typeface="Noto Sans"/>
                <a:cs typeface="Noto Sans"/>
              </a:rPr>
              <a:t>Industry: </a:t>
            </a:r>
            <a:r>
              <a:rPr sz="950" b="1" dirty="0">
                <a:solidFill>
                  <a:srgbClr val="1E1B1F"/>
                </a:solidFill>
                <a:latin typeface="Noto Sans"/>
                <a:cs typeface="Noto Sans"/>
              </a:rPr>
              <a:t>Plant</a:t>
            </a:r>
            <a:r>
              <a:rPr sz="950" b="1" spc="-30" dirty="0">
                <a:solidFill>
                  <a:srgbClr val="1E1B1F"/>
                </a:solidFill>
                <a:latin typeface="Noto Sans"/>
                <a:cs typeface="Noto Sans"/>
              </a:rPr>
              <a:t> </a:t>
            </a:r>
            <a:r>
              <a:rPr sz="950" b="1" spc="-10" dirty="0">
                <a:solidFill>
                  <a:srgbClr val="1E1B1F"/>
                </a:solidFill>
                <a:latin typeface="Noto Sans"/>
                <a:cs typeface="Noto Sans"/>
              </a:rPr>
              <a:t>type: </a:t>
            </a:r>
            <a:r>
              <a:rPr sz="950" b="1" dirty="0">
                <a:solidFill>
                  <a:srgbClr val="1E1B1F"/>
                </a:solidFill>
                <a:latin typeface="Noto Sans"/>
                <a:cs typeface="Noto Sans"/>
              </a:rPr>
              <a:t>Project</a:t>
            </a:r>
            <a:r>
              <a:rPr sz="950" b="1" spc="-10" dirty="0">
                <a:solidFill>
                  <a:srgbClr val="1E1B1F"/>
                </a:solidFill>
                <a:latin typeface="Noto Sans"/>
                <a:cs typeface="Noto Sans"/>
              </a:rPr>
              <a:t> type: Scope:</a:t>
            </a:r>
            <a:endParaRPr sz="950" dirty="0">
              <a:latin typeface="Noto Sans"/>
              <a:cs typeface="Noto Sans"/>
            </a:endParaRPr>
          </a:p>
        </p:txBody>
      </p:sp>
      <p:sp>
        <p:nvSpPr>
          <p:cNvPr id="7" name="object 7"/>
          <p:cNvSpPr txBox="1"/>
          <p:nvPr/>
        </p:nvSpPr>
        <p:spPr>
          <a:xfrm>
            <a:off x="2144076" y="2404138"/>
            <a:ext cx="3691574" cy="605230"/>
          </a:xfrm>
          <a:prstGeom prst="rect">
            <a:avLst/>
          </a:prstGeom>
        </p:spPr>
        <p:txBody>
          <a:bodyPr vert="horz" wrap="square" lIns="0" tIns="12065" rIns="0" bIns="0" rtlCol="0">
            <a:spAutoFit/>
          </a:bodyPr>
          <a:lstStyle/>
          <a:p>
            <a:pPr marL="12700" marR="541020">
              <a:lnSpc>
                <a:spcPct val="101099"/>
              </a:lnSpc>
              <a:spcBef>
                <a:spcPts val="95"/>
              </a:spcBef>
            </a:pPr>
            <a:r>
              <a:rPr lang="en-US" sz="950" b="1" dirty="0">
                <a:solidFill>
                  <a:srgbClr val="1E1B1F"/>
                </a:solidFill>
                <a:latin typeface="Noto Sans"/>
                <a:cs typeface="Noto Sans"/>
              </a:rPr>
              <a:t>Multiple Industrial Industries</a:t>
            </a:r>
            <a:br>
              <a:rPr lang="en-US" sz="950" b="1" dirty="0">
                <a:solidFill>
                  <a:srgbClr val="1E1B1F"/>
                </a:solidFill>
                <a:latin typeface="Noto Sans"/>
                <a:cs typeface="Noto Sans"/>
              </a:rPr>
            </a:br>
            <a:r>
              <a:rPr lang="en-US" sz="950" b="1" dirty="0">
                <a:solidFill>
                  <a:srgbClr val="1E1B1F"/>
                </a:solidFill>
                <a:latin typeface="Noto Sans"/>
                <a:cs typeface="Noto Sans"/>
              </a:rPr>
              <a:t>Cooling Systems</a:t>
            </a:r>
            <a:endParaRPr sz="950" b="1" dirty="0">
              <a:solidFill>
                <a:srgbClr val="1E1B1F"/>
              </a:solidFill>
              <a:latin typeface="Noto Sans"/>
              <a:cs typeface="Noto Sans"/>
            </a:endParaRPr>
          </a:p>
          <a:p>
            <a:pPr marL="12700" marR="5080">
              <a:lnSpc>
                <a:spcPct val="101099"/>
              </a:lnSpc>
            </a:pPr>
            <a:r>
              <a:rPr lang="en-US" sz="950" b="1" dirty="0">
                <a:solidFill>
                  <a:srgbClr val="1E1B1F"/>
                </a:solidFill>
                <a:latin typeface="Noto Sans"/>
                <a:cs typeface="Noto Sans"/>
              </a:rPr>
              <a:t>Primary Cooling Infrastructure &amp; Chilled Water Lines</a:t>
            </a:r>
            <a:br>
              <a:rPr lang="en-US" sz="950" b="1" dirty="0">
                <a:solidFill>
                  <a:srgbClr val="1E1B1F"/>
                </a:solidFill>
                <a:latin typeface="Noto Sans"/>
                <a:cs typeface="Noto Sans"/>
              </a:rPr>
            </a:br>
            <a:r>
              <a:rPr lang="en-US" sz="950" b="1" dirty="0">
                <a:solidFill>
                  <a:srgbClr val="1E1B1F"/>
                </a:solidFill>
                <a:latin typeface="Noto Sans"/>
                <a:cs typeface="Noto Sans"/>
              </a:rPr>
              <a:t>Freeze Protection Control</a:t>
            </a:r>
            <a:endParaRPr sz="950" b="1" dirty="0">
              <a:solidFill>
                <a:srgbClr val="1E1B1F"/>
              </a:solidFill>
              <a:latin typeface="Noto Sans"/>
              <a:cs typeface="Noto Sans"/>
            </a:endParaRPr>
          </a:p>
        </p:txBody>
      </p:sp>
      <p:sp>
        <p:nvSpPr>
          <p:cNvPr id="8" name="object 8"/>
          <p:cNvSpPr txBox="1"/>
          <p:nvPr/>
        </p:nvSpPr>
        <p:spPr>
          <a:xfrm>
            <a:off x="1172685" y="6261100"/>
            <a:ext cx="5634355" cy="4183838"/>
          </a:xfrm>
          <a:prstGeom prst="rect">
            <a:avLst/>
          </a:prstGeom>
        </p:spPr>
        <p:txBody>
          <a:bodyPr vert="horz" wrap="square" lIns="0" tIns="13335" rIns="0" bIns="0" rtlCol="0">
            <a:spAutoFit/>
          </a:bodyPr>
          <a:lstStyle/>
          <a:p>
            <a:pPr marL="12700" algn="just">
              <a:lnSpc>
                <a:spcPct val="100000"/>
              </a:lnSpc>
              <a:spcBef>
                <a:spcPts val="1125"/>
              </a:spcBef>
            </a:pPr>
            <a:r>
              <a:rPr lang="en-US" sz="1450" b="1" dirty="0">
                <a:solidFill>
                  <a:srgbClr val="004A9B"/>
                </a:solidFill>
                <a:latin typeface="Noto Sans"/>
                <a:cs typeface="Noto Sans"/>
              </a:rPr>
              <a:t>Application</a:t>
            </a:r>
            <a:endParaRPr sz="1450" dirty="0">
              <a:latin typeface="Noto Sans"/>
              <a:cs typeface="Noto Sans"/>
            </a:endParaRPr>
          </a:p>
          <a:p>
            <a:pPr algn="just"/>
            <a:r>
              <a:rPr lang="en-US" sz="9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In data center environments, uninterrupted cooling is paramount to preventing thermal runaway in high-density server racks. Large-scale chilled water systems are engineered to handle these immense, continuous heat loads; however, rapid load fluctuations or drops in fluid velocity can cause outdoor chiller evaporators and exposed external piping loops to plummet in temperature, risking catastrophic tube ruptures due to water expansion. To safeguard these critical assets, the Yokogawa UT35A digital indicating controller provides a robust, dual-layered freeze mitigation solution deployed directly at the chiller units and outdoor hydronic lines. By continuously monitoring low-bound process variables via high-accuracy RTDs or thermocouples on evaporator barrels and exposed piping skins, the UT35A serves as a dependable fail-safe, capable of interlocking chiller compressors or activating localized immersion heaters and heat-trace elements before fluid temperatures reach a critical freezing threshold.</a:t>
            </a:r>
          </a:p>
          <a:p>
            <a:pPr marL="12700" algn="just">
              <a:lnSpc>
                <a:spcPct val="100000"/>
              </a:lnSpc>
              <a:spcBef>
                <a:spcPts val="600"/>
              </a:spcBef>
            </a:pPr>
            <a:r>
              <a:rPr lang="en-US" sz="1450" b="1" dirty="0">
                <a:solidFill>
                  <a:srgbClr val="004A9B"/>
                </a:solidFill>
                <a:latin typeface="Noto Sans"/>
                <a:cs typeface="Noto Sans"/>
              </a:rPr>
              <a:t>Executive Summary</a:t>
            </a:r>
          </a:p>
          <a:p>
            <a:pPr algn="just">
              <a:spcBef>
                <a:spcPts val="600"/>
              </a:spcBef>
            </a:pPr>
            <a:r>
              <a:rPr lang="en-US" sz="9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What sets the UT35A apart in high-availability data center applications is its integrated Heater Break Alarm (HBA) capability, which transforms passive freeze protection on outdoor equipment into an active, self-diagnostic system. Utilizing a direct current transformer (CT) input, the controller constantly validates the electrical integrity of the backup heating circuits, immediately detecting element burnouts, tripped breakers, or short-circuited solid-state relays. This proactive monitoring ensures that the freeze-mitigation system is fully operational long before an environmental freezing hazard occurs. By seamlessly routing these real-time diagnostic alarms to the facility's Building Management System (BMS) or Data Center Infrastructure Management (DCIM) platform, the UT35A minimizes the risk of catastrophic hardware damage, eliminates costly downtime, and protects the continuity of data center operations.</a:t>
            </a:r>
          </a:p>
          <a:p>
            <a:pPr algn="just"/>
            <a:endParaRPr lang="en-US" sz="9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endParaRPr>
          </a:p>
          <a:p>
            <a:pPr algn="just"/>
            <a:endParaRPr lang="en-US" sz="9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endParaRPr>
          </a:p>
          <a:p>
            <a:pPr algn="just"/>
            <a:r>
              <a:rPr lang="en-US" sz="950" dirty="0">
                <a:latin typeface="Noto Sans"/>
                <a:cs typeface="Noto Sans"/>
              </a:rPr>
              <a:t>4</a:t>
            </a:r>
            <a:endParaRPr sz="950" dirty="0">
              <a:latin typeface="Noto Sans"/>
              <a:cs typeface="Noto Sans"/>
            </a:endParaRPr>
          </a:p>
        </p:txBody>
      </p:sp>
      <p:sp>
        <p:nvSpPr>
          <p:cNvPr id="10" name="object 10"/>
          <p:cNvSpPr txBox="1">
            <a:spLocks noGrp="1"/>
          </p:cNvSpPr>
          <p:nvPr>
            <p:ph type="sldNum" sz="quarter" idx="7"/>
          </p:nvPr>
        </p:nvSpPr>
        <p:spPr>
          <a:xfrm>
            <a:off x="6293201" y="10017407"/>
            <a:ext cx="906779" cy="244298"/>
          </a:xfrm>
          <a:prstGeom prst="rect">
            <a:avLst/>
          </a:prstGeom>
        </p:spPr>
        <p:txBody>
          <a:bodyPr vert="horz" wrap="square" lIns="0" tIns="5715" rIns="0" bIns="0" rtlCol="0">
            <a:spAutoFit/>
          </a:bodyPr>
          <a:lstStyle/>
          <a:p>
            <a:pPr marL="12700">
              <a:lnSpc>
                <a:spcPct val="100000"/>
              </a:lnSpc>
              <a:spcBef>
                <a:spcPts val="45"/>
              </a:spcBef>
            </a:pPr>
            <a:r>
              <a:rPr lang="en-US" dirty="0"/>
              <a:t>CS</a:t>
            </a:r>
            <a:r>
              <a:rPr dirty="0"/>
              <a:t>-</a:t>
            </a:r>
            <a:r>
              <a:rPr lang="en-US" dirty="0"/>
              <a:t>P</a:t>
            </a:r>
            <a:r>
              <a:rPr dirty="0"/>
              <a:t>-202</a:t>
            </a:r>
            <a:r>
              <a:rPr lang="en-US" dirty="0"/>
              <a:t>60707-01</a:t>
            </a:r>
            <a:endParaRPr spc="-25" dirty="0"/>
          </a:p>
          <a:p>
            <a:pPr marR="43180" algn="r">
              <a:lnSpc>
                <a:spcPct val="100000"/>
              </a:lnSpc>
            </a:pPr>
            <a:fld id="{81D60167-4931-47E6-BA6A-407CBD079E47}" type="slidenum">
              <a:rPr sz="750" spc="-50" dirty="0">
                <a:solidFill>
                  <a:srgbClr val="1E1B1F"/>
                </a:solidFill>
                <a:latin typeface="Noto Sans"/>
                <a:cs typeface="Noto Sans"/>
              </a:rPr>
              <a:t>1</a:t>
            </a:fld>
            <a:endParaRPr sz="750" dirty="0">
              <a:latin typeface="Noto Sans"/>
              <a:cs typeface="Noto Sans"/>
            </a:endParaRPr>
          </a:p>
        </p:txBody>
      </p:sp>
      <p:pic>
        <p:nvPicPr>
          <p:cNvPr id="12" name="Picture 11">
            <a:extLst>
              <a:ext uri="{FF2B5EF4-FFF2-40B4-BE49-F238E27FC236}">
                <a16:creationId xmlns:a16="http://schemas.microsoft.com/office/drawing/2014/main" id="{A316AD96-5974-C346-4C3F-6A7FAEBE4B3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87450" y="3289300"/>
            <a:ext cx="5454650" cy="272732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object 5"/>
          <p:cNvSpPr txBox="1">
            <a:spLocks noGrp="1"/>
          </p:cNvSpPr>
          <p:nvPr>
            <p:ph type="sldNum" sz="quarter" idx="7"/>
          </p:nvPr>
        </p:nvSpPr>
        <p:spPr>
          <a:xfrm>
            <a:off x="6293201" y="10017407"/>
            <a:ext cx="906779" cy="244298"/>
          </a:xfrm>
          <a:prstGeom prst="rect">
            <a:avLst/>
          </a:prstGeom>
        </p:spPr>
        <p:txBody>
          <a:bodyPr vert="horz" wrap="square" lIns="0" tIns="5715" rIns="0" bIns="0" rtlCol="0">
            <a:spAutoFit/>
          </a:bodyPr>
          <a:lstStyle/>
          <a:p>
            <a:pPr marL="12700">
              <a:lnSpc>
                <a:spcPct val="100000"/>
              </a:lnSpc>
              <a:spcBef>
                <a:spcPts val="45"/>
              </a:spcBef>
            </a:pPr>
            <a:r>
              <a:rPr lang="en-US" dirty="0"/>
              <a:t>CS-P-20260707-01</a:t>
            </a:r>
            <a:endParaRPr lang="en-US" spc="-25" dirty="0"/>
          </a:p>
          <a:p>
            <a:pPr marR="43180" algn="r">
              <a:lnSpc>
                <a:spcPct val="100000"/>
              </a:lnSpc>
            </a:pPr>
            <a:fld id="{81D60167-4931-47E6-BA6A-407CBD079E47}" type="slidenum">
              <a:rPr sz="750" spc="-50" smtClean="0">
                <a:solidFill>
                  <a:srgbClr val="1E1B1F"/>
                </a:solidFill>
                <a:latin typeface="Noto Sans"/>
                <a:cs typeface="Noto Sans"/>
              </a:rPr>
              <a:t>2</a:t>
            </a:fld>
            <a:endParaRPr sz="750" dirty="0">
              <a:latin typeface="Noto Sans"/>
              <a:cs typeface="Noto Sans"/>
            </a:endParaRPr>
          </a:p>
        </p:txBody>
      </p:sp>
      <p:sp>
        <p:nvSpPr>
          <p:cNvPr id="2" name="object 2"/>
          <p:cNvSpPr txBox="1"/>
          <p:nvPr/>
        </p:nvSpPr>
        <p:spPr>
          <a:xfrm>
            <a:off x="1218264" y="608393"/>
            <a:ext cx="5689600" cy="3900107"/>
          </a:xfrm>
          <a:prstGeom prst="rect">
            <a:avLst/>
          </a:prstGeom>
        </p:spPr>
        <p:txBody>
          <a:bodyPr vert="horz" wrap="square" lIns="0" tIns="12065" rIns="0" bIns="0" rtlCol="0">
            <a:spAutoFit/>
          </a:bodyPr>
          <a:lstStyle/>
          <a:p>
            <a:pPr marL="12700" marR="6985" algn="l">
              <a:lnSpc>
                <a:spcPct val="101099"/>
              </a:lnSpc>
              <a:spcAft>
                <a:spcPts val="600"/>
              </a:spcAft>
            </a:pPr>
            <a:r>
              <a:rPr lang="en-US" sz="1450" b="1" dirty="0">
                <a:solidFill>
                  <a:srgbClr val="004A9B"/>
                </a:solidFill>
                <a:latin typeface="Noto Sans"/>
                <a:cs typeface="Noto Sans"/>
              </a:rPr>
              <a:t>Solution</a:t>
            </a:r>
            <a:endParaRPr sz="1450" dirty="0">
              <a:latin typeface="Noto Sans"/>
              <a:cs typeface="Noto Sans"/>
            </a:endParaRPr>
          </a:p>
          <a:p>
            <a:pPr algn="l"/>
            <a:r>
              <a:rPr lang="en-US" sz="9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The primary architecture of the Yokogawa solution performs three core functions:</a:t>
            </a:r>
          </a:p>
          <a:p>
            <a:pPr algn="l"/>
            <a:r>
              <a:rPr lang="en-US" sz="950" b="1"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1. Precision Temperature Control</a:t>
            </a:r>
          </a:p>
          <a:p>
            <a:pPr marL="171450" indent="-171450" algn="l">
              <a:buFont typeface="Arial" panose="020B0604020202020204" pitchFamily="34" charset="0"/>
              <a:buChar char="•"/>
            </a:pPr>
            <a:r>
              <a:rPr lang="en-US" sz="9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Responsive Thermal Tracking: The controller provides localized, dynamic PID control, regulating loop output to keep fluid temperatures consistently and safely above the freeze protection threshold.</a:t>
            </a:r>
          </a:p>
          <a:p>
            <a:pPr marL="171450" indent="-171450" algn="l">
              <a:buFont typeface="Arial" panose="020B0604020202020204" pitchFamily="34" charset="0"/>
              <a:buChar char="•"/>
            </a:pPr>
            <a:r>
              <a:rPr lang="en-US" sz="9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Direct, High-Accuracy Inputs: Connects directly to dual-element RTD or thermocouple sensors on critical heat exchanger surfaces and pipe walls to capture real-time temperature shifts instantly.</a:t>
            </a:r>
          </a:p>
          <a:p>
            <a:pPr algn="l"/>
            <a:endParaRPr lang="en-US" sz="9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endParaRPr>
          </a:p>
          <a:p>
            <a:pPr algn="l"/>
            <a:r>
              <a:rPr lang="en-US" sz="950" b="1"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2. Freeze-Protection Logic and Advanced Alarming</a:t>
            </a:r>
          </a:p>
          <a:p>
            <a:pPr marL="171450" indent="-171450" algn="l">
              <a:buFont typeface="Arial" panose="020B0604020202020204" pitchFamily="34" charset="0"/>
              <a:buChar char="•"/>
            </a:pPr>
            <a:r>
              <a:rPr lang="en-US" sz="9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Proactive Mitigation: Automatically transitions from passive monitoring to active freeze prevention as thresholds approach, initiating interlocks, permissive logic, and output adjustments.</a:t>
            </a:r>
          </a:p>
          <a:p>
            <a:pPr marL="171450" indent="-171450" algn="l">
              <a:buFont typeface="Arial" panose="020B0604020202020204" pitchFamily="34" charset="0"/>
              <a:buChar char="•"/>
            </a:pPr>
            <a:r>
              <a:rPr lang="en-US" sz="9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Dual Outputs &amp; Visual Alerts: Simultaneously drives analog and digital outputs to force bypass valves open and activate heat-trace elements. In a crisis, the active-color LCD screen flashes from white to red for instant field visibility.</a:t>
            </a:r>
          </a:p>
          <a:p>
            <a:pPr algn="l"/>
            <a:endParaRPr lang="en-US" sz="9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endParaRPr>
          </a:p>
          <a:p>
            <a:pPr algn="l"/>
            <a:r>
              <a:rPr lang="en-US" sz="950" b="1"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3. Simplified Local Control Architecture</a:t>
            </a:r>
          </a:p>
          <a:p>
            <a:pPr marL="171450" indent="-171450" algn="l">
              <a:buFont typeface="Arial" panose="020B0604020202020204" pitchFamily="34" charset="0"/>
              <a:buChar char="•"/>
            </a:pPr>
            <a:r>
              <a:rPr lang="en-US" sz="9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Single-Unit Execution: Built-in ladder logic (up to 500 steps) combines sequence control and PID tuning into one device, eliminating the need for external timers, discrete components, or auxiliary PLCs.</a:t>
            </a:r>
          </a:p>
          <a:p>
            <a:pPr marL="171450" indent="-171450" algn="l">
              <a:buFont typeface="Arial" panose="020B0604020202020204" pitchFamily="34" charset="0"/>
              <a:buChar char="•"/>
            </a:pPr>
            <a:r>
              <a:rPr lang="en-US" sz="9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Edge Autonomy with Open Integration: Functions as a standalone, zero-latency safety layer while using native Modbus/TCP or BACnet protocols to feed real-time diagnostics, loop statuses, and alarms upstream to the primary BMS..</a:t>
            </a:r>
          </a:p>
          <a:p>
            <a:pPr algn="l">
              <a:spcBef>
                <a:spcPts val="600"/>
              </a:spcBef>
            </a:pPr>
            <a:endParaRPr lang="en-US" sz="950" dirty="0">
              <a:latin typeface="Noto Sans" panose="020B0502040504020204" pitchFamily="34" charset="0"/>
              <a:ea typeface="Noto Sans" panose="020B0502040504020204" pitchFamily="34" charset="0"/>
              <a:cs typeface="Noto Sans" panose="020B0502040504020204" pitchFamily="34" charset="0"/>
            </a:endParaRPr>
          </a:p>
        </p:txBody>
      </p:sp>
      <p:pic>
        <p:nvPicPr>
          <p:cNvPr id="4" name="Picture 3" descr="Additional product image 0">
            <a:extLst>
              <a:ext uri="{FF2B5EF4-FFF2-40B4-BE49-F238E27FC236}">
                <a16:creationId xmlns:a16="http://schemas.microsoft.com/office/drawing/2014/main" id="{9A7F5DF7-054D-19A3-582B-8EA179AC3687}"/>
              </a:ext>
            </a:extLst>
          </p:cNvPr>
          <p:cNvPicPr>
            <a:picLocks noChangeAspect="1"/>
          </p:cNvPicPr>
          <p:nvPr/>
        </p:nvPicPr>
        <p:blipFill>
          <a:blip r:embed="rId2"/>
          <a:stretch>
            <a:fillRect/>
          </a:stretch>
        </p:blipFill>
        <p:spPr>
          <a:xfrm>
            <a:off x="4737085" y="4733129"/>
            <a:ext cx="2025380" cy="1227142"/>
          </a:xfrm>
          <a:prstGeom prst="rect">
            <a:avLst/>
          </a:prstGeom>
        </p:spPr>
      </p:pic>
      <p:sp>
        <p:nvSpPr>
          <p:cNvPr id="7" name="object 2">
            <a:extLst>
              <a:ext uri="{FF2B5EF4-FFF2-40B4-BE49-F238E27FC236}">
                <a16:creationId xmlns:a16="http://schemas.microsoft.com/office/drawing/2014/main" id="{4C69144D-A225-1F6A-1A7A-CF47D5868B98}"/>
              </a:ext>
            </a:extLst>
          </p:cNvPr>
          <p:cNvSpPr txBox="1"/>
          <p:nvPr/>
        </p:nvSpPr>
        <p:spPr>
          <a:xfrm>
            <a:off x="1218264" y="4334496"/>
            <a:ext cx="3245786" cy="1774204"/>
          </a:xfrm>
          <a:prstGeom prst="rect">
            <a:avLst/>
          </a:prstGeom>
        </p:spPr>
        <p:txBody>
          <a:bodyPr vert="horz" wrap="square" lIns="0" tIns="12065" rIns="0" bIns="0" rtlCol="0">
            <a:spAutoFit/>
          </a:bodyPr>
          <a:lstStyle/>
          <a:p>
            <a:pPr>
              <a:spcAft>
                <a:spcPts val="600"/>
              </a:spcAft>
            </a:pPr>
            <a:r>
              <a:rPr lang="en-US" sz="1450" b="1" dirty="0">
                <a:solidFill>
                  <a:srgbClr val="004A9B"/>
                </a:solidFill>
                <a:latin typeface="Noto Sans"/>
                <a:cs typeface="Noto Sans"/>
              </a:rPr>
              <a:t>Products Used</a:t>
            </a:r>
          </a:p>
          <a:p>
            <a:r>
              <a:rPr lang="en-US" sz="950" dirty="0" err="1">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UTAdavanced</a:t>
            </a:r>
            <a:r>
              <a:rPr lang="en-US" sz="9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 Industrial Controllers</a:t>
            </a:r>
          </a:p>
          <a:p>
            <a:pPr marL="171450" indent="-171450">
              <a:buFont typeface="Arial" panose="020B0604020202020204" pitchFamily="34" charset="0"/>
              <a:buChar char="•"/>
            </a:pPr>
            <a:r>
              <a:rPr lang="en-US" sz="9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Advanced PID control, ladder sequence control and fuzzy logic</a:t>
            </a:r>
          </a:p>
          <a:p>
            <a:pPr marL="171450" indent="-171450">
              <a:buFont typeface="Arial" panose="020B0604020202020204" pitchFamily="34" charset="0"/>
              <a:buChar char="•"/>
            </a:pPr>
            <a:r>
              <a:rPr lang="en-US" sz="9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Function block programming</a:t>
            </a:r>
          </a:p>
          <a:p>
            <a:pPr marL="171450" indent="-171450">
              <a:buFont typeface="Arial" panose="020B0604020202020204" pitchFamily="34" charset="0"/>
              <a:buChar char="•"/>
            </a:pPr>
            <a:r>
              <a:rPr lang="en-US" sz="9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Bright and easy to read color LCD displays with scrolling text</a:t>
            </a:r>
          </a:p>
          <a:p>
            <a:pPr marL="171450" indent="-171450">
              <a:buFont typeface="Arial" panose="020B0604020202020204" pitchFamily="34" charset="0"/>
              <a:buChar char="•"/>
            </a:pPr>
            <a:r>
              <a:rPr lang="en-US" sz="9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Multiple communications protocols, Ethernet, Modbus, PROFIBUS, CC-Link, </a:t>
            </a:r>
            <a:r>
              <a:rPr lang="en-US" sz="950" dirty="0" err="1">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DeviceNet</a:t>
            </a:r>
            <a:endParaRPr lang="en-US" sz="9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endParaRPr>
          </a:p>
          <a:p>
            <a:pPr marL="171450" indent="-171450">
              <a:buFont typeface="Arial" panose="020B0604020202020204" pitchFamily="34" charset="0"/>
              <a:buChar char="•"/>
            </a:pPr>
            <a:r>
              <a:rPr lang="en-US" sz="9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NEMA 4 face</a:t>
            </a:r>
            <a:br>
              <a:rPr lang="en-US" sz="180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br>
            <a:endParaRPr lang="en-US" sz="950" dirty="0">
              <a:latin typeface="Noto Sans" panose="020B0502040504020204" pitchFamily="34" charset="0"/>
              <a:ea typeface="Noto Sans" panose="020B0502040504020204" pitchFamily="34" charset="0"/>
              <a:cs typeface="Noto Sans" panose="020B0502040504020204" pitchFamily="34" charset="0"/>
            </a:endParaRPr>
          </a:p>
        </p:txBody>
      </p:sp>
      <p:pic>
        <p:nvPicPr>
          <p:cNvPr id="8" name="object 2"/>
          <p:cNvPicPr/>
          <p:nvPr/>
        </p:nvPicPr>
        <p:blipFill>
          <a:blip r:embed="rId3" cstate="print"/>
          <a:stretch>
            <a:fillRect/>
          </a:stretch>
        </p:blipFill>
        <p:spPr>
          <a:xfrm>
            <a:off x="1877459" y="10024636"/>
            <a:ext cx="243692" cy="235581"/>
          </a:xfrm>
          <a:prstGeom prst="rect">
            <a:avLst/>
          </a:prstGeom>
        </p:spPr>
      </p:pic>
      <p:sp>
        <p:nvSpPr>
          <p:cNvPr id="9" name="object 3"/>
          <p:cNvSpPr/>
          <p:nvPr/>
        </p:nvSpPr>
        <p:spPr>
          <a:xfrm>
            <a:off x="440461" y="10049306"/>
            <a:ext cx="1343660" cy="182880"/>
          </a:xfrm>
          <a:custGeom>
            <a:avLst/>
            <a:gdLst/>
            <a:ahLst/>
            <a:cxnLst/>
            <a:rect l="l" t="t" r="r" b="b"/>
            <a:pathLst>
              <a:path w="1343660" h="182879">
                <a:moveTo>
                  <a:pt x="177927" y="5651"/>
                </a:moveTo>
                <a:lnTo>
                  <a:pt x="143408" y="5651"/>
                </a:lnTo>
                <a:lnTo>
                  <a:pt x="89027" y="81940"/>
                </a:lnTo>
                <a:lnTo>
                  <a:pt x="34899" y="5651"/>
                </a:lnTo>
                <a:lnTo>
                  <a:pt x="0" y="5651"/>
                </a:lnTo>
                <a:lnTo>
                  <a:pt x="75374" y="107327"/>
                </a:lnTo>
                <a:lnTo>
                  <a:pt x="75374" y="177952"/>
                </a:lnTo>
                <a:lnTo>
                  <a:pt x="102946" y="177952"/>
                </a:lnTo>
                <a:lnTo>
                  <a:pt x="102946" y="106603"/>
                </a:lnTo>
                <a:lnTo>
                  <a:pt x="177927" y="5651"/>
                </a:lnTo>
                <a:close/>
              </a:path>
              <a:path w="1343660" h="182879">
                <a:moveTo>
                  <a:pt x="332346" y="91084"/>
                </a:moveTo>
                <a:lnTo>
                  <a:pt x="321525" y="43522"/>
                </a:lnTo>
                <a:lnTo>
                  <a:pt x="304139" y="24866"/>
                </a:lnTo>
                <a:lnTo>
                  <a:pt x="304139" y="93611"/>
                </a:lnTo>
                <a:lnTo>
                  <a:pt x="297383" y="126961"/>
                </a:lnTo>
                <a:lnTo>
                  <a:pt x="281114" y="147193"/>
                </a:lnTo>
                <a:lnTo>
                  <a:pt x="261302" y="157213"/>
                </a:lnTo>
                <a:lnTo>
                  <a:pt x="243941" y="159905"/>
                </a:lnTo>
                <a:lnTo>
                  <a:pt x="222859" y="156730"/>
                </a:lnTo>
                <a:lnTo>
                  <a:pt x="202590" y="145732"/>
                </a:lnTo>
                <a:lnTo>
                  <a:pt x="187363" y="124675"/>
                </a:lnTo>
                <a:lnTo>
                  <a:pt x="181343" y="91325"/>
                </a:lnTo>
                <a:lnTo>
                  <a:pt x="181394" y="91084"/>
                </a:lnTo>
                <a:lnTo>
                  <a:pt x="187083" y="59969"/>
                </a:lnTo>
                <a:lnTo>
                  <a:pt x="201714" y="38735"/>
                </a:lnTo>
                <a:lnTo>
                  <a:pt x="221361" y="26670"/>
                </a:lnTo>
                <a:lnTo>
                  <a:pt x="242176" y="22860"/>
                </a:lnTo>
                <a:lnTo>
                  <a:pt x="262204" y="26111"/>
                </a:lnTo>
                <a:lnTo>
                  <a:pt x="282359" y="37439"/>
                </a:lnTo>
                <a:lnTo>
                  <a:pt x="297903" y="59156"/>
                </a:lnTo>
                <a:lnTo>
                  <a:pt x="304139" y="93611"/>
                </a:lnTo>
                <a:lnTo>
                  <a:pt x="304139" y="24866"/>
                </a:lnTo>
                <a:lnTo>
                  <a:pt x="302272" y="22860"/>
                </a:lnTo>
                <a:lnTo>
                  <a:pt x="295973" y="16090"/>
                </a:lnTo>
                <a:lnTo>
                  <a:pt x="266026" y="3505"/>
                </a:lnTo>
                <a:lnTo>
                  <a:pt x="242049" y="482"/>
                </a:lnTo>
                <a:lnTo>
                  <a:pt x="222440" y="2743"/>
                </a:lnTo>
                <a:lnTo>
                  <a:pt x="192608" y="14224"/>
                </a:lnTo>
                <a:lnTo>
                  <a:pt x="165328" y="41998"/>
                </a:lnTo>
                <a:lnTo>
                  <a:pt x="153403" y="93129"/>
                </a:lnTo>
                <a:lnTo>
                  <a:pt x="153517" y="93611"/>
                </a:lnTo>
                <a:lnTo>
                  <a:pt x="165366" y="141668"/>
                </a:lnTo>
                <a:lnTo>
                  <a:pt x="192760" y="168567"/>
                </a:lnTo>
                <a:lnTo>
                  <a:pt x="222783" y="180098"/>
                </a:lnTo>
                <a:lnTo>
                  <a:pt x="222605" y="180098"/>
                </a:lnTo>
                <a:lnTo>
                  <a:pt x="242938" y="182638"/>
                </a:lnTo>
                <a:lnTo>
                  <a:pt x="263309" y="180098"/>
                </a:lnTo>
                <a:lnTo>
                  <a:pt x="293331" y="168135"/>
                </a:lnTo>
                <a:lnTo>
                  <a:pt x="301434" y="159905"/>
                </a:lnTo>
                <a:lnTo>
                  <a:pt x="320509" y="140525"/>
                </a:lnTo>
                <a:lnTo>
                  <a:pt x="332346" y="91084"/>
                </a:lnTo>
                <a:close/>
              </a:path>
              <a:path w="1343660" h="182879">
                <a:moveTo>
                  <a:pt x="504075" y="177825"/>
                </a:moveTo>
                <a:lnTo>
                  <a:pt x="422770" y="77609"/>
                </a:lnTo>
                <a:lnTo>
                  <a:pt x="498132" y="5651"/>
                </a:lnTo>
                <a:lnTo>
                  <a:pt x="460578" y="5651"/>
                </a:lnTo>
                <a:lnTo>
                  <a:pt x="375208" y="87236"/>
                </a:lnTo>
                <a:lnTo>
                  <a:pt x="375208" y="5651"/>
                </a:lnTo>
                <a:lnTo>
                  <a:pt x="345998" y="5537"/>
                </a:lnTo>
                <a:lnTo>
                  <a:pt x="345998" y="177952"/>
                </a:lnTo>
                <a:lnTo>
                  <a:pt x="373443" y="177952"/>
                </a:lnTo>
                <a:lnTo>
                  <a:pt x="373443" y="118872"/>
                </a:lnTo>
                <a:lnTo>
                  <a:pt x="401650" y="93611"/>
                </a:lnTo>
                <a:lnTo>
                  <a:pt x="468668" y="177952"/>
                </a:lnTo>
                <a:lnTo>
                  <a:pt x="504075" y="177825"/>
                </a:lnTo>
                <a:close/>
              </a:path>
              <a:path w="1343660" h="182879">
                <a:moveTo>
                  <a:pt x="658114" y="90601"/>
                </a:moveTo>
                <a:lnTo>
                  <a:pt x="657987" y="90119"/>
                </a:lnTo>
                <a:lnTo>
                  <a:pt x="657923" y="89877"/>
                </a:lnTo>
                <a:lnTo>
                  <a:pt x="644334" y="38290"/>
                </a:lnTo>
                <a:lnTo>
                  <a:pt x="629107" y="24993"/>
                </a:lnTo>
                <a:lnTo>
                  <a:pt x="629107" y="89877"/>
                </a:lnTo>
                <a:lnTo>
                  <a:pt x="629069" y="90601"/>
                </a:lnTo>
                <a:lnTo>
                  <a:pt x="628954" y="91198"/>
                </a:lnTo>
                <a:lnTo>
                  <a:pt x="622769" y="125399"/>
                </a:lnTo>
                <a:lnTo>
                  <a:pt x="607161" y="146596"/>
                </a:lnTo>
                <a:lnTo>
                  <a:pt x="587590" y="156933"/>
                </a:lnTo>
                <a:lnTo>
                  <a:pt x="569328" y="159664"/>
                </a:lnTo>
                <a:lnTo>
                  <a:pt x="548563" y="156718"/>
                </a:lnTo>
                <a:lnTo>
                  <a:pt x="528408" y="146100"/>
                </a:lnTo>
                <a:lnTo>
                  <a:pt x="513156" y="125145"/>
                </a:lnTo>
                <a:lnTo>
                  <a:pt x="507111" y="91198"/>
                </a:lnTo>
                <a:lnTo>
                  <a:pt x="507225" y="90601"/>
                </a:lnTo>
                <a:lnTo>
                  <a:pt x="507314" y="90119"/>
                </a:lnTo>
                <a:lnTo>
                  <a:pt x="528370" y="37249"/>
                </a:lnTo>
                <a:lnTo>
                  <a:pt x="568706" y="22745"/>
                </a:lnTo>
                <a:lnTo>
                  <a:pt x="591642" y="26962"/>
                </a:lnTo>
                <a:lnTo>
                  <a:pt x="610920" y="39598"/>
                </a:lnTo>
                <a:lnTo>
                  <a:pt x="624205" y="60655"/>
                </a:lnTo>
                <a:lnTo>
                  <a:pt x="629107" y="89877"/>
                </a:lnTo>
                <a:lnTo>
                  <a:pt x="629107" y="24993"/>
                </a:lnTo>
                <a:lnTo>
                  <a:pt x="626541" y="22745"/>
                </a:lnTo>
                <a:lnTo>
                  <a:pt x="613600" y="11417"/>
                </a:lnTo>
                <a:lnTo>
                  <a:pt x="582955" y="1485"/>
                </a:lnTo>
                <a:lnTo>
                  <a:pt x="569455" y="0"/>
                </a:lnTo>
                <a:lnTo>
                  <a:pt x="544144" y="3670"/>
                </a:lnTo>
                <a:lnTo>
                  <a:pt x="513994" y="16649"/>
                </a:lnTo>
                <a:lnTo>
                  <a:pt x="488734" y="43776"/>
                </a:lnTo>
                <a:lnTo>
                  <a:pt x="478155" y="89877"/>
                </a:lnTo>
                <a:lnTo>
                  <a:pt x="478205" y="90119"/>
                </a:lnTo>
                <a:lnTo>
                  <a:pt x="478320" y="90601"/>
                </a:lnTo>
                <a:lnTo>
                  <a:pt x="489496" y="139763"/>
                </a:lnTo>
                <a:lnTo>
                  <a:pt x="516077" y="167614"/>
                </a:lnTo>
                <a:lnTo>
                  <a:pt x="546709" y="179705"/>
                </a:lnTo>
                <a:lnTo>
                  <a:pt x="570217" y="182283"/>
                </a:lnTo>
                <a:lnTo>
                  <a:pt x="594144" y="178511"/>
                </a:lnTo>
                <a:lnTo>
                  <a:pt x="623125" y="164680"/>
                </a:lnTo>
                <a:lnTo>
                  <a:pt x="627532" y="159664"/>
                </a:lnTo>
                <a:lnTo>
                  <a:pt x="647636" y="136740"/>
                </a:lnTo>
                <a:lnTo>
                  <a:pt x="658114" y="90601"/>
                </a:lnTo>
                <a:close/>
              </a:path>
              <a:path w="1343660" h="182879">
                <a:moveTo>
                  <a:pt x="838822" y="87350"/>
                </a:moveTo>
                <a:lnTo>
                  <a:pt x="760298" y="87236"/>
                </a:lnTo>
                <a:lnTo>
                  <a:pt x="760412" y="111048"/>
                </a:lnTo>
                <a:lnTo>
                  <a:pt x="813155" y="111048"/>
                </a:lnTo>
                <a:lnTo>
                  <a:pt x="803757" y="136220"/>
                </a:lnTo>
                <a:lnTo>
                  <a:pt x="790384" y="151244"/>
                </a:lnTo>
                <a:lnTo>
                  <a:pt x="774166" y="158496"/>
                </a:lnTo>
                <a:lnTo>
                  <a:pt x="756246" y="160388"/>
                </a:lnTo>
                <a:lnTo>
                  <a:pt x="736727" y="156730"/>
                </a:lnTo>
                <a:lnTo>
                  <a:pt x="718070" y="144983"/>
                </a:lnTo>
                <a:lnTo>
                  <a:pt x="704088" y="123939"/>
                </a:lnTo>
                <a:lnTo>
                  <a:pt x="698576" y="92405"/>
                </a:lnTo>
                <a:lnTo>
                  <a:pt x="703643" y="59385"/>
                </a:lnTo>
                <a:lnTo>
                  <a:pt x="717029" y="37896"/>
                </a:lnTo>
                <a:lnTo>
                  <a:pt x="735977" y="26250"/>
                </a:lnTo>
                <a:lnTo>
                  <a:pt x="757758" y="22745"/>
                </a:lnTo>
                <a:lnTo>
                  <a:pt x="780389" y="26403"/>
                </a:lnTo>
                <a:lnTo>
                  <a:pt x="795032" y="35306"/>
                </a:lnTo>
                <a:lnTo>
                  <a:pt x="803579" y="46342"/>
                </a:lnTo>
                <a:lnTo>
                  <a:pt x="807847" y="56426"/>
                </a:lnTo>
                <a:lnTo>
                  <a:pt x="836295" y="56311"/>
                </a:lnTo>
                <a:lnTo>
                  <a:pt x="824953" y="28562"/>
                </a:lnTo>
                <a:lnTo>
                  <a:pt x="804697" y="11747"/>
                </a:lnTo>
                <a:lnTo>
                  <a:pt x="780008" y="3441"/>
                </a:lnTo>
                <a:lnTo>
                  <a:pt x="755357" y="1206"/>
                </a:lnTo>
                <a:lnTo>
                  <a:pt x="717384" y="9182"/>
                </a:lnTo>
                <a:lnTo>
                  <a:pt x="690549" y="30086"/>
                </a:lnTo>
                <a:lnTo>
                  <a:pt x="674624" y="58839"/>
                </a:lnTo>
                <a:lnTo>
                  <a:pt x="669366" y="90360"/>
                </a:lnTo>
                <a:lnTo>
                  <a:pt x="676744" y="130517"/>
                </a:lnTo>
                <a:lnTo>
                  <a:pt x="695934" y="159029"/>
                </a:lnTo>
                <a:lnTo>
                  <a:pt x="722553" y="176034"/>
                </a:lnTo>
                <a:lnTo>
                  <a:pt x="752195" y="181686"/>
                </a:lnTo>
                <a:lnTo>
                  <a:pt x="770991" y="180594"/>
                </a:lnTo>
                <a:lnTo>
                  <a:pt x="786866" y="176999"/>
                </a:lnTo>
                <a:lnTo>
                  <a:pt x="800760" y="170459"/>
                </a:lnTo>
                <a:lnTo>
                  <a:pt x="813663" y="160502"/>
                </a:lnTo>
                <a:lnTo>
                  <a:pt x="816825" y="177114"/>
                </a:lnTo>
                <a:lnTo>
                  <a:pt x="838568" y="177114"/>
                </a:lnTo>
                <a:lnTo>
                  <a:pt x="838822" y="87350"/>
                </a:lnTo>
                <a:close/>
              </a:path>
              <a:path w="1343660" h="182879">
                <a:moveTo>
                  <a:pt x="1008405" y="177355"/>
                </a:moveTo>
                <a:lnTo>
                  <a:pt x="988822" y="130187"/>
                </a:lnTo>
                <a:lnTo>
                  <a:pt x="979576" y="107924"/>
                </a:lnTo>
                <a:lnTo>
                  <a:pt x="948842" y="33896"/>
                </a:lnTo>
                <a:lnTo>
                  <a:pt x="948842" y="107924"/>
                </a:lnTo>
                <a:lnTo>
                  <a:pt x="894219" y="107924"/>
                </a:lnTo>
                <a:lnTo>
                  <a:pt x="918870" y="30683"/>
                </a:lnTo>
                <a:lnTo>
                  <a:pt x="924191" y="44513"/>
                </a:lnTo>
                <a:lnTo>
                  <a:pt x="948842" y="107924"/>
                </a:lnTo>
                <a:lnTo>
                  <a:pt x="948842" y="33896"/>
                </a:lnTo>
                <a:lnTo>
                  <a:pt x="947508" y="30683"/>
                </a:lnTo>
                <a:lnTo>
                  <a:pt x="937209" y="5892"/>
                </a:lnTo>
                <a:lnTo>
                  <a:pt x="900074" y="5892"/>
                </a:lnTo>
                <a:lnTo>
                  <a:pt x="842111" y="177952"/>
                </a:lnTo>
                <a:lnTo>
                  <a:pt x="871829" y="177952"/>
                </a:lnTo>
                <a:lnTo>
                  <a:pt x="871943" y="177584"/>
                </a:lnTo>
                <a:lnTo>
                  <a:pt x="872032" y="177355"/>
                </a:lnTo>
                <a:lnTo>
                  <a:pt x="887298" y="130187"/>
                </a:lnTo>
                <a:lnTo>
                  <a:pt x="958075" y="130187"/>
                </a:lnTo>
                <a:lnTo>
                  <a:pt x="978065" y="177584"/>
                </a:lnTo>
                <a:lnTo>
                  <a:pt x="1008405" y="177355"/>
                </a:lnTo>
                <a:close/>
              </a:path>
              <a:path w="1343660" h="182879">
                <a:moveTo>
                  <a:pt x="1207719" y="5651"/>
                </a:moveTo>
                <a:lnTo>
                  <a:pt x="1178382" y="5651"/>
                </a:lnTo>
                <a:lnTo>
                  <a:pt x="1163434" y="63411"/>
                </a:lnTo>
                <a:lnTo>
                  <a:pt x="1153795" y="99695"/>
                </a:lnTo>
                <a:lnTo>
                  <a:pt x="1144104" y="135001"/>
                </a:lnTo>
                <a:lnTo>
                  <a:pt x="1139482" y="120065"/>
                </a:lnTo>
                <a:lnTo>
                  <a:pt x="1105535" y="5651"/>
                </a:lnTo>
                <a:lnTo>
                  <a:pt x="1077455" y="5651"/>
                </a:lnTo>
                <a:lnTo>
                  <a:pt x="1062189" y="60579"/>
                </a:lnTo>
                <a:lnTo>
                  <a:pt x="1051598" y="96494"/>
                </a:lnTo>
                <a:lnTo>
                  <a:pt x="1044702" y="119049"/>
                </a:lnTo>
                <a:lnTo>
                  <a:pt x="1040536" y="133908"/>
                </a:lnTo>
                <a:lnTo>
                  <a:pt x="1030338" y="97980"/>
                </a:lnTo>
                <a:lnTo>
                  <a:pt x="1006005" y="5651"/>
                </a:lnTo>
                <a:lnTo>
                  <a:pt x="975029" y="5651"/>
                </a:lnTo>
                <a:lnTo>
                  <a:pt x="1025359" y="177711"/>
                </a:lnTo>
                <a:lnTo>
                  <a:pt x="1055204" y="177711"/>
                </a:lnTo>
                <a:lnTo>
                  <a:pt x="1091996" y="52095"/>
                </a:lnTo>
                <a:lnTo>
                  <a:pt x="1099693" y="77965"/>
                </a:lnTo>
                <a:lnTo>
                  <a:pt x="1130325" y="177825"/>
                </a:lnTo>
                <a:lnTo>
                  <a:pt x="1159281" y="177469"/>
                </a:lnTo>
                <a:lnTo>
                  <a:pt x="1207719" y="5651"/>
                </a:lnTo>
                <a:close/>
              </a:path>
              <a:path w="1343660" h="182879">
                <a:moveTo>
                  <a:pt x="1343152" y="177355"/>
                </a:moveTo>
                <a:lnTo>
                  <a:pt x="1325854" y="131508"/>
                </a:lnTo>
                <a:lnTo>
                  <a:pt x="1317282" y="108762"/>
                </a:lnTo>
                <a:lnTo>
                  <a:pt x="1288364" y="32131"/>
                </a:lnTo>
                <a:lnTo>
                  <a:pt x="1288097" y="31432"/>
                </a:lnTo>
                <a:lnTo>
                  <a:pt x="1288097" y="108762"/>
                </a:lnTo>
                <a:lnTo>
                  <a:pt x="1232255" y="108762"/>
                </a:lnTo>
                <a:lnTo>
                  <a:pt x="1260094" y="32308"/>
                </a:lnTo>
                <a:lnTo>
                  <a:pt x="1260068" y="32131"/>
                </a:lnTo>
                <a:lnTo>
                  <a:pt x="1260132" y="32308"/>
                </a:lnTo>
                <a:lnTo>
                  <a:pt x="1288097" y="108762"/>
                </a:lnTo>
                <a:lnTo>
                  <a:pt x="1288097" y="31432"/>
                </a:lnTo>
                <a:lnTo>
                  <a:pt x="1278280" y="5410"/>
                </a:lnTo>
                <a:lnTo>
                  <a:pt x="1242618" y="5410"/>
                </a:lnTo>
                <a:lnTo>
                  <a:pt x="1178725" y="177355"/>
                </a:lnTo>
                <a:lnTo>
                  <a:pt x="1207300" y="177355"/>
                </a:lnTo>
                <a:lnTo>
                  <a:pt x="1223645" y="131508"/>
                </a:lnTo>
                <a:lnTo>
                  <a:pt x="1295565" y="131508"/>
                </a:lnTo>
                <a:lnTo>
                  <a:pt x="1313141" y="177355"/>
                </a:lnTo>
                <a:lnTo>
                  <a:pt x="1343152" y="177355"/>
                </a:lnTo>
                <a:close/>
              </a:path>
            </a:pathLst>
          </a:custGeom>
          <a:solidFill>
            <a:srgbClr val="241E1C"/>
          </a:solidFill>
        </p:spPr>
        <p:txBody>
          <a:bodyPr wrap="square" lIns="0" tIns="0" rIns="0" bIns="0" rtlCol="0"/>
          <a:lstStyle/>
          <a:p>
            <a:endParaRPr/>
          </a:p>
        </p:txBody>
      </p:sp>
      <p:pic>
        <p:nvPicPr>
          <p:cNvPr id="10" name="object 4"/>
          <p:cNvPicPr/>
          <p:nvPr/>
        </p:nvPicPr>
        <p:blipFill>
          <a:blip r:embed="rId4" cstate="print"/>
          <a:stretch>
            <a:fillRect/>
          </a:stretch>
        </p:blipFill>
        <p:spPr>
          <a:xfrm>
            <a:off x="2287200" y="10089246"/>
            <a:ext cx="1715838" cy="129100"/>
          </a:xfrm>
          <a:prstGeom prst="rect">
            <a:avLst/>
          </a:prstGeom>
        </p:spPr>
      </p:pic>
      <p:sp>
        <p:nvSpPr>
          <p:cNvPr id="11" name="object 5"/>
          <p:cNvSpPr txBox="1"/>
          <p:nvPr/>
        </p:nvSpPr>
        <p:spPr>
          <a:xfrm>
            <a:off x="4063064" y="9094741"/>
            <a:ext cx="2929255" cy="238760"/>
          </a:xfrm>
          <a:prstGeom prst="rect">
            <a:avLst/>
          </a:prstGeom>
        </p:spPr>
        <p:txBody>
          <a:bodyPr vert="horz" wrap="square" lIns="0" tIns="12065" rIns="0" bIns="0" rtlCol="0">
            <a:spAutoFit/>
          </a:bodyPr>
          <a:lstStyle/>
          <a:p>
            <a:pPr marL="12700">
              <a:lnSpc>
                <a:spcPct val="100000"/>
              </a:lnSpc>
              <a:spcBef>
                <a:spcPts val="95"/>
              </a:spcBef>
            </a:pPr>
            <a:r>
              <a:rPr sz="700" dirty="0">
                <a:solidFill>
                  <a:srgbClr val="1E1B1F"/>
                </a:solidFill>
                <a:latin typeface="Arial"/>
                <a:cs typeface="Arial"/>
              </a:rPr>
              <a:t>Subject</a:t>
            </a:r>
            <a:r>
              <a:rPr sz="700" spc="-30" dirty="0">
                <a:solidFill>
                  <a:srgbClr val="1E1B1F"/>
                </a:solidFill>
                <a:latin typeface="Arial"/>
                <a:cs typeface="Arial"/>
              </a:rPr>
              <a:t> </a:t>
            </a:r>
            <a:r>
              <a:rPr sz="700" dirty="0">
                <a:solidFill>
                  <a:srgbClr val="1E1B1F"/>
                </a:solidFill>
                <a:latin typeface="Arial"/>
                <a:cs typeface="Arial"/>
              </a:rPr>
              <a:t>to</a:t>
            </a:r>
            <a:r>
              <a:rPr sz="700" spc="-20" dirty="0">
                <a:solidFill>
                  <a:srgbClr val="1E1B1F"/>
                </a:solidFill>
                <a:latin typeface="Arial"/>
                <a:cs typeface="Arial"/>
              </a:rPr>
              <a:t> </a:t>
            </a:r>
            <a:r>
              <a:rPr sz="700" dirty="0">
                <a:solidFill>
                  <a:srgbClr val="1E1B1F"/>
                </a:solidFill>
                <a:latin typeface="Arial"/>
                <a:cs typeface="Arial"/>
              </a:rPr>
              <a:t>change</a:t>
            </a:r>
            <a:r>
              <a:rPr sz="700" spc="-20" dirty="0">
                <a:solidFill>
                  <a:srgbClr val="1E1B1F"/>
                </a:solidFill>
                <a:latin typeface="Arial"/>
                <a:cs typeface="Arial"/>
              </a:rPr>
              <a:t> </a:t>
            </a:r>
            <a:r>
              <a:rPr sz="700" dirty="0">
                <a:solidFill>
                  <a:srgbClr val="1E1B1F"/>
                </a:solidFill>
                <a:latin typeface="Arial"/>
                <a:cs typeface="Arial"/>
              </a:rPr>
              <a:t>without</a:t>
            </a:r>
            <a:r>
              <a:rPr sz="700" spc="-10" dirty="0">
                <a:solidFill>
                  <a:srgbClr val="1E1B1F"/>
                </a:solidFill>
                <a:latin typeface="Arial"/>
                <a:cs typeface="Arial"/>
              </a:rPr>
              <a:t> notice</a:t>
            </a:r>
            <a:endParaRPr sz="700">
              <a:latin typeface="Arial"/>
              <a:cs typeface="Arial"/>
            </a:endParaRPr>
          </a:p>
          <a:p>
            <a:pPr marL="12700">
              <a:lnSpc>
                <a:spcPct val="100000"/>
              </a:lnSpc>
            </a:pPr>
            <a:r>
              <a:rPr sz="700" dirty="0">
                <a:solidFill>
                  <a:srgbClr val="1E1B1F"/>
                </a:solidFill>
                <a:latin typeface="Arial"/>
                <a:cs typeface="Arial"/>
              </a:rPr>
              <a:t>All</a:t>
            </a:r>
            <a:r>
              <a:rPr sz="700" spc="-45" dirty="0">
                <a:solidFill>
                  <a:srgbClr val="1E1B1F"/>
                </a:solidFill>
                <a:latin typeface="Arial"/>
                <a:cs typeface="Arial"/>
              </a:rPr>
              <a:t> </a:t>
            </a:r>
            <a:r>
              <a:rPr sz="700" dirty="0">
                <a:solidFill>
                  <a:srgbClr val="1E1B1F"/>
                </a:solidFill>
                <a:latin typeface="Arial"/>
                <a:cs typeface="Arial"/>
              </a:rPr>
              <a:t>Rights</a:t>
            </a:r>
            <a:r>
              <a:rPr sz="700" spc="-20" dirty="0">
                <a:solidFill>
                  <a:srgbClr val="1E1B1F"/>
                </a:solidFill>
                <a:latin typeface="Arial"/>
                <a:cs typeface="Arial"/>
              </a:rPr>
              <a:t> </a:t>
            </a:r>
            <a:r>
              <a:rPr sz="700" dirty="0">
                <a:solidFill>
                  <a:srgbClr val="1E1B1F"/>
                </a:solidFill>
                <a:latin typeface="Arial"/>
                <a:cs typeface="Arial"/>
              </a:rPr>
              <a:t>Reserved,</a:t>
            </a:r>
            <a:r>
              <a:rPr sz="700" spc="5" dirty="0">
                <a:solidFill>
                  <a:srgbClr val="1E1B1F"/>
                </a:solidFill>
                <a:latin typeface="Arial"/>
                <a:cs typeface="Arial"/>
              </a:rPr>
              <a:t> </a:t>
            </a:r>
            <a:r>
              <a:rPr sz="700" dirty="0">
                <a:solidFill>
                  <a:srgbClr val="1E1B1F"/>
                </a:solidFill>
                <a:latin typeface="Arial"/>
                <a:cs typeface="Arial"/>
              </a:rPr>
              <a:t>Copyright</a:t>
            </a:r>
            <a:r>
              <a:rPr sz="700" spc="5" dirty="0">
                <a:solidFill>
                  <a:srgbClr val="1E1B1F"/>
                </a:solidFill>
                <a:latin typeface="Arial"/>
                <a:cs typeface="Arial"/>
              </a:rPr>
              <a:t> </a:t>
            </a:r>
            <a:r>
              <a:rPr sz="700" dirty="0">
                <a:solidFill>
                  <a:srgbClr val="1E1B1F"/>
                </a:solidFill>
                <a:latin typeface="Arial"/>
                <a:cs typeface="Arial"/>
              </a:rPr>
              <a:t>©</a:t>
            </a:r>
            <a:r>
              <a:rPr sz="700" spc="-15" dirty="0">
                <a:solidFill>
                  <a:srgbClr val="1E1B1F"/>
                </a:solidFill>
                <a:latin typeface="Arial"/>
                <a:cs typeface="Arial"/>
              </a:rPr>
              <a:t> </a:t>
            </a:r>
            <a:r>
              <a:rPr sz="700" dirty="0">
                <a:solidFill>
                  <a:srgbClr val="1E1B1F"/>
                </a:solidFill>
                <a:latin typeface="Arial"/>
                <a:cs typeface="Arial"/>
              </a:rPr>
              <a:t>2022,</a:t>
            </a:r>
            <a:r>
              <a:rPr sz="700" spc="-10" dirty="0">
                <a:solidFill>
                  <a:srgbClr val="1E1B1F"/>
                </a:solidFill>
                <a:latin typeface="Arial"/>
                <a:cs typeface="Arial"/>
              </a:rPr>
              <a:t> </a:t>
            </a:r>
            <a:r>
              <a:rPr sz="700" dirty="0">
                <a:solidFill>
                  <a:srgbClr val="1E1B1F"/>
                </a:solidFill>
                <a:latin typeface="Arial"/>
                <a:cs typeface="Arial"/>
              </a:rPr>
              <a:t>by</a:t>
            </a:r>
            <a:r>
              <a:rPr sz="700" spc="-25" dirty="0">
                <a:solidFill>
                  <a:srgbClr val="1E1B1F"/>
                </a:solidFill>
                <a:latin typeface="Arial"/>
                <a:cs typeface="Arial"/>
              </a:rPr>
              <a:t> </a:t>
            </a:r>
            <a:r>
              <a:rPr sz="700" dirty="0">
                <a:solidFill>
                  <a:srgbClr val="1E1B1F"/>
                </a:solidFill>
                <a:latin typeface="Arial"/>
                <a:cs typeface="Arial"/>
              </a:rPr>
              <a:t>Yokogawa Electric</a:t>
            </a:r>
            <a:r>
              <a:rPr sz="700" spc="-25" dirty="0">
                <a:solidFill>
                  <a:srgbClr val="1E1B1F"/>
                </a:solidFill>
                <a:latin typeface="Arial"/>
                <a:cs typeface="Arial"/>
              </a:rPr>
              <a:t> </a:t>
            </a:r>
            <a:r>
              <a:rPr sz="700" spc="-10" dirty="0">
                <a:solidFill>
                  <a:srgbClr val="1E1B1F"/>
                </a:solidFill>
                <a:latin typeface="Arial"/>
                <a:cs typeface="Arial"/>
              </a:rPr>
              <a:t>Corporation</a:t>
            </a:r>
            <a:endParaRPr sz="700">
              <a:latin typeface="Arial"/>
              <a:cs typeface="Arial"/>
            </a:endParaRPr>
          </a:p>
        </p:txBody>
      </p:sp>
      <p:sp>
        <p:nvSpPr>
          <p:cNvPr id="12" name="object 6"/>
          <p:cNvSpPr/>
          <p:nvPr/>
        </p:nvSpPr>
        <p:spPr>
          <a:xfrm>
            <a:off x="247774" y="9015747"/>
            <a:ext cx="7149465" cy="0"/>
          </a:xfrm>
          <a:custGeom>
            <a:avLst/>
            <a:gdLst/>
            <a:ahLst/>
            <a:cxnLst/>
            <a:rect l="l" t="t" r="r" b="b"/>
            <a:pathLst>
              <a:path w="7149465">
                <a:moveTo>
                  <a:pt x="0" y="0"/>
                </a:moveTo>
                <a:lnTo>
                  <a:pt x="7149312" y="0"/>
                </a:lnTo>
              </a:path>
            </a:pathLst>
          </a:custGeom>
          <a:ln w="9525">
            <a:solidFill>
              <a:srgbClr val="1E1B1F"/>
            </a:solidFill>
          </a:ln>
        </p:spPr>
        <p:txBody>
          <a:bodyPr wrap="square" lIns="0" tIns="0" rIns="0" bIns="0" rtlCol="0"/>
          <a:lstStyle/>
          <a:p>
            <a:endParaRPr/>
          </a:p>
        </p:txBody>
      </p:sp>
      <p:sp>
        <p:nvSpPr>
          <p:cNvPr id="13" name="object 7"/>
          <p:cNvSpPr txBox="1"/>
          <p:nvPr/>
        </p:nvSpPr>
        <p:spPr>
          <a:xfrm>
            <a:off x="326514" y="9363850"/>
            <a:ext cx="2550160" cy="452120"/>
          </a:xfrm>
          <a:prstGeom prst="rect">
            <a:avLst/>
          </a:prstGeom>
        </p:spPr>
        <p:txBody>
          <a:bodyPr vert="horz" wrap="square" lIns="0" tIns="12065" rIns="0" bIns="0" rtlCol="0">
            <a:spAutoFit/>
          </a:bodyPr>
          <a:lstStyle/>
          <a:p>
            <a:pPr marL="12700">
              <a:lnSpc>
                <a:spcPct val="100000"/>
              </a:lnSpc>
              <a:spcBef>
                <a:spcPts val="95"/>
              </a:spcBef>
            </a:pPr>
            <a:r>
              <a:rPr sz="700" b="1" dirty="0">
                <a:solidFill>
                  <a:srgbClr val="1E1B1F"/>
                </a:solidFill>
                <a:latin typeface="Arial"/>
                <a:cs typeface="Arial"/>
              </a:rPr>
              <a:t>YOKOGAWA</a:t>
            </a:r>
            <a:r>
              <a:rPr sz="700" b="1" spc="-20" dirty="0">
                <a:solidFill>
                  <a:srgbClr val="1E1B1F"/>
                </a:solidFill>
                <a:latin typeface="Arial"/>
                <a:cs typeface="Arial"/>
              </a:rPr>
              <a:t> </a:t>
            </a:r>
            <a:r>
              <a:rPr sz="700" b="1" dirty="0">
                <a:solidFill>
                  <a:srgbClr val="1E1B1F"/>
                </a:solidFill>
                <a:latin typeface="Arial"/>
                <a:cs typeface="Arial"/>
              </a:rPr>
              <a:t>ELECTRIC</a:t>
            </a:r>
            <a:r>
              <a:rPr sz="700" b="1" spc="-50" dirty="0">
                <a:solidFill>
                  <a:srgbClr val="1E1B1F"/>
                </a:solidFill>
                <a:latin typeface="Arial"/>
                <a:cs typeface="Arial"/>
              </a:rPr>
              <a:t> </a:t>
            </a:r>
            <a:r>
              <a:rPr sz="700" b="1" spc="-10" dirty="0">
                <a:solidFill>
                  <a:srgbClr val="1E1B1F"/>
                </a:solidFill>
                <a:latin typeface="Arial"/>
                <a:cs typeface="Arial"/>
              </a:rPr>
              <a:t>CORPORATION</a:t>
            </a:r>
            <a:endParaRPr sz="700">
              <a:latin typeface="Arial"/>
              <a:cs typeface="Arial"/>
            </a:endParaRPr>
          </a:p>
          <a:p>
            <a:pPr marL="12700">
              <a:lnSpc>
                <a:spcPct val="100000"/>
              </a:lnSpc>
            </a:pPr>
            <a:r>
              <a:rPr sz="700" b="1" dirty="0">
                <a:solidFill>
                  <a:srgbClr val="1E1B1F"/>
                </a:solidFill>
                <a:latin typeface="Arial"/>
                <a:cs typeface="Arial"/>
              </a:rPr>
              <a:t>World</a:t>
            </a:r>
            <a:r>
              <a:rPr sz="700" b="1" spc="-20" dirty="0">
                <a:solidFill>
                  <a:srgbClr val="1E1B1F"/>
                </a:solidFill>
                <a:latin typeface="Arial"/>
                <a:cs typeface="Arial"/>
              </a:rPr>
              <a:t> </a:t>
            </a:r>
            <a:r>
              <a:rPr sz="700" b="1" spc="-10" dirty="0">
                <a:solidFill>
                  <a:srgbClr val="1E1B1F"/>
                </a:solidFill>
                <a:latin typeface="Arial"/>
                <a:cs typeface="Arial"/>
              </a:rPr>
              <a:t>Headquarters</a:t>
            </a:r>
            <a:endParaRPr sz="700">
              <a:latin typeface="Arial"/>
              <a:cs typeface="Arial"/>
            </a:endParaRPr>
          </a:p>
          <a:p>
            <a:pPr marL="12700" marR="5080" indent="-635">
              <a:lnSpc>
                <a:spcPct val="100000"/>
              </a:lnSpc>
            </a:pPr>
            <a:r>
              <a:rPr sz="700" spc="-20" dirty="0">
                <a:solidFill>
                  <a:srgbClr val="1E1B1F"/>
                </a:solidFill>
                <a:latin typeface="Arial"/>
                <a:cs typeface="Arial"/>
              </a:rPr>
              <a:t>9-</a:t>
            </a:r>
            <a:r>
              <a:rPr sz="700" dirty="0">
                <a:solidFill>
                  <a:srgbClr val="1E1B1F"/>
                </a:solidFill>
                <a:latin typeface="Arial"/>
                <a:cs typeface="Arial"/>
              </a:rPr>
              <a:t>32</a:t>
            </a:r>
            <a:r>
              <a:rPr sz="700" spc="-10" dirty="0">
                <a:solidFill>
                  <a:srgbClr val="1E1B1F"/>
                </a:solidFill>
                <a:latin typeface="Arial"/>
                <a:cs typeface="Arial"/>
              </a:rPr>
              <a:t> </a:t>
            </a:r>
            <a:r>
              <a:rPr sz="700" dirty="0">
                <a:solidFill>
                  <a:srgbClr val="1E1B1F"/>
                </a:solidFill>
                <a:latin typeface="Arial"/>
                <a:cs typeface="Arial"/>
              </a:rPr>
              <a:t>Nakacyo</a:t>
            </a:r>
            <a:r>
              <a:rPr sz="700" spc="10" dirty="0">
                <a:solidFill>
                  <a:srgbClr val="1E1B1F"/>
                </a:solidFill>
                <a:latin typeface="Arial"/>
                <a:cs typeface="Arial"/>
              </a:rPr>
              <a:t> </a:t>
            </a:r>
            <a:r>
              <a:rPr sz="700" spc="-20" dirty="0">
                <a:solidFill>
                  <a:srgbClr val="1E1B1F"/>
                </a:solidFill>
                <a:latin typeface="Arial"/>
                <a:cs typeface="Arial"/>
              </a:rPr>
              <a:t>2-</a:t>
            </a:r>
            <a:r>
              <a:rPr sz="700" dirty="0">
                <a:solidFill>
                  <a:srgbClr val="1E1B1F"/>
                </a:solidFill>
                <a:latin typeface="Arial"/>
                <a:cs typeface="Arial"/>
              </a:rPr>
              <a:t>chome,</a:t>
            </a:r>
            <a:r>
              <a:rPr sz="700" spc="5" dirty="0">
                <a:solidFill>
                  <a:srgbClr val="1E1B1F"/>
                </a:solidFill>
                <a:latin typeface="Arial"/>
                <a:cs typeface="Arial"/>
              </a:rPr>
              <a:t> </a:t>
            </a:r>
            <a:r>
              <a:rPr sz="700" spc="-10" dirty="0">
                <a:solidFill>
                  <a:srgbClr val="1E1B1F"/>
                </a:solidFill>
                <a:latin typeface="Arial"/>
                <a:cs typeface="Arial"/>
              </a:rPr>
              <a:t>Musashino-</a:t>
            </a:r>
            <a:r>
              <a:rPr sz="700" dirty="0">
                <a:solidFill>
                  <a:srgbClr val="1E1B1F"/>
                </a:solidFill>
                <a:latin typeface="Arial"/>
                <a:cs typeface="Arial"/>
              </a:rPr>
              <a:t>shi,</a:t>
            </a:r>
            <a:r>
              <a:rPr sz="700" spc="40" dirty="0">
                <a:solidFill>
                  <a:srgbClr val="1E1B1F"/>
                </a:solidFill>
                <a:latin typeface="Arial"/>
                <a:cs typeface="Arial"/>
              </a:rPr>
              <a:t> </a:t>
            </a:r>
            <a:r>
              <a:rPr sz="700" dirty="0">
                <a:solidFill>
                  <a:srgbClr val="1E1B1F"/>
                </a:solidFill>
                <a:latin typeface="Arial"/>
                <a:cs typeface="Arial"/>
              </a:rPr>
              <a:t>Tokyo</a:t>
            </a:r>
            <a:r>
              <a:rPr sz="700" spc="-5" dirty="0">
                <a:solidFill>
                  <a:srgbClr val="1E1B1F"/>
                </a:solidFill>
                <a:latin typeface="Arial"/>
                <a:cs typeface="Arial"/>
              </a:rPr>
              <a:t> </a:t>
            </a:r>
            <a:r>
              <a:rPr sz="700" spc="-10" dirty="0">
                <a:solidFill>
                  <a:srgbClr val="1E1B1F"/>
                </a:solidFill>
                <a:latin typeface="Arial"/>
                <a:cs typeface="Arial"/>
              </a:rPr>
              <a:t>180-</a:t>
            </a:r>
            <a:r>
              <a:rPr sz="700" dirty="0">
                <a:solidFill>
                  <a:srgbClr val="1E1B1F"/>
                </a:solidFill>
                <a:latin typeface="Arial"/>
                <a:cs typeface="Arial"/>
              </a:rPr>
              <a:t>8750,</a:t>
            </a:r>
            <a:r>
              <a:rPr sz="700" spc="20" dirty="0">
                <a:solidFill>
                  <a:srgbClr val="1E1B1F"/>
                </a:solidFill>
                <a:latin typeface="Arial"/>
                <a:cs typeface="Arial"/>
              </a:rPr>
              <a:t> </a:t>
            </a:r>
            <a:r>
              <a:rPr sz="700" spc="-10" dirty="0">
                <a:solidFill>
                  <a:srgbClr val="1E1B1F"/>
                </a:solidFill>
                <a:latin typeface="Arial"/>
                <a:cs typeface="Arial"/>
              </a:rPr>
              <a:t>Japan</a:t>
            </a:r>
            <a:r>
              <a:rPr sz="700" spc="500" dirty="0">
                <a:solidFill>
                  <a:srgbClr val="1E1B1F"/>
                </a:solidFill>
                <a:latin typeface="Arial"/>
                <a:cs typeface="Arial"/>
              </a:rPr>
              <a:t> </a:t>
            </a:r>
            <a:r>
              <a:rPr sz="700" spc="-10" dirty="0">
                <a:solidFill>
                  <a:srgbClr val="1E1B1F"/>
                </a:solidFill>
                <a:latin typeface="Arial"/>
                <a:cs typeface="Arial"/>
              </a:rPr>
              <a:t>http’//</a:t>
            </a:r>
            <a:r>
              <a:rPr sz="700" spc="-10" dirty="0">
                <a:solidFill>
                  <a:srgbClr val="1E1B1F"/>
                </a:solidFill>
                <a:latin typeface="Arial"/>
                <a:cs typeface="Arial"/>
                <a:hlinkClick r:id="rId5"/>
              </a:rPr>
              <a:t>www.yokogawa.com/</a:t>
            </a:r>
            <a:endParaRPr sz="700">
              <a:latin typeface="Arial"/>
              <a:cs typeface="Arial"/>
            </a:endParaRPr>
          </a:p>
        </p:txBody>
      </p:sp>
      <p:pic>
        <p:nvPicPr>
          <p:cNvPr id="14" name="object 8"/>
          <p:cNvPicPr/>
          <p:nvPr/>
        </p:nvPicPr>
        <p:blipFill>
          <a:blip r:embed="rId6" cstate="print"/>
          <a:stretch>
            <a:fillRect/>
          </a:stretch>
        </p:blipFill>
        <p:spPr>
          <a:xfrm>
            <a:off x="331957" y="9098588"/>
            <a:ext cx="2186542" cy="160754"/>
          </a:xfrm>
          <a:prstGeom prst="rect">
            <a:avLst/>
          </a:prstGeom>
        </p:spPr>
      </p:pic>
      <p:sp>
        <p:nvSpPr>
          <p:cNvPr id="16" name="object 2">
            <a:extLst>
              <a:ext uri="{FF2B5EF4-FFF2-40B4-BE49-F238E27FC236}">
                <a16:creationId xmlns:a16="http://schemas.microsoft.com/office/drawing/2014/main" id="{C801A6B5-7295-3C00-DE20-745E3F85A88D}"/>
              </a:ext>
            </a:extLst>
          </p:cNvPr>
          <p:cNvSpPr txBox="1"/>
          <p:nvPr/>
        </p:nvSpPr>
        <p:spPr>
          <a:xfrm>
            <a:off x="1218264" y="6108700"/>
            <a:ext cx="5689600" cy="3069110"/>
          </a:xfrm>
          <a:prstGeom prst="rect">
            <a:avLst/>
          </a:prstGeom>
        </p:spPr>
        <p:txBody>
          <a:bodyPr vert="horz" wrap="square" lIns="0" tIns="12065" rIns="0" bIns="0" rtlCol="0">
            <a:spAutoFit/>
          </a:bodyPr>
          <a:lstStyle/>
          <a:p>
            <a:pPr>
              <a:spcAft>
                <a:spcPts val="600"/>
              </a:spcAft>
            </a:pPr>
            <a:r>
              <a:rPr lang="en-US" sz="1450" b="1" dirty="0">
                <a:solidFill>
                  <a:srgbClr val="004A9B"/>
                </a:solidFill>
                <a:latin typeface="Noto Sans"/>
                <a:cs typeface="Noto Sans"/>
              </a:rPr>
              <a:t>Customer Quote</a:t>
            </a:r>
          </a:p>
          <a:p>
            <a:pPr>
              <a:spcAft>
                <a:spcPts val="600"/>
              </a:spcAft>
            </a:pPr>
            <a:r>
              <a:rPr lang="en-US" sz="9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“What made this solution valuable was not just the controller itself, but the complete packaged approach. The integrated controller, CT, RTD, and wiring created a plug-in heat trace control kit that helped us reduce installation complexity, verify system operation, and keep pace with high-volume production demand.”</a:t>
            </a:r>
            <a:br>
              <a:rPr lang="en-US" sz="9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br>
            <a:br>
              <a:rPr lang="en-US" sz="9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br>
            <a:r>
              <a:rPr lang="en-US" sz="9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 Thermal Systems engineer at an Original Equipment Manufacturer (OEM) specialized in design, simulate, and optimize the physical water-cooled or air-cooled chiller systems to maximize efficiency for data center deployments. </a:t>
            </a:r>
          </a:p>
          <a:p>
            <a:pPr marL="12700" marR="6985">
              <a:lnSpc>
                <a:spcPct val="101099"/>
              </a:lnSpc>
              <a:spcAft>
                <a:spcPts val="600"/>
              </a:spcAft>
            </a:pPr>
            <a:r>
              <a:rPr lang="en-US" sz="1450" b="1" dirty="0">
                <a:solidFill>
                  <a:srgbClr val="004A9B"/>
                </a:solidFill>
                <a:latin typeface="Noto Sans"/>
                <a:cs typeface="Noto Sans"/>
              </a:rPr>
              <a:t>About Yokogawa</a:t>
            </a:r>
          </a:p>
          <a:p>
            <a:pPr algn="just">
              <a:spcAft>
                <a:spcPts val="600"/>
              </a:spcAft>
            </a:pPr>
            <a:r>
              <a:rPr lang="en-US" sz="950" dirty="0">
                <a:solidFill>
                  <a:schemeClr val="tx1">
                    <a:lumMod val="65000"/>
                    <a:lumOff val="35000"/>
                  </a:schemeClr>
                </a:solidFill>
                <a:latin typeface="Noto Sans" panose="020B0502040504020204" pitchFamily="34" charset="0"/>
                <a:ea typeface="Noto Sans" panose="020B0502040504020204" pitchFamily="34" charset="0"/>
                <a:cs typeface="Noto Sans" panose="020B0502040504020204" pitchFamily="34" charset="0"/>
              </a:rPr>
              <a:t>Founded in 1915, Yokogawa Electric Corporation is a global leader in industrial automation, measurement, and control solutions. For the data center industry, Yokogawa delivers advanced OT (Operational Technology) sensing, high-precision thermal monitoring, and utilities optimization solutions. By transforming traditional cooling management into highly autonomous, data-driven systems, Yokogawa helps operators mitigate the extreme thermal demands of AI and high-density compute workloads while maximizing energy efficiency and uptime.</a:t>
            </a:r>
            <a:endParaRPr lang="en-US" sz="1650" dirty="0">
              <a:latin typeface="Noto Sans"/>
              <a:cs typeface="Noto Sans"/>
            </a:endParaRPr>
          </a:p>
          <a:p>
            <a:pPr>
              <a:spcBef>
                <a:spcPts val="600"/>
              </a:spcBef>
            </a:pPr>
            <a:endParaRPr lang="en-US" sz="950" dirty="0">
              <a:latin typeface="Noto Sans" panose="020B0502040504020204" pitchFamily="34" charset="0"/>
              <a:ea typeface="Noto Sans" panose="020B0502040504020204" pitchFamily="34" charset="0"/>
              <a:cs typeface="Noto Sans" panose="020B050204050402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E1B1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1eb2cfe-8602-4aff-a2f7-6c4701bef9c6">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7470D554420D74D858ED271DDB18769" ma:contentTypeVersion="9" ma:contentTypeDescription="Create a new document." ma:contentTypeScope="" ma:versionID="daed66b850d0978e623558a0e4d9704c">
  <xsd:schema xmlns:xsd="http://www.w3.org/2001/XMLSchema" xmlns:xs="http://www.w3.org/2001/XMLSchema" xmlns:p="http://schemas.microsoft.com/office/2006/metadata/properties" xmlns:ns2="01eb2cfe-8602-4aff-a2f7-6c4701bef9c6" targetNamespace="http://schemas.microsoft.com/office/2006/metadata/properties" ma:root="true" ma:fieldsID="8d26bfd0583e07049fc1ceefa026d247" ns2:_="">
    <xsd:import namespace="01eb2cfe-8602-4aff-a2f7-6c4701bef9c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1eb2cfe-8602-4aff-a2f7-6c4701bef9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1544ce0e-bc4d-44dc-a621-d15e15badbea"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597DC3B-69B8-4BF6-BEEC-32306F8BD7EA}">
  <ds:schemaRefs>
    <ds:schemaRef ds:uri="http://schemas.microsoft.com/office/2006/documentManagement/types"/>
    <ds:schemaRef ds:uri="http://purl.org/dc/dcmitype/"/>
    <ds:schemaRef ds:uri="http://schemas.microsoft.com/office/2006/metadata/properties"/>
    <ds:schemaRef ds:uri="http://www.w3.org/XML/1998/namespace"/>
    <ds:schemaRef ds:uri="http://purl.org/dc/terms/"/>
    <ds:schemaRef ds:uri="http://purl.org/dc/elements/1.1/"/>
    <ds:schemaRef ds:uri="http://schemas.microsoft.com/office/infopath/2007/PartnerControls"/>
    <ds:schemaRef ds:uri="http://schemas.openxmlformats.org/package/2006/metadata/core-properties"/>
    <ds:schemaRef ds:uri="01eb2cfe-8602-4aff-a2f7-6c4701bef9c6"/>
  </ds:schemaRefs>
</ds:datastoreItem>
</file>

<file path=customXml/itemProps2.xml><?xml version="1.0" encoding="utf-8"?>
<ds:datastoreItem xmlns:ds="http://schemas.openxmlformats.org/officeDocument/2006/customXml" ds:itemID="{78F66848-293C-45B9-9D00-F23B9275C2E5}">
  <ds:schemaRefs>
    <ds:schemaRef ds:uri="http://schemas.microsoft.com/sharepoint/v3/contenttype/forms"/>
  </ds:schemaRefs>
</ds:datastoreItem>
</file>

<file path=customXml/itemProps3.xml><?xml version="1.0" encoding="utf-8"?>
<ds:datastoreItem xmlns:ds="http://schemas.openxmlformats.org/officeDocument/2006/customXml" ds:itemID="{6AD1BCEF-D0B5-47A2-8C0D-95976E525B8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1eb2cfe-8602-4aff-a2f7-6c4701bef9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5db29ff9-328f-40bc-bdc5-3c7b0421d507}" enabled="1" method="Standard" siteId="{0da2a83b-13d9-4a35-965f-ec53a220ed9d}" removed="0"/>
</clbl:labelList>
</file>

<file path=docProps/app.xml><?xml version="1.0" encoding="utf-8"?>
<Properties xmlns="http://schemas.openxmlformats.org/officeDocument/2006/extended-properties" xmlns:vt="http://schemas.openxmlformats.org/officeDocument/2006/docPropsVTypes">
  <Template/>
  <TotalTime>161</TotalTime>
  <Words>826</Words>
  <Application>Microsoft Office PowerPoint</Application>
  <PresentationFormat>Custom</PresentationFormat>
  <Paragraphs>45</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Gill Sans MT</vt:lpstr>
      <vt:lpstr>Noto Sans</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Yokogawa Success Story</dc:title>
  <dc:creator>Tony Bernard</dc:creator>
  <cp:lastModifiedBy>Cronje, Christie (Christie.Cronje@yokogawa.com)</cp:lastModifiedBy>
  <cp:revision>6</cp:revision>
  <dcterms:created xsi:type="dcterms:W3CDTF">2026-01-27T16:47:33Z</dcterms:created>
  <dcterms:modified xsi:type="dcterms:W3CDTF">2026-07-09T01:35:43Z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2025-01-21T00:00:00Z</vt:filetime>
  </property>
  <property fmtid="{D5CDD505-2E9C-101B-9397-08002B2CF9AE}" pid="3" name="Creator">
    <vt:lpwstr>Acrobat PDFMaker 24 for PowerPoint</vt:lpwstr>
  </property>
  <property fmtid="{D5CDD505-2E9C-101B-9397-08002B2CF9AE}" pid="4" name="LastSaved">
    <vt:filetime>2026-01-27T00:00:00Z</vt:filetime>
  </property>
  <property fmtid="{D5CDD505-2E9C-101B-9397-08002B2CF9AE}" pid="5" name="MSIP_Label_df067ec5-adcd-48b8-8aad-49d9f8b90cf4_ActionId">
    <vt:lpwstr>f401adec-c619-460e-96f4-c3400c2af004</vt:lpwstr>
  </property>
  <property fmtid="{D5CDD505-2E9C-101B-9397-08002B2CF9AE}" pid="6" name="MSIP_Label_df067ec5-adcd-48b8-8aad-49d9f8b90cf4_ContentBits">
    <vt:lpwstr>0</vt:lpwstr>
  </property>
  <property fmtid="{D5CDD505-2E9C-101B-9397-08002B2CF9AE}" pid="7" name="MSIP_Label_df067ec5-adcd-48b8-8aad-49d9f8b90cf4_Enabled">
    <vt:lpwstr>true</vt:lpwstr>
  </property>
  <property fmtid="{D5CDD505-2E9C-101B-9397-08002B2CF9AE}" pid="8" name="MSIP_Label_df067ec5-adcd-48b8-8aad-49d9f8b90cf4_Method">
    <vt:lpwstr>Privileged</vt:lpwstr>
  </property>
  <property fmtid="{D5CDD505-2E9C-101B-9397-08002B2CF9AE}" pid="9" name="MSIP_Label_df067ec5-adcd-48b8-8aad-49d9f8b90cf4_Name">
    <vt:lpwstr>Unrestricted</vt:lpwstr>
  </property>
  <property fmtid="{D5CDD505-2E9C-101B-9397-08002B2CF9AE}" pid="10" name="MSIP_Label_df067ec5-adcd-48b8-8aad-49d9f8b90cf4_SetDate">
    <vt:lpwstr>2022-06-22T17:08:50Z</vt:lpwstr>
  </property>
  <property fmtid="{D5CDD505-2E9C-101B-9397-08002B2CF9AE}" pid="11" name="MSIP_Label_df067ec5-adcd-48b8-8aad-49d9f8b90cf4_SiteId">
    <vt:lpwstr>0da2a83b-13d9-4a35-965f-ec53a220ed9d</vt:lpwstr>
  </property>
  <property fmtid="{D5CDD505-2E9C-101B-9397-08002B2CF9AE}" pid="12" name="Producer">
    <vt:lpwstr>Adobe PDF Library 24.5.96</vt:lpwstr>
  </property>
  <property fmtid="{D5CDD505-2E9C-101B-9397-08002B2CF9AE}" pid="13" name="ContentTypeId">
    <vt:lpwstr>0x01010097470D554420D74D858ED271DDB18769</vt:lpwstr>
  </property>
  <property fmtid="{D5CDD505-2E9C-101B-9397-08002B2CF9AE}" pid="14" name="MediaServiceImageTags">
    <vt:lpwstr/>
  </property>
</Properties>
</file>