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32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18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jpg"/><Relationship Id="rId18" Type="http://schemas.openxmlformats.org/officeDocument/2006/relationships/image" Target="../media/image20.png"/><Relationship Id="rId3" Type="http://schemas.openxmlformats.org/officeDocument/2006/relationships/image" Target="../media/image5.jpg"/><Relationship Id="rId21" Type="http://schemas.openxmlformats.org/officeDocument/2006/relationships/image" Target="../media/image23.pn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5" Type="http://schemas.openxmlformats.org/officeDocument/2006/relationships/image" Target="../media/image17.png"/><Relationship Id="rId10" Type="http://schemas.openxmlformats.org/officeDocument/2006/relationships/image" Target="../media/image12.jpg"/><Relationship Id="rId19" Type="http://schemas.openxmlformats.org/officeDocument/2006/relationships/image" Target="../media/image21.png"/><Relationship Id="rId4" Type="http://schemas.openxmlformats.org/officeDocument/2006/relationships/image" Target="../media/image6.jpg"/><Relationship Id="rId9" Type="http://schemas.openxmlformats.org/officeDocument/2006/relationships/image" Target="../media/image11.jpg"/><Relationship Id="rId14" Type="http://schemas.openxmlformats.org/officeDocument/2006/relationships/image" Target="../media/image16.jpg"/><Relationship Id="rId22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hyperlink" Target="http://www.yokogawa.ru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jpeg"/><Relationship Id="rId4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.png"/><Relationship Id="rId5" Type="http://schemas.openxmlformats.org/officeDocument/2006/relationships/image" Target="../media/image81.png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0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5" Type="http://schemas.openxmlformats.org/officeDocument/2006/relationships/image" Target="../media/image57.png"/><Relationship Id="rId4" Type="http://schemas.openxmlformats.org/officeDocument/2006/relationships/image" Target="../media/image11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5" Type="http://schemas.openxmlformats.org/officeDocument/2006/relationships/image" Target="../media/image57.png"/><Relationship Id="rId4" Type="http://schemas.openxmlformats.org/officeDocument/2006/relationships/image" Target="../media/image11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1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hyperlink" Target="mailto:yru-rc@yokogawa.com" TargetMode="External"/><Relationship Id="rId7" Type="http://schemas.openxmlformats.org/officeDocument/2006/relationships/image" Target="../media/image130.png"/><Relationship Id="rId2" Type="http://schemas.openxmlformats.org/officeDocument/2006/relationships/hyperlink" Target="mailto:yru-kazakhstan@yokogawa.com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yru-info@yokogawa.com" TargetMode="External"/><Relationship Id="rId5" Type="http://schemas.openxmlformats.org/officeDocument/2006/relationships/hyperlink" Target="mailto:yru-sc@yokogawa.com" TargetMode="External"/><Relationship Id="rId4" Type="http://schemas.openxmlformats.org/officeDocument/2006/relationships/hyperlink" Target="mailto:Oksana.Burdenkova@yokogawa.com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hyperlink" Target="mailto:yru-kazakhstan@yokogawa.com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59992" cy="716400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466009"/>
              <a:ext cx="1698625" cy="2199005"/>
            </a:xfrm>
            <a:custGeom>
              <a:avLst/>
              <a:gdLst/>
              <a:ahLst/>
              <a:cxnLst/>
              <a:rect l="l" t="t" r="r" b="b"/>
              <a:pathLst>
                <a:path w="1698625" h="2199004">
                  <a:moveTo>
                    <a:pt x="1698510" y="0"/>
                  </a:moveTo>
                  <a:lnTo>
                    <a:pt x="0" y="0"/>
                  </a:lnTo>
                  <a:lnTo>
                    <a:pt x="0" y="2198916"/>
                  </a:lnTo>
                  <a:lnTo>
                    <a:pt x="1698510" y="2198916"/>
                  </a:lnTo>
                  <a:lnTo>
                    <a:pt x="1698510" y="0"/>
                  </a:lnTo>
                  <a:close/>
                </a:path>
              </a:pathLst>
            </a:custGeom>
            <a:solidFill>
              <a:srgbClr val="FFE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7128002"/>
              <a:ext cx="7560309" cy="3564254"/>
            </a:xfrm>
            <a:custGeom>
              <a:avLst/>
              <a:gdLst/>
              <a:ahLst/>
              <a:cxnLst/>
              <a:rect l="l" t="t" r="r" b="b"/>
              <a:pathLst>
                <a:path w="7560309" h="3564254">
                  <a:moveTo>
                    <a:pt x="7559992" y="0"/>
                  </a:moveTo>
                  <a:lnTo>
                    <a:pt x="0" y="0"/>
                  </a:lnTo>
                  <a:lnTo>
                    <a:pt x="0" y="3564001"/>
                  </a:lnTo>
                  <a:lnTo>
                    <a:pt x="7559992" y="3564001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003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43299" y="7925265"/>
            <a:ext cx="6207760" cy="1972976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1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ООО</a:t>
            </a:r>
            <a:r>
              <a:rPr sz="18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«Иокогава</a:t>
            </a:r>
            <a:r>
              <a:rPr sz="18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 err="1">
                <a:solidFill>
                  <a:srgbClr val="FFFFFF"/>
                </a:solidFill>
                <a:latin typeface="Lucida Sans Unicode"/>
                <a:cs typeface="Lucida Sans Unicode"/>
              </a:rPr>
              <a:t>Электрик</a:t>
            </a:r>
            <a:r>
              <a:rPr sz="18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ru-RU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Казахстан</a:t>
            </a:r>
            <a:r>
              <a:rPr sz="1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»</a:t>
            </a:r>
            <a:r>
              <a:rPr lang="ru-RU" sz="1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, </a:t>
            </a:r>
            <a:r>
              <a:rPr lang="ru-RU" sz="18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Каталог</a:t>
            </a:r>
            <a:r>
              <a:rPr lang="ru-RU" sz="1800" spc="-9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ru-RU" sz="1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учебных</a:t>
            </a:r>
            <a:r>
              <a:rPr lang="ru-RU" sz="18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lang="ru-RU" sz="1800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курсов</a:t>
            </a:r>
            <a:r>
              <a:rPr lang="ru-RU" sz="1800" spc="-9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endParaRPr sz="1800" dirty="0">
              <a:latin typeface="Lucida Sans Unicode"/>
              <a:cs typeface="Lucida Sans Unicode"/>
            </a:endParaRPr>
          </a:p>
          <a:p>
            <a:pPr marL="12700" marR="12065">
              <a:lnSpc>
                <a:spcPct val="100000"/>
              </a:lnSpc>
              <a:spcBef>
                <a:spcPts val="1520"/>
              </a:spcBef>
            </a:pPr>
            <a:r>
              <a:rPr sz="2300" spc="-140" dirty="0">
                <a:solidFill>
                  <a:srgbClr val="FFFFFF"/>
                </a:solidFill>
                <a:latin typeface="Arial Black"/>
                <a:cs typeface="Arial Black"/>
              </a:rPr>
              <a:t>Поддержание</a:t>
            </a:r>
            <a:r>
              <a:rPr sz="23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9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3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75" dirty="0">
                <a:solidFill>
                  <a:srgbClr val="FFFFFF"/>
                </a:solidFill>
                <a:latin typeface="Arial Black"/>
                <a:cs typeface="Arial Black"/>
              </a:rPr>
              <a:t>совершенствование </a:t>
            </a:r>
            <a:r>
              <a:rPr sz="2300" spc="-165" dirty="0">
                <a:solidFill>
                  <a:srgbClr val="FFFFFF"/>
                </a:solidFill>
                <a:latin typeface="Arial Black"/>
                <a:cs typeface="Arial Black"/>
              </a:rPr>
              <a:t>знаний</a:t>
            </a:r>
            <a:r>
              <a:rPr sz="23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9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3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125" dirty="0">
                <a:solidFill>
                  <a:srgbClr val="FFFFFF"/>
                </a:solidFill>
                <a:latin typeface="Arial Black"/>
                <a:cs typeface="Arial Black"/>
              </a:rPr>
              <a:t>практических</a:t>
            </a:r>
            <a:r>
              <a:rPr sz="23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Arial Black"/>
                <a:cs typeface="Arial Black"/>
              </a:rPr>
              <a:t>навыков </a:t>
            </a:r>
            <a:r>
              <a:rPr sz="2300" spc="-105" dirty="0">
                <a:solidFill>
                  <a:srgbClr val="FFFFFF"/>
                </a:solidFill>
                <a:latin typeface="Arial Black"/>
                <a:cs typeface="Arial Black"/>
              </a:rPr>
              <a:t>оперативного</a:t>
            </a:r>
            <a:r>
              <a:rPr sz="23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9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3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145" dirty="0">
                <a:solidFill>
                  <a:srgbClr val="FFFFFF"/>
                </a:solidFill>
                <a:latin typeface="Arial Black"/>
                <a:cs typeface="Arial Black"/>
              </a:rPr>
              <a:t>инженерного</a:t>
            </a:r>
            <a:r>
              <a:rPr sz="23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155" dirty="0">
                <a:solidFill>
                  <a:srgbClr val="FFFFFF"/>
                </a:solidFill>
                <a:latin typeface="Arial Black"/>
                <a:cs typeface="Arial Black"/>
              </a:rPr>
              <a:t>персонала</a:t>
            </a:r>
            <a:endParaRPr sz="2300" dirty="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435994" y="432002"/>
            <a:ext cx="1692275" cy="499109"/>
            <a:chOff x="5435994" y="432002"/>
            <a:chExt cx="1692275" cy="499109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2710" y="432002"/>
              <a:ext cx="245287" cy="24941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435993" y="458317"/>
              <a:ext cx="1352550" cy="193675"/>
            </a:xfrm>
            <a:custGeom>
              <a:avLst/>
              <a:gdLst/>
              <a:ahLst/>
              <a:cxnLst/>
              <a:rect l="l" t="t" r="r" b="b"/>
              <a:pathLst>
                <a:path w="1352550" h="193675">
                  <a:moveTo>
                    <a:pt x="179146" y="6007"/>
                  </a:moveTo>
                  <a:lnTo>
                    <a:pt x="144322" y="6007"/>
                  </a:lnTo>
                  <a:lnTo>
                    <a:pt x="89598" y="86588"/>
                  </a:lnTo>
                  <a:lnTo>
                    <a:pt x="35191" y="5918"/>
                  </a:lnTo>
                  <a:lnTo>
                    <a:pt x="0" y="5918"/>
                  </a:lnTo>
                  <a:lnTo>
                    <a:pt x="75869" y="113499"/>
                  </a:lnTo>
                  <a:lnTo>
                    <a:pt x="75869" y="188328"/>
                  </a:lnTo>
                  <a:lnTo>
                    <a:pt x="103644" y="188328"/>
                  </a:lnTo>
                  <a:lnTo>
                    <a:pt x="103644" y="112839"/>
                  </a:lnTo>
                  <a:lnTo>
                    <a:pt x="179146" y="6007"/>
                  </a:lnTo>
                  <a:close/>
                </a:path>
                <a:path w="1352550" h="193675">
                  <a:moveTo>
                    <a:pt x="334505" y="96215"/>
                  </a:moveTo>
                  <a:lnTo>
                    <a:pt x="323621" y="45974"/>
                  </a:lnTo>
                  <a:lnTo>
                    <a:pt x="306197" y="26301"/>
                  </a:lnTo>
                  <a:lnTo>
                    <a:pt x="306197" y="98983"/>
                  </a:lnTo>
                  <a:lnTo>
                    <a:pt x="299402" y="134277"/>
                  </a:lnTo>
                  <a:lnTo>
                    <a:pt x="283032" y="155689"/>
                  </a:lnTo>
                  <a:lnTo>
                    <a:pt x="263093" y="166281"/>
                  </a:lnTo>
                  <a:lnTo>
                    <a:pt x="245579" y="169125"/>
                  </a:lnTo>
                  <a:lnTo>
                    <a:pt x="224345" y="165773"/>
                  </a:lnTo>
                  <a:lnTo>
                    <a:pt x="203962" y="154152"/>
                  </a:lnTo>
                  <a:lnTo>
                    <a:pt x="188645" y="131876"/>
                  </a:lnTo>
                  <a:lnTo>
                    <a:pt x="182613" y="96583"/>
                  </a:lnTo>
                  <a:lnTo>
                    <a:pt x="188379" y="63373"/>
                  </a:lnTo>
                  <a:lnTo>
                    <a:pt x="203111" y="40881"/>
                  </a:lnTo>
                  <a:lnTo>
                    <a:pt x="222910" y="28130"/>
                  </a:lnTo>
                  <a:lnTo>
                    <a:pt x="243878" y="24104"/>
                  </a:lnTo>
                  <a:lnTo>
                    <a:pt x="264007" y="27533"/>
                  </a:lnTo>
                  <a:lnTo>
                    <a:pt x="284276" y="39509"/>
                  </a:lnTo>
                  <a:lnTo>
                    <a:pt x="299923" y="62484"/>
                  </a:lnTo>
                  <a:lnTo>
                    <a:pt x="306108" y="98513"/>
                  </a:lnTo>
                  <a:lnTo>
                    <a:pt x="306197" y="98983"/>
                  </a:lnTo>
                  <a:lnTo>
                    <a:pt x="306197" y="26301"/>
                  </a:lnTo>
                  <a:lnTo>
                    <a:pt x="304253" y="24104"/>
                  </a:lnTo>
                  <a:lnTo>
                    <a:pt x="297942" y="16979"/>
                  </a:lnTo>
                  <a:lnTo>
                    <a:pt x="267830" y="3670"/>
                  </a:lnTo>
                  <a:lnTo>
                    <a:pt x="243713" y="469"/>
                  </a:lnTo>
                  <a:lnTo>
                    <a:pt x="223951" y="2857"/>
                  </a:lnTo>
                  <a:lnTo>
                    <a:pt x="193890" y="15011"/>
                  </a:lnTo>
                  <a:lnTo>
                    <a:pt x="166420" y="44399"/>
                  </a:lnTo>
                  <a:lnTo>
                    <a:pt x="154406" y="98513"/>
                  </a:lnTo>
                  <a:lnTo>
                    <a:pt x="166446" y="149834"/>
                  </a:lnTo>
                  <a:lnTo>
                    <a:pt x="194043" y="178295"/>
                  </a:lnTo>
                  <a:lnTo>
                    <a:pt x="224370" y="190512"/>
                  </a:lnTo>
                  <a:lnTo>
                    <a:pt x="244602" y="193179"/>
                  </a:lnTo>
                  <a:lnTo>
                    <a:pt x="264744" y="190512"/>
                  </a:lnTo>
                  <a:lnTo>
                    <a:pt x="264960" y="190512"/>
                  </a:lnTo>
                  <a:lnTo>
                    <a:pt x="295262" y="177800"/>
                  </a:lnTo>
                  <a:lnTo>
                    <a:pt x="303377" y="169125"/>
                  </a:lnTo>
                  <a:lnTo>
                    <a:pt x="322592" y="148577"/>
                  </a:lnTo>
                  <a:lnTo>
                    <a:pt x="334416" y="96583"/>
                  </a:lnTo>
                  <a:lnTo>
                    <a:pt x="334505" y="96215"/>
                  </a:lnTo>
                  <a:close/>
                </a:path>
                <a:path w="1352550" h="193675">
                  <a:moveTo>
                    <a:pt x="507352" y="188214"/>
                  </a:moveTo>
                  <a:lnTo>
                    <a:pt x="425538" y="82029"/>
                  </a:lnTo>
                  <a:lnTo>
                    <a:pt x="501383" y="5930"/>
                  </a:lnTo>
                  <a:lnTo>
                    <a:pt x="463626" y="5930"/>
                  </a:lnTo>
                  <a:lnTo>
                    <a:pt x="377647" y="92227"/>
                  </a:lnTo>
                  <a:lnTo>
                    <a:pt x="377647" y="5905"/>
                  </a:lnTo>
                  <a:lnTo>
                    <a:pt x="348272" y="5829"/>
                  </a:lnTo>
                  <a:lnTo>
                    <a:pt x="348272" y="188239"/>
                  </a:lnTo>
                  <a:lnTo>
                    <a:pt x="375945" y="188239"/>
                  </a:lnTo>
                  <a:lnTo>
                    <a:pt x="375945" y="125742"/>
                  </a:lnTo>
                  <a:lnTo>
                    <a:pt x="404241" y="98971"/>
                  </a:lnTo>
                  <a:lnTo>
                    <a:pt x="471805" y="188328"/>
                  </a:lnTo>
                  <a:lnTo>
                    <a:pt x="507352" y="188214"/>
                  </a:lnTo>
                  <a:close/>
                </a:path>
                <a:path w="1352550" h="193675">
                  <a:moveTo>
                    <a:pt x="662597" y="95770"/>
                  </a:moveTo>
                  <a:lnTo>
                    <a:pt x="648627" y="40424"/>
                  </a:lnTo>
                  <a:lnTo>
                    <a:pt x="633310" y="26377"/>
                  </a:lnTo>
                  <a:lnTo>
                    <a:pt x="633310" y="95097"/>
                  </a:lnTo>
                  <a:lnTo>
                    <a:pt x="633260" y="95770"/>
                  </a:lnTo>
                  <a:lnTo>
                    <a:pt x="626973" y="132410"/>
                  </a:lnTo>
                  <a:lnTo>
                    <a:pt x="626935" y="132676"/>
                  </a:lnTo>
                  <a:lnTo>
                    <a:pt x="611225" y="155117"/>
                  </a:lnTo>
                  <a:lnTo>
                    <a:pt x="591515" y="166052"/>
                  </a:lnTo>
                  <a:lnTo>
                    <a:pt x="573100" y="168935"/>
                  </a:lnTo>
                  <a:lnTo>
                    <a:pt x="552170" y="165811"/>
                  </a:lnTo>
                  <a:lnTo>
                    <a:pt x="531863" y="154571"/>
                  </a:lnTo>
                  <a:lnTo>
                    <a:pt x="516521" y="132410"/>
                  </a:lnTo>
                  <a:lnTo>
                    <a:pt x="510451" y="96494"/>
                  </a:lnTo>
                  <a:lnTo>
                    <a:pt x="516534" y="61683"/>
                  </a:lnTo>
                  <a:lnTo>
                    <a:pt x="531863" y="39382"/>
                  </a:lnTo>
                  <a:lnTo>
                    <a:pt x="551980" y="27520"/>
                  </a:lnTo>
                  <a:lnTo>
                    <a:pt x="572477" y="24028"/>
                  </a:lnTo>
                  <a:lnTo>
                    <a:pt x="595541" y="28486"/>
                  </a:lnTo>
                  <a:lnTo>
                    <a:pt x="614959" y="41859"/>
                  </a:lnTo>
                  <a:lnTo>
                    <a:pt x="628357" y="64135"/>
                  </a:lnTo>
                  <a:lnTo>
                    <a:pt x="633310" y="95097"/>
                  </a:lnTo>
                  <a:lnTo>
                    <a:pt x="633310" y="26377"/>
                  </a:lnTo>
                  <a:lnTo>
                    <a:pt x="630758" y="24028"/>
                  </a:lnTo>
                  <a:lnTo>
                    <a:pt x="617664" y="12001"/>
                  </a:lnTo>
                  <a:lnTo>
                    <a:pt x="586816" y="1524"/>
                  </a:lnTo>
                  <a:lnTo>
                    <a:pt x="573278" y="0"/>
                  </a:lnTo>
                  <a:lnTo>
                    <a:pt x="547789" y="3886"/>
                  </a:lnTo>
                  <a:lnTo>
                    <a:pt x="517436" y="17614"/>
                  </a:lnTo>
                  <a:lnTo>
                    <a:pt x="492023" y="46304"/>
                  </a:lnTo>
                  <a:lnTo>
                    <a:pt x="481380" y="95097"/>
                  </a:lnTo>
                  <a:lnTo>
                    <a:pt x="492798" y="147916"/>
                  </a:lnTo>
                  <a:lnTo>
                    <a:pt x="519569" y="177393"/>
                  </a:lnTo>
                  <a:lnTo>
                    <a:pt x="550418" y="190169"/>
                  </a:lnTo>
                  <a:lnTo>
                    <a:pt x="574103" y="192887"/>
                  </a:lnTo>
                  <a:lnTo>
                    <a:pt x="598157" y="188887"/>
                  </a:lnTo>
                  <a:lnTo>
                    <a:pt x="627354" y="174256"/>
                  </a:lnTo>
                  <a:lnTo>
                    <a:pt x="631799" y="168935"/>
                  </a:lnTo>
                  <a:lnTo>
                    <a:pt x="652043" y="144653"/>
                  </a:lnTo>
                  <a:lnTo>
                    <a:pt x="662597" y="95770"/>
                  </a:lnTo>
                  <a:close/>
                </a:path>
                <a:path w="1352550" h="193675">
                  <a:moveTo>
                    <a:pt x="844423" y="92379"/>
                  </a:moveTo>
                  <a:lnTo>
                    <a:pt x="765378" y="92290"/>
                  </a:lnTo>
                  <a:lnTo>
                    <a:pt x="765505" y="117449"/>
                  </a:lnTo>
                  <a:lnTo>
                    <a:pt x="818642" y="117449"/>
                  </a:lnTo>
                  <a:lnTo>
                    <a:pt x="809193" y="144119"/>
                  </a:lnTo>
                  <a:lnTo>
                    <a:pt x="795705" y="160020"/>
                  </a:lnTo>
                  <a:lnTo>
                    <a:pt x="779373" y="167690"/>
                  </a:lnTo>
                  <a:lnTo>
                    <a:pt x="761339" y="169684"/>
                  </a:lnTo>
                  <a:lnTo>
                    <a:pt x="741654" y="165836"/>
                  </a:lnTo>
                  <a:lnTo>
                    <a:pt x="722871" y="153416"/>
                  </a:lnTo>
                  <a:lnTo>
                    <a:pt x="708812" y="131140"/>
                  </a:lnTo>
                  <a:lnTo>
                    <a:pt x="703287" y="97739"/>
                  </a:lnTo>
                  <a:lnTo>
                    <a:pt x="708380" y="62801"/>
                  </a:lnTo>
                  <a:lnTo>
                    <a:pt x="721817" y="40055"/>
                  </a:lnTo>
                  <a:lnTo>
                    <a:pt x="740867" y="27724"/>
                  </a:lnTo>
                  <a:lnTo>
                    <a:pt x="762787" y="24003"/>
                  </a:lnTo>
                  <a:lnTo>
                    <a:pt x="785583" y="27876"/>
                  </a:lnTo>
                  <a:lnTo>
                    <a:pt x="800379" y="37312"/>
                  </a:lnTo>
                  <a:lnTo>
                    <a:pt x="808990" y="49009"/>
                  </a:lnTo>
                  <a:lnTo>
                    <a:pt x="813269" y="59690"/>
                  </a:lnTo>
                  <a:lnTo>
                    <a:pt x="841971" y="59613"/>
                  </a:lnTo>
                  <a:lnTo>
                    <a:pt x="830478" y="30251"/>
                  </a:lnTo>
                  <a:lnTo>
                    <a:pt x="810056" y="12446"/>
                  </a:lnTo>
                  <a:lnTo>
                    <a:pt x="785202" y="3632"/>
                  </a:lnTo>
                  <a:lnTo>
                    <a:pt x="760437" y="1270"/>
                  </a:lnTo>
                  <a:lnTo>
                    <a:pt x="722198" y="9702"/>
                  </a:lnTo>
                  <a:lnTo>
                    <a:pt x="695185" y="31788"/>
                  </a:lnTo>
                  <a:lnTo>
                    <a:pt x="679145" y="62191"/>
                  </a:lnTo>
                  <a:lnTo>
                    <a:pt x="673862" y="95580"/>
                  </a:lnTo>
                  <a:lnTo>
                    <a:pt x="681291" y="138061"/>
                  </a:lnTo>
                  <a:lnTo>
                    <a:pt x="700620" y="168224"/>
                  </a:lnTo>
                  <a:lnTo>
                    <a:pt x="727430" y="186232"/>
                  </a:lnTo>
                  <a:lnTo>
                    <a:pt x="757288" y="192227"/>
                  </a:lnTo>
                  <a:lnTo>
                    <a:pt x="776185" y="191096"/>
                  </a:lnTo>
                  <a:lnTo>
                    <a:pt x="792124" y="187299"/>
                  </a:lnTo>
                  <a:lnTo>
                    <a:pt x="806107" y="180352"/>
                  </a:lnTo>
                  <a:lnTo>
                    <a:pt x="819111" y="169799"/>
                  </a:lnTo>
                  <a:lnTo>
                    <a:pt x="822286" y="187401"/>
                  </a:lnTo>
                  <a:lnTo>
                    <a:pt x="844169" y="187401"/>
                  </a:lnTo>
                  <a:lnTo>
                    <a:pt x="844423" y="92379"/>
                  </a:lnTo>
                  <a:close/>
                </a:path>
                <a:path w="1352550" h="193675">
                  <a:moveTo>
                    <a:pt x="1015136" y="187515"/>
                  </a:moveTo>
                  <a:lnTo>
                    <a:pt x="995476" y="137718"/>
                  </a:lnTo>
                  <a:lnTo>
                    <a:pt x="986180" y="114160"/>
                  </a:lnTo>
                  <a:lnTo>
                    <a:pt x="955230" y="35801"/>
                  </a:lnTo>
                  <a:lnTo>
                    <a:pt x="955230" y="114160"/>
                  </a:lnTo>
                  <a:lnTo>
                    <a:pt x="900201" y="114160"/>
                  </a:lnTo>
                  <a:lnTo>
                    <a:pt x="925029" y="32385"/>
                  </a:lnTo>
                  <a:lnTo>
                    <a:pt x="930351" y="47040"/>
                  </a:lnTo>
                  <a:lnTo>
                    <a:pt x="955230" y="114160"/>
                  </a:lnTo>
                  <a:lnTo>
                    <a:pt x="955230" y="35801"/>
                  </a:lnTo>
                  <a:lnTo>
                    <a:pt x="953884" y="32385"/>
                  </a:lnTo>
                  <a:lnTo>
                    <a:pt x="943584" y="6273"/>
                  </a:lnTo>
                  <a:lnTo>
                    <a:pt x="906119" y="6273"/>
                  </a:lnTo>
                  <a:lnTo>
                    <a:pt x="847813" y="188201"/>
                  </a:lnTo>
                  <a:lnTo>
                    <a:pt x="877684" y="188201"/>
                  </a:lnTo>
                  <a:lnTo>
                    <a:pt x="893165" y="137718"/>
                  </a:lnTo>
                  <a:lnTo>
                    <a:pt x="964514" y="137718"/>
                  </a:lnTo>
                  <a:lnTo>
                    <a:pt x="984440" y="187515"/>
                  </a:lnTo>
                  <a:lnTo>
                    <a:pt x="984554" y="187794"/>
                  </a:lnTo>
                  <a:lnTo>
                    <a:pt x="1015136" y="187515"/>
                  </a:lnTo>
                  <a:close/>
                </a:path>
                <a:path w="1352550" h="193675">
                  <a:moveTo>
                    <a:pt x="1215720" y="5943"/>
                  </a:moveTo>
                  <a:lnTo>
                    <a:pt x="1186243" y="5943"/>
                  </a:lnTo>
                  <a:lnTo>
                    <a:pt x="1171194" y="67056"/>
                  </a:lnTo>
                  <a:lnTo>
                    <a:pt x="1161453" y="105448"/>
                  </a:lnTo>
                  <a:lnTo>
                    <a:pt x="1151686" y="142760"/>
                  </a:lnTo>
                  <a:lnTo>
                    <a:pt x="1147000" y="127012"/>
                  </a:lnTo>
                  <a:lnTo>
                    <a:pt x="1112774" y="5943"/>
                  </a:lnTo>
                  <a:lnTo>
                    <a:pt x="1084592" y="5943"/>
                  </a:lnTo>
                  <a:lnTo>
                    <a:pt x="1069263" y="64084"/>
                  </a:lnTo>
                  <a:lnTo>
                    <a:pt x="1058621" y="102082"/>
                  </a:lnTo>
                  <a:lnTo>
                    <a:pt x="1051661" y="125945"/>
                  </a:lnTo>
                  <a:lnTo>
                    <a:pt x="1047432" y="141668"/>
                  </a:lnTo>
                  <a:lnTo>
                    <a:pt x="1037209" y="103695"/>
                  </a:lnTo>
                  <a:lnTo>
                    <a:pt x="1012672" y="5943"/>
                  </a:lnTo>
                  <a:lnTo>
                    <a:pt x="981519" y="5943"/>
                  </a:lnTo>
                  <a:lnTo>
                    <a:pt x="1032040" y="188010"/>
                  </a:lnTo>
                  <a:lnTo>
                    <a:pt x="1062037" y="188010"/>
                  </a:lnTo>
                  <a:lnTo>
                    <a:pt x="1099146" y="55118"/>
                  </a:lnTo>
                  <a:lnTo>
                    <a:pt x="1106906" y="82511"/>
                  </a:lnTo>
                  <a:lnTo>
                    <a:pt x="1137704" y="188188"/>
                  </a:lnTo>
                  <a:lnTo>
                    <a:pt x="1166863" y="187820"/>
                  </a:lnTo>
                  <a:lnTo>
                    <a:pt x="1215720" y="5943"/>
                  </a:lnTo>
                  <a:close/>
                </a:path>
                <a:path w="1352550" h="193675">
                  <a:moveTo>
                    <a:pt x="1352283" y="187921"/>
                  </a:moveTo>
                  <a:lnTo>
                    <a:pt x="1334833" y="139255"/>
                  </a:lnTo>
                  <a:lnTo>
                    <a:pt x="1326172" y="115112"/>
                  </a:lnTo>
                  <a:lnTo>
                    <a:pt x="1297165" y="34226"/>
                  </a:lnTo>
                  <a:lnTo>
                    <a:pt x="1297051" y="33921"/>
                  </a:lnTo>
                  <a:lnTo>
                    <a:pt x="1296847" y="33362"/>
                  </a:lnTo>
                  <a:lnTo>
                    <a:pt x="1296847" y="115112"/>
                  </a:lnTo>
                  <a:lnTo>
                    <a:pt x="1240510" y="115112"/>
                  </a:lnTo>
                  <a:lnTo>
                    <a:pt x="1268590" y="34226"/>
                  </a:lnTo>
                  <a:lnTo>
                    <a:pt x="1268552" y="33921"/>
                  </a:lnTo>
                  <a:lnTo>
                    <a:pt x="1296847" y="115112"/>
                  </a:lnTo>
                  <a:lnTo>
                    <a:pt x="1296847" y="33362"/>
                  </a:lnTo>
                  <a:lnTo>
                    <a:pt x="1286916" y="5651"/>
                  </a:lnTo>
                  <a:lnTo>
                    <a:pt x="1251000" y="5651"/>
                  </a:lnTo>
                  <a:lnTo>
                    <a:pt x="1186535" y="187921"/>
                  </a:lnTo>
                  <a:lnTo>
                    <a:pt x="1215313" y="187921"/>
                  </a:lnTo>
                  <a:lnTo>
                    <a:pt x="1231874" y="139255"/>
                  </a:lnTo>
                  <a:lnTo>
                    <a:pt x="1304417" y="139255"/>
                  </a:lnTo>
                  <a:lnTo>
                    <a:pt x="1322108" y="187921"/>
                  </a:lnTo>
                  <a:lnTo>
                    <a:pt x="1352283" y="187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72122" y="803389"/>
              <a:ext cx="1616212" cy="1275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5990" y="10307703"/>
            <a:ext cx="293687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 err="1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lang="ru-RU" sz="800" spc="-45" dirty="0">
                <a:latin typeface="Lucida Sans Unicode"/>
                <a:cs typeface="Lucida Sans Unicode"/>
              </a:rPr>
              <a:t>Казахстан</a:t>
            </a:r>
            <a:r>
              <a:rPr sz="800" dirty="0">
                <a:latin typeface="Lucida Sans Unicode"/>
                <a:cs typeface="Lucida Sans Unicode"/>
              </a:rPr>
              <a:t>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50" dirty="0">
                <a:latin typeface="Lucida Sans Unicode"/>
                <a:cs typeface="Lucida Sans Unicode"/>
              </a:rPr>
              <a:t>2</a:t>
            </a:r>
            <a:endParaRPr sz="800" dirty="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39022" y="6609962"/>
            <a:ext cx="4868596" cy="2083958"/>
            <a:chOff x="654599" y="6505435"/>
            <a:chExt cx="4689475" cy="2342515"/>
          </a:xfrm>
        </p:grpSpPr>
        <p:sp>
          <p:nvSpPr>
            <p:cNvPr id="4" name="object 4"/>
            <p:cNvSpPr/>
            <p:nvPr/>
          </p:nvSpPr>
          <p:spPr>
            <a:xfrm>
              <a:off x="1807900" y="8729321"/>
              <a:ext cx="26034" cy="17145"/>
            </a:xfrm>
            <a:custGeom>
              <a:avLst/>
              <a:gdLst/>
              <a:ahLst/>
              <a:cxnLst/>
              <a:rect l="l" t="t" r="r" b="b"/>
              <a:pathLst>
                <a:path w="26035" h="17145">
                  <a:moveTo>
                    <a:pt x="5954" y="0"/>
                  </a:moveTo>
                  <a:lnTo>
                    <a:pt x="1925" y="3769"/>
                  </a:lnTo>
                  <a:lnTo>
                    <a:pt x="0" y="8905"/>
                  </a:lnTo>
                  <a:lnTo>
                    <a:pt x="3330" y="12980"/>
                  </a:lnTo>
                  <a:lnTo>
                    <a:pt x="8931" y="14910"/>
                  </a:lnTo>
                  <a:lnTo>
                    <a:pt x="10798" y="11164"/>
                  </a:lnTo>
                  <a:lnTo>
                    <a:pt x="14646" y="12980"/>
                  </a:lnTo>
                  <a:lnTo>
                    <a:pt x="18380" y="16625"/>
                  </a:lnTo>
                  <a:lnTo>
                    <a:pt x="23980" y="14910"/>
                  </a:lnTo>
                  <a:lnTo>
                    <a:pt x="25847" y="9335"/>
                  </a:lnTo>
                  <a:lnTo>
                    <a:pt x="25847" y="1943"/>
                  </a:lnTo>
                  <a:lnTo>
                    <a:pt x="10899" y="3772"/>
                  </a:lnTo>
                  <a:lnTo>
                    <a:pt x="9033" y="26"/>
                  </a:lnTo>
                  <a:close/>
                </a:path>
              </a:pathLst>
            </a:custGeom>
            <a:solidFill>
              <a:srgbClr val="95A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599" y="6505435"/>
              <a:ext cx="4689195" cy="2342306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0" y="12"/>
            <a:ext cx="7560309" cy="2160270"/>
            <a:chOff x="0" y="12"/>
            <a:chExt cx="7560309" cy="2160270"/>
          </a:xfrm>
        </p:grpSpPr>
        <p:sp>
          <p:nvSpPr>
            <p:cNvPr id="7" name="object 7"/>
            <p:cNvSpPr/>
            <p:nvPr/>
          </p:nvSpPr>
          <p:spPr>
            <a:xfrm>
              <a:off x="0" y="12"/>
              <a:ext cx="7560309" cy="2160270"/>
            </a:xfrm>
            <a:custGeom>
              <a:avLst/>
              <a:gdLst/>
              <a:ahLst/>
              <a:cxnLst/>
              <a:rect l="l" t="t" r="r" b="b"/>
              <a:pathLst>
                <a:path w="7560309" h="2160270">
                  <a:moveTo>
                    <a:pt x="7559992" y="0"/>
                  </a:moveTo>
                  <a:lnTo>
                    <a:pt x="0" y="0"/>
                  </a:lnTo>
                  <a:lnTo>
                    <a:pt x="0" y="2159990"/>
                  </a:lnTo>
                  <a:lnTo>
                    <a:pt x="7559992" y="2159990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003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540004"/>
              <a:ext cx="882015" cy="1080135"/>
            </a:xfrm>
            <a:custGeom>
              <a:avLst/>
              <a:gdLst/>
              <a:ahLst/>
              <a:cxnLst/>
              <a:rect l="l" t="t" r="r" b="b"/>
              <a:pathLst>
                <a:path w="882015" h="1080135">
                  <a:moveTo>
                    <a:pt x="881989" y="0"/>
                  </a:moveTo>
                  <a:lnTo>
                    <a:pt x="0" y="0"/>
                  </a:lnTo>
                  <a:lnTo>
                    <a:pt x="0" y="1079995"/>
                  </a:lnTo>
                  <a:lnTo>
                    <a:pt x="881989" y="1079995"/>
                  </a:lnTo>
                  <a:lnTo>
                    <a:pt x="881989" y="0"/>
                  </a:lnTo>
                  <a:close/>
                </a:path>
              </a:pathLst>
            </a:custGeom>
            <a:solidFill>
              <a:srgbClr val="FFE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39299" y="751824"/>
            <a:ext cx="48463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Корпоративные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данные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65" dirty="0">
                <a:solidFill>
                  <a:srgbClr val="FFFFFF"/>
                </a:solidFill>
                <a:latin typeface="Arial Black"/>
                <a:cs typeface="Arial Black"/>
              </a:rPr>
              <a:t>компании </a:t>
            </a: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Yokogawa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Electric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Corporation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2303567"/>
            <a:ext cx="35814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Глобальная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0" dirty="0">
                <a:solidFill>
                  <a:srgbClr val="00579C"/>
                </a:solidFill>
                <a:latin typeface="Arial Black"/>
                <a:cs typeface="Arial Black"/>
              </a:rPr>
              <a:t>сеть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по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85" dirty="0">
                <a:solidFill>
                  <a:srgbClr val="00579C"/>
                </a:solidFill>
                <a:latin typeface="Arial Black"/>
                <a:cs typeface="Arial Black"/>
              </a:rPr>
              <a:t>развитию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бизнеса</a:t>
            </a:r>
            <a:endParaRPr sz="1400">
              <a:latin typeface="Arial Black"/>
              <a:cs typeface="Arial Black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499" y="9466301"/>
            <a:ext cx="539749" cy="4190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2702" y="9466301"/>
            <a:ext cx="544118" cy="41457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65261" y="9466301"/>
            <a:ext cx="539750" cy="4190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25641" y="9466301"/>
            <a:ext cx="539744" cy="4190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86023" y="9466301"/>
            <a:ext cx="539750" cy="4190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49577" y="9466301"/>
            <a:ext cx="533395" cy="419099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44499" y="9216682"/>
            <a:ext cx="6480175" cy="192405"/>
          </a:xfrm>
          <a:prstGeom prst="rect">
            <a:avLst/>
          </a:prstGeom>
          <a:solidFill>
            <a:srgbClr val="00579C"/>
          </a:solidFill>
        </p:spPr>
        <p:txBody>
          <a:bodyPr vert="horz" wrap="square" lIns="0" tIns="825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65"/>
              </a:spcBef>
            </a:pPr>
            <a:r>
              <a:rPr sz="1000" spc="50" dirty="0">
                <a:solidFill>
                  <a:srgbClr val="FFFFFF"/>
                </a:solidFill>
                <a:latin typeface="Tahoma"/>
                <a:cs typeface="Tahoma"/>
              </a:rPr>
              <a:t>Региональные</a:t>
            </a:r>
            <a:r>
              <a:rPr sz="1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50" dirty="0">
                <a:solidFill>
                  <a:srgbClr val="FFFFFF"/>
                </a:solidFill>
                <a:latin typeface="Tahoma"/>
                <a:cs typeface="Tahoma"/>
              </a:rPr>
              <a:t>Центры</a:t>
            </a:r>
            <a:r>
              <a:rPr sz="1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30" dirty="0">
                <a:solidFill>
                  <a:srgbClr val="FFFFFF"/>
                </a:solidFill>
                <a:latin typeface="Tahoma"/>
                <a:cs typeface="Tahoma"/>
              </a:rPr>
              <a:t>оперативной</a:t>
            </a:r>
            <a:r>
              <a:rPr sz="10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50" dirty="0">
                <a:solidFill>
                  <a:srgbClr val="FFFFFF"/>
                </a:solidFill>
                <a:latin typeface="Tahoma"/>
                <a:cs typeface="Tahoma"/>
              </a:rPr>
              <a:t>поддержки</a:t>
            </a:r>
            <a:r>
              <a:rPr sz="10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30" dirty="0">
                <a:solidFill>
                  <a:srgbClr val="FFFFFF"/>
                </a:solidFill>
                <a:latin typeface="Tahoma"/>
                <a:cs typeface="Tahoma"/>
              </a:rPr>
              <a:t>(Response</a:t>
            </a:r>
            <a:r>
              <a:rPr sz="10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ahoma"/>
                <a:cs typeface="Tahoma"/>
              </a:rPr>
              <a:t>Center)</a:t>
            </a:r>
            <a:endParaRPr sz="10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09960" y="9466301"/>
            <a:ext cx="533400" cy="41909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67163" y="9466301"/>
            <a:ext cx="539759" cy="41909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827544" y="9466301"/>
            <a:ext cx="539753" cy="41909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491099" y="9466301"/>
            <a:ext cx="533397" cy="41909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509682" y="8417732"/>
            <a:ext cx="704846" cy="45719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346901" y="8417732"/>
            <a:ext cx="673100" cy="457192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5512498" y="7854886"/>
            <a:ext cx="1508125" cy="506730"/>
          </a:xfrm>
          <a:prstGeom prst="rect">
            <a:avLst/>
          </a:prstGeom>
          <a:solidFill>
            <a:srgbClr val="00579C"/>
          </a:solidFill>
        </p:spPr>
        <p:txBody>
          <a:bodyPr vert="horz" wrap="square" lIns="0" tIns="8255" rIns="0" bIns="0" rtlCol="0">
            <a:spAutoFit/>
          </a:bodyPr>
          <a:lstStyle/>
          <a:p>
            <a:pPr marL="53975" marR="251460">
              <a:lnSpc>
                <a:spcPct val="100000"/>
              </a:lnSpc>
              <a:spcBef>
                <a:spcPts val="65"/>
              </a:spcBef>
            </a:pPr>
            <a:r>
              <a:rPr sz="1000" spc="55" dirty="0">
                <a:solidFill>
                  <a:srgbClr val="FFFFFF"/>
                </a:solidFill>
                <a:latin typeface="Tahoma"/>
                <a:cs typeface="Tahoma"/>
              </a:rPr>
              <a:t>Учебный</a:t>
            </a:r>
            <a:r>
              <a:rPr sz="10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ahoma"/>
                <a:cs typeface="Tahoma"/>
              </a:rPr>
              <a:t>центр </a:t>
            </a:r>
            <a:r>
              <a:rPr sz="1000" spc="50" dirty="0">
                <a:solidFill>
                  <a:srgbClr val="FFFFFF"/>
                </a:solidFill>
                <a:latin typeface="Tahoma"/>
                <a:cs typeface="Tahoma"/>
              </a:rPr>
              <a:t>информационной </a:t>
            </a:r>
            <a:r>
              <a:rPr sz="1000" spc="30" dirty="0">
                <a:solidFill>
                  <a:srgbClr val="FFFFFF"/>
                </a:solidFill>
                <a:latin typeface="Tahoma"/>
                <a:cs typeface="Tahoma"/>
              </a:rPr>
              <a:t>безопасности</a:t>
            </a:r>
            <a:r>
              <a:rPr sz="1000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ahoma"/>
                <a:cs typeface="Tahoma"/>
              </a:rPr>
              <a:t>(SCL)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40004" y="2736012"/>
            <a:ext cx="4997450" cy="2970530"/>
          </a:xfrm>
          <a:custGeom>
            <a:avLst/>
            <a:gdLst/>
            <a:ahLst/>
            <a:cxnLst/>
            <a:rect l="l" t="t" r="r" b="b"/>
            <a:pathLst>
              <a:path w="4997450" h="2970529">
                <a:moveTo>
                  <a:pt x="4996827" y="0"/>
                </a:moveTo>
                <a:lnTo>
                  <a:pt x="0" y="0"/>
                </a:lnTo>
                <a:lnTo>
                  <a:pt x="0" y="2969996"/>
                </a:lnTo>
                <a:lnTo>
                  <a:pt x="4996827" y="2969996"/>
                </a:lnTo>
                <a:lnTo>
                  <a:pt x="4996827" y="0"/>
                </a:lnTo>
                <a:close/>
              </a:path>
            </a:pathLst>
          </a:custGeom>
          <a:solidFill>
            <a:srgbClr val="0057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525641" y="2913816"/>
            <a:ext cx="2203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Регион</a:t>
            </a:r>
            <a:r>
              <a:rPr sz="1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присутствия,</a:t>
            </a:r>
            <a:r>
              <a:rPr sz="12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страны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25641" y="3459561"/>
            <a:ext cx="164401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Филиалы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офисы</a:t>
            </a:r>
            <a:endParaRPr sz="1200">
              <a:latin typeface="Arial Black"/>
              <a:cs typeface="Arial Black"/>
            </a:endParaRPr>
          </a:p>
          <a:p>
            <a:pPr marR="5080">
              <a:lnSpc>
                <a:spcPct val="200000"/>
              </a:lnSpc>
            </a:pPr>
            <a:r>
              <a:rPr sz="1200" dirty="0">
                <a:solidFill>
                  <a:srgbClr val="FFFFFF"/>
                </a:solidFill>
                <a:latin typeface="Lucida Sans Unicode"/>
                <a:cs typeface="Lucida Sans Unicode"/>
              </a:rPr>
              <a:t>за</a:t>
            </a:r>
            <a:r>
              <a:rPr sz="1200" spc="-4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пределами</a:t>
            </a:r>
            <a:r>
              <a:rPr sz="1200" spc="-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Японии </a:t>
            </a:r>
            <a:r>
              <a:rPr sz="12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в</a:t>
            </a:r>
            <a:r>
              <a:rPr sz="1200" spc="-7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Японии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25641" y="4661997"/>
            <a:ext cx="1765300" cy="826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11150">
              <a:lnSpc>
                <a:spcPct val="100000"/>
              </a:lnSpc>
              <a:spcBef>
                <a:spcPts val="100"/>
              </a:spcBef>
            </a:pPr>
            <a:r>
              <a:rPr sz="1200" spc="-90" dirty="0">
                <a:solidFill>
                  <a:srgbClr val="FFFFFF"/>
                </a:solidFill>
                <a:latin typeface="Arial Black"/>
                <a:cs typeface="Arial Black"/>
              </a:rPr>
              <a:t>Cервисные</a:t>
            </a:r>
            <a:r>
              <a:rPr sz="12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30" dirty="0">
                <a:solidFill>
                  <a:srgbClr val="FFFFFF"/>
                </a:solidFill>
                <a:latin typeface="Arial Black"/>
                <a:cs typeface="Arial Black"/>
              </a:rPr>
              <a:t>офисы </a:t>
            </a: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компании</a:t>
            </a:r>
            <a:endParaRPr sz="1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r>
              <a:rPr sz="1200" spc="-90" dirty="0">
                <a:solidFill>
                  <a:srgbClr val="FFFFFF"/>
                </a:solidFill>
                <a:latin typeface="Arial Black"/>
                <a:cs typeface="Arial Black"/>
              </a:rPr>
              <a:t>Сервисные</a:t>
            </a:r>
            <a:r>
              <a:rPr sz="12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инженеры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29000" y="2837356"/>
            <a:ext cx="31242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050" spc="-165" dirty="0">
                <a:solidFill>
                  <a:srgbClr val="FFFFFF"/>
                </a:solidFill>
                <a:latin typeface="Arial Black"/>
                <a:cs typeface="Arial Black"/>
              </a:rPr>
              <a:t>62</a:t>
            </a:r>
            <a:endParaRPr sz="2050">
              <a:latin typeface="Arial Black"/>
              <a:cs typeface="Arial Black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5346" y="3654110"/>
            <a:ext cx="836294" cy="189039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73380">
              <a:lnSpc>
                <a:spcPct val="100000"/>
              </a:lnSpc>
              <a:spcBef>
                <a:spcPts val="620"/>
              </a:spcBef>
            </a:pPr>
            <a:r>
              <a:rPr sz="2050" spc="-170" dirty="0">
                <a:solidFill>
                  <a:srgbClr val="FFFFFF"/>
                </a:solidFill>
                <a:latin typeface="Arial Black"/>
                <a:cs typeface="Arial Black"/>
              </a:rPr>
              <a:t>115</a:t>
            </a:r>
            <a:endParaRPr sz="2050">
              <a:latin typeface="Arial Black"/>
              <a:cs typeface="Arial Black"/>
            </a:endParaRPr>
          </a:p>
          <a:p>
            <a:pPr marL="523240">
              <a:lnSpc>
                <a:spcPct val="100000"/>
              </a:lnSpc>
              <a:spcBef>
                <a:spcPts val="525"/>
              </a:spcBef>
            </a:pPr>
            <a:r>
              <a:rPr sz="2050" spc="-165" dirty="0">
                <a:solidFill>
                  <a:srgbClr val="FFFFFF"/>
                </a:solidFill>
                <a:latin typeface="Arial Black"/>
                <a:cs typeface="Arial Black"/>
              </a:rPr>
              <a:t>13</a:t>
            </a:r>
            <a:endParaRPr sz="2050">
              <a:latin typeface="Arial Black"/>
              <a:cs typeface="Arial Black"/>
            </a:endParaRPr>
          </a:p>
          <a:p>
            <a:pPr marL="224154">
              <a:lnSpc>
                <a:spcPct val="100000"/>
              </a:lnSpc>
              <a:spcBef>
                <a:spcPts val="2100"/>
              </a:spcBef>
            </a:pPr>
            <a:r>
              <a:rPr sz="2050" spc="-175" dirty="0">
                <a:solidFill>
                  <a:srgbClr val="FFFFFF"/>
                </a:solidFill>
                <a:latin typeface="Arial Black"/>
                <a:cs typeface="Arial Black"/>
              </a:rPr>
              <a:t>180+</a:t>
            </a:r>
            <a:endParaRPr sz="20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695"/>
              </a:spcBef>
            </a:pPr>
            <a:r>
              <a:rPr sz="2050" spc="-165" dirty="0">
                <a:solidFill>
                  <a:srgbClr val="FFFFFF"/>
                </a:solidFill>
                <a:latin typeface="Arial Black"/>
                <a:cs typeface="Arial Black"/>
              </a:rPr>
              <a:t>2,500+</a:t>
            </a:r>
            <a:endParaRPr sz="2050">
              <a:latin typeface="Arial Black"/>
              <a:cs typeface="Arial Black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84605" y="2849003"/>
            <a:ext cx="4507865" cy="2653665"/>
            <a:chOff x="784605" y="2849003"/>
            <a:chExt cx="4507865" cy="2653665"/>
          </a:xfrm>
        </p:grpSpPr>
        <p:sp>
          <p:nvSpPr>
            <p:cNvPr id="35" name="object 35"/>
            <p:cNvSpPr/>
            <p:nvPr/>
          </p:nvSpPr>
          <p:spPr>
            <a:xfrm>
              <a:off x="784605" y="3286092"/>
              <a:ext cx="4507865" cy="0"/>
            </a:xfrm>
            <a:custGeom>
              <a:avLst/>
              <a:gdLst/>
              <a:ahLst/>
              <a:cxnLst/>
              <a:rect l="l" t="t" r="r" b="b"/>
              <a:pathLst>
                <a:path w="4507865">
                  <a:moveTo>
                    <a:pt x="0" y="0"/>
                  </a:moveTo>
                  <a:lnTo>
                    <a:pt x="4507623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84605" y="4594902"/>
              <a:ext cx="4507865" cy="0"/>
            </a:xfrm>
            <a:custGeom>
              <a:avLst/>
              <a:gdLst/>
              <a:ahLst/>
              <a:cxnLst/>
              <a:rect l="l" t="t" r="r" b="b"/>
              <a:pathLst>
                <a:path w="4507865">
                  <a:moveTo>
                    <a:pt x="0" y="0"/>
                  </a:moveTo>
                  <a:lnTo>
                    <a:pt x="4507623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4605" y="5126726"/>
              <a:ext cx="4507865" cy="0"/>
            </a:xfrm>
            <a:custGeom>
              <a:avLst/>
              <a:gdLst/>
              <a:ahLst/>
              <a:cxnLst/>
              <a:rect l="l" t="t" r="r" b="b"/>
              <a:pathLst>
                <a:path w="4507865">
                  <a:moveTo>
                    <a:pt x="0" y="0"/>
                  </a:moveTo>
                  <a:lnTo>
                    <a:pt x="4507623" y="0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19330" y="5229178"/>
              <a:ext cx="282031" cy="27322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34651" y="4725005"/>
              <a:ext cx="251383" cy="251387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927147" y="2905569"/>
              <a:ext cx="250825" cy="250825"/>
            </a:xfrm>
            <a:custGeom>
              <a:avLst/>
              <a:gdLst/>
              <a:ahLst/>
              <a:cxnLst/>
              <a:rect l="l" t="t" r="r" b="b"/>
              <a:pathLst>
                <a:path w="250825" h="250825">
                  <a:moveTo>
                    <a:pt x="237045" y="68389"/>
                  </a:moveTo>
                  <a:lnTo>
                    <a:pt x="242866" y="81618"/>
                  </a:lnTo>
                  <a:lnTo>
                    <a:pt x="247154" y="95594"/>
                  </a:lnTo>
                  <a:lnTo>
                    <a:pt x="249804" y="110210"/>
                  </a:lnTo>
                  <a:lnTo>
                    <a:pt x="250710" y="125361"/>
                  </a:lnTo>
                  <a:lnTo>
                    <a:pt x="240859" y="174152"/>
                  </a:lnTo>
                  <a:lnTo>
                    <a:pt x="213994" y="213996"/>
                  </a:lnTo>
                  <a:lnTo>
                    <a:pt x="174147" y="240860"/>
                  </a:lnTo>
                  <a:lnTo>
                    <a:pt x="125348" y="250710"/>
                  </a:lnTo>
                  <a:lnTo>
                    <a:pt x="76557" y="240860"/>
                  </a:lnTo>
                  <a:lnTo>
                    <a:pt x="36714" y="213996"/>
                  </a:lnTo>
                  <a:lnTo>
                    <a:pt x="9850" y="174152"/>
                  </a:lnTo>
                  <a:lnTo>
                    <a:pt x="0" y="125361"/>
                  </a:lnTo>
                  <a:lnTo>
                    <a:pt x="9850" y="76563"/>
                  </a:lnTo>
                  <a:lnTo>
                    <a:pt x="36714" y="36715"/>
                  </a:lnTo>
                  <a:lnTo>
                    <a:pt x="76557" y="9850"/>
                  </a:lnTo>
                  <a:lnTo>
                    <a:pt x="125348" y="0"/>
                  </a:lnTo>
                  <a:lnTo>
                    <a:pt x="132156" y="0"/>
                  </a:lnTo>
                  <a:lnTo>
                    <a:pt x="138823" y="546"/>
                  </a:lnTo>
                  <a:lnTo>
                    <a:pt x="145326" y="1587"/>
                  </a:lnTo>
                </a:path>
                <a:path w="250825" h="250825">
                  <a:moveTo>
                    <a:pt x="50" y="125361"/>
                  </a:moveTo>
                  <a:lnTo>
                    <a:pt x="250659" y="125361"/>
                  </a:lnTo>
                </a:path>
                <a:path w="250825" h="250825">
                  <a:moveTo>
                    <a:pt x="167843" y="61391"/>
                  </a:moveTo>
                  <a:lnTo>
                    <a:pt x="157818" y="63673"/>
                  </a:lnTo>
                  <a:lnTo>
                    <a:pt x="147345" y="65351"/>
                  </a:lnTo>
                  <a:lnTo>
                    <a:pt x="136482" y="66385"/>
                  </a:lnTo>
                  <a:lnTo>
                    <a:pt x="125285" y="66738"/>
                  </a:lnTo>
                  <a:lnTo>
                    <a:pt x="98593" y="64699"/>
                  </a:lnTo>
                  <a:lnTo>
                    <a:pt x="74382" y="58921"/>
                  </a:lnTo>
                  <a:lnTo>
                    <a:pt x="53492" y="49914"/>
                  </a:lnTo>
                  <a:lnTo>
                    <a:pt x="36766" y="38188"/>
                  </a:lnTo>
                </a:path>
                <a:path w="250825" h="250825">
                  <a:moveTo>
                    <a:pt x="213944" y="212636"/>
                  </a:moveTo>
                  <a:lnTo>
                    <a:pt x="197214" y="200872"/>
                  </a:lnTo>
                  <a:lnTo>
                    <a:pt x="176296" y="191833"/>
                  </a:lnTo>
                  <a:lnTo>
                    <a:pt x="152038" y="186032"/>
                  </a:lnTo>
                  <a:lnTo>
                    <a:pt x="125285" y="183984"/>
                  </a:lnTo>
                  <a:lnTo>
                    <a:pt x="98593" y="186023"/>
                  </a:lnTo>
                  <a:lnTo>
                    <a:pt x="74382" y="191800"/>
                  </a:lnTo>
                  <a:lnTo>
                    <a:pt x="53492" y="200803"/>
                  </a:lnTo>
                  <a:lnTo>
                    <a:pt x="36766" y="212521"/>
                  </a:lnTo>
                </a:path>
                <a:path w="250825" h="250825">
                  <a:moveTo>
                    <a:pt x="124675" y="249288"/>
                  </a:moveTo>
                  <a:lnTo>
                    <a:pt x="104758" y="225951"/>
                  </a:lnTo>
                  <a:lnTo>
                    <a:pt x="89457" y="196770"/>
                  </a:lnTo>
                  <a:lnTo>
                    <a:pt x="79639" y="162927"/>
                  </a:lnTo>
                  <a:lnTo>
                    <a:pt x="76174" y="125602"/>
                  </a:lnTo>
                  <a:lnTo>
                    <a:pt x="79624" y="88356"/>
                  </a:lnTo>
                  <a:lnTo>
                    <a:pt x="89400" y="54570"/>
                  </a:lnTo>
                  <a:lnTo>
                    <a:pt x="104640" y="25420"/>
                  </a:lnTo>
                  <a:lnTo>
                    <a:pt x="124485" y="2082"/>
                  </a:lnTo>
                </a:path>
                <a:path w="250825" h="250825">
                  <a:moveTo>
                    <a:pt x="127876" y="249288"/>
                  </a:moveTo>
                  <a:lnTo>
                    <a:pt x="147793" y="225951"/>
                  </a:lnTo>
                  <a:lnTo>
                    <a:pt x="163094" y="196770"/>
                  </a:lnTo>
                  <a:lnTo>
                    <a:pt x="172912" y="162927"/>
                  </a:lnTo>
                  <a:lnTo>
                    <a:pt x="176377" y="125602"/>
                  </a:lnTo>
                  <a:lnTo>
                    <a:pt x="172927" y="88356"/>
                  </a:lnTo>
                  <a:lnTo>
                    <a:pt x="163152" y="54570"/>
                  </a:lnTo>
                  <a:lnTo>
                    <a:pt x="147911" y="25420"/>
                  </a:lnTo>
                  <a:lnTo>
                    <a:pt x="128066" y="2082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71241" y="2849003"/>
              <a:ext cx="127063" cy="16459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898350" y="3535361"/>
              <a:ext cx="324485" cy="130175"/>
            </a:xfrm>
            <a:custGeom>
              <a:avLst/>
              <a:gdLst/>
              <a:ahLst/>
              <a:cxnLst/>
              <a:rect l="l" t="t" r="r" b="b"/>
              <a:pathLst>
                <a:path w="324485" h="130175">
                  <a:moveTo>
                    <a:pt x="119316" y="0"/>
                  </a:moveTo>
                  <a:lnTo>
                    <a:pt x="54889" y="0"/>
                  </a:lnTo>
                  <a:lnTo>
                    <a:pt x="50279" y="0"/>
                  </a:lnTo>
                  <a:lnTo>
                    <a:pt x="46494" y="1574"/>
                  </a:lnTo>
                  <a:lnTo>
                    <a:pt x="43472" y="4127"/>
                  </a:lnTo>
                  <a:lnTo>
                    <a:pt x="40474" y="6642"/>
                  </a:lnTo>
                  <a:lnTo>
                    <a:pt x="38544" y="9956"/>
                  </a:lnTo>
                  <a:lnTo>
                    <a:pt x="37541" y="13360"/>
                  </a:lnTo>
                  <a:lnTo>
                    <a:pt x="558" y="110617"/>
                  </a:lnTo>
                  <a:lnTo>
                    <a:pt x="177" y="111899"/>
                  </a:lnTo>
                  <a:lnTo>
                    <a:pt x="0" y="113169"/>
                  </a:lnTo>
                  <a:lnTo>
                    <a:pt x="0" y="114414"/>
                  </a:lnTo>
                  <a:lnTo>
                    <a:pt x="0" y="118554"/>
                  </a:lnTo>
                  <a:lnTo>
                    <a:pt x="12661" y="129133"/>
                  </a:lnTo>
                  <a:lnTo>
                    <a:pt x="14363" y="129603"/>
                  </a:lnTo>
                  <a:lnTo>
                    <a:pt x="16154" y="129857"/>
                  </a:lnTo>
                  <a:lnTo>
                    <a:pt x="17907" y="129857"/>
                  </a:lnTo>
                  <a:lnTo>
                    <a:pt x="306082" y="129857"/>
                  </a:lnTo>
                  <a:lnTo>
                    <a:pt x="307848" y="129857"/>
                  </a:lnTo>
                  <a:lnTo>
                    <a:pt x="309626" y="129603"/>
                  </a:lnTo>
                  <a:lnTo>
                    <a:pt x="311327" y="129133"/>
                  </a:lnTo>
                  <a:lnTo>
                    <a:pt x="314236" y="128333"/>
                  </a:lnTo>
                  <a:lnTo>
                    <a:pt x="317042" y="126822"/>
                  </a:lnTo>
                  <a:lnTo>
                    <a:pt x="319189" y="124828"/>
                  </a:lnTo>
                  <a:lnTo>
                    <a:pt x="322135" y="122110"/>
                  </a:lnTo>
                  <a:lnTo>
                    <a:pt x="323989" y="118529"/>
                  </a:lnTo>
                  <a:lnTo>
                    <a:pt x="323989" y="114401"/>
                  </a:lnTo>
                  <a:lnTo>
                    <a:pt x="323989" y="113169"/>
                  </a:lnTo>
                  <a:lnTo>
                    <a:pt x="323811" y="111899"/>
                  </a:lnTo>
                  <a:lnTo>
                    <a:pt x="323430" y="110617"/>
                  </a:lnTo>
                  <a:lnTo>
                    <a:pt x="286448" y="13360"/>
                  </a:lnTo>
                  <a:lnTo>
                    <a:pt x="285445" y="9969"/>
                  </a:lnTo>
                  <a:lnTo>
                    <a:pt x="283527" y="6654"/>
                  </a:lnTo>
                  <a:lnTo>
                    <a:pt x="280517" y="4127"/>
                  </a:lnTo>
                  <a:lnTo>
                    <a:pt x="277507" y="1587"/>
                  </a:lnTo>
                  <a:lnTo>
                    <a:pt x="273723" y="0"/>
                  </a:lnTo>
                  <a:lnTo>
                    <a:pt x="269113" y="0"/>
                  </a:lnTo>
                  <a:lnTo>
                    <a:pt x="200901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71083" y="3355808"/>
              <a:ext cx="178523" cy="24343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14664" y="3749964"/>
              <a:ext cx="291372" cy="29672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074240" y="4279145"/>
              <a:ext cx="154940" cy="187960"/>
            </a:xfrm>
            <a:custGeom>
              <a:avLst/>
              <a:gdLst/>
              <a:ahLst/>
              <a:cxnLst/>
              <a:rect l="l" t="t" r="r" b="b"/>
              <a:pathLst>
                <a:path w="154939" h="187960">
                  <a:moveTo>
                    <a:pt x="77355" y="0"/>
                  </a:moveTo>
                  <a:lnTo>
                    <a:pt x="47239" y="6139"/>
                  </a:lnTo>
                  <a:lnTo>
                    <a:pt x="22652" y="22882"/>
                  </a:lnTo>
                  <a:lnTo>
                    <a:pt x="6077" y="47716"/>
                  </a:lnTo>
                  <a:lnTo>
                    <a:pt x="0" y="78130"/>
                  </a:lnTo>
                  <a:lnTo>
                    <a:pt x="12086" y="113511"/>
                  </a:lnTo>
                  <a:lnTo>
                    <a:pt x="38677" y="149236"/>
                  </a:lnTo>
                  <a:lnTo>
                    <a:pt x="65268" y="176862"/>
                  </a:lnTo>
                  <a:lnTo>
                    <a:pt x="77355" y="187947"/>
                  </a:lnTo>
                  <a:lnTo>
                    <a:pt x="122069" y="148755"/>
                  </a:lnTo>
                  <a:lnTo>
                    <a:pt x="145030" y="124252"/>
                  </a:lnTo>
                  <a:lnTo>
                    <a:pt x="153490" y="104142"/>
                  </a:lnTo>
                  <a:lnTo>
                    <a:pt x="154698" y="78130"/>
                  </a:lnTo>
                  <a:lnTo>
                    <a:pt x="148623" y="47716"/>
                  </a:lnTo>
                  <a:lnTo>
                    <a:pt x="132053" y="22882"/>
                  </a:lnTo>
                  <a:lnTo>
                    <a:pt x="107469" y="6139"/>
                  </a:lnTo>
                  <a:lnTo>
                    <a:pt x="77355" y="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78606" y="4373416"/>
              <a:ext cx="59055" cy="0"/>
            </a:xfrm>
            <a:custGeom>
              <a:avLst/>
              <a:gdLst/>
              <a:ahLst/>
              <a:cxnLst/>
              <a:rect l="l" t="t" r="r" b="b"/>
              <a:pathLst>
                <a:path w="59055">
                  <a:moveTo>
                    <a:pt x="0" y="0"/>
                  </a:moveTo>
                  <a:lnTo>
                    <a:pt x="58864" y="0"/>
                  </a:lnTo>
                </a:path>
              </a:pathLst>
            </a:custGeom>
            <a:ln w="9525">
              <a:solidFill>
                <a:srgbClr val="FFFFFF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00366" y="4316863"/>
              <a:ext cx="27305" cy="0"/>
            </a:xfrm>
            <a:custGeom>
              <a:avLst/>
              <a:gdLst/>
              <a:ahLst/>
              <a:cxnLst/>
              <a:rect l="l" t="t" r="r" b="b"/>
              <a:pathLst>
                <a:path w="27305">
                  <a:moveTo>
                    <a:pt x="26873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86993" y="4312100"/>
              <a:ext cx="59789" cy="6607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057084" y="4373416"/>
              <a:ext cx="19685" cy="0"/>
            </a:xfrm>
            <a:custGeom>
              <a:avLst/>
              <a:gdLst/>
              <a:ahLst/>
              <a:cxnLst/>
              <a:rect l="l" t="t" r="r" b="b"/>
              <a:pathLst>
                <a:path w="19685">
                  <a:moveTo>
                    <a:pt x="0" y="0"/>
                  </a:moveTo>
                  <a:lnTo>
                    <a:pt x="19621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949114" y="4285583"/>
              <a:ext cx="108585" cy="31750"/>
            </a:xfrm>
            <a:custGeom>
              <a:avLst/>
              <a:gdLst/>
              <a:ahLst/>
              <a:cxnLst/>
              <a:rect l="l" t="t" r="r" b="b"/>
              <a:pathLst>
                <a:path w="108585" h="31750">
                  <a:moveTo>
                    <a:pt x="65620" y="31216"/>
                  </a:moveTo>
                  <a:lnTo>
                    <a:pt x="93014" y="31216"/>
                  </a:lnTo>
                  <a:lnTo>
                    <a:pt x="101549" y="31216"/>
                  </a:lnTo>
                  <a:lnTo>
                    <a:pt x="108470" y="24244"/>
                  </a:lnTo>
                  <a:lnTo>
                    <a:pt x="108470" y="15595"/>
                  </a:lnTo>
                  <a:lnTo>
                    <a:pt x="108470" y="6985"/>
                  </a:lnTo>
                  <a:lnTo>
                    <a:pt x="101549" y="0"/>
                  </a:lnTo>
                  <a:lnTo>
                    <a:pt x="93014" y="0"/>
                  </a:lnTo>
                  <a:lnTo>
                    <a:pt x="69761" y="0"/>
                  </a:lnTo>
                </a:path>
                <a:path w="108585" h="31750">
                  <a:moveTo>
                    <a:pt x="23253" y="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901565" y="4143555"/>
              <a:ext cx="288925" cy="252729"/>
            </a:xfrm>
            <a:custGeom>
              <a:avLst/>
              <a:gdLst/>
              <a:ahLst/>
              <a:cxnLst/>
              <a:rect l="l" t="t" r="r" b="b"/>
              <a:pathLst>
                <a:path w="288925" h="252729">
                  <a:moveTo>
                    <a:pt x="49377" y="0"/>
                  </a:moveTo>
                  <a:lnTo>
                    <a:pt x="30153" y="3918"/>
                  </a:lnTo>
                  <a:lnTo>
                    <a:pt x="14458" y="14606"/>
                  </a:lnTo>
                  <a:lnTo>
                    <a:pt x="3879" y="30459"/>
                  </a:lnTo>
                  <a:lnTo>
                    <a:pt x="0" y="49872"/>
                  </a:lnTo>
                  <a:lnTo>
                    <a:pt x="7715" y="72458"/>
                  </a:lnTo>
                  <a:lnTo>
                    <a:pt x="24688" y="95264"/>
                  </a:lnTo>
                  <a:lnTo>
                    <a:pt x="41662" y="112900"/>
                  </a:lnTo>
                  <a:lnTo>
                    <a:pt x="49377" y="119976"/>
                  </a:lnTo>
                  <a:lnTo>
                    <a:pt x="77924" y="94957"/>
                  </a:lnTo>
                  <a:lnTo>
                    <a:pt x="92583" y="79314"/>
                  </a:lnTo>
                  <a:lnTo>
                    <a:pt x="97983" y="66477"/>
                  </a:lnTo>
                  <a:lnTo>
                    <a:pt x="98755" y="49872"/>
                  </a:lnTo>
                  <a:lnTo>
                    <a:pt x="94876" y="30459"/>
                  </a:lnTo>
                  <a:lnTo>
                    <a:pt x="84296" y="14606"/>
                  </a:lnTo>
                  <a:lnTo>
                    <a:pt x="68601" y="3918"/>
                  </a:lnTo>
                  <a:lnTo>
                    <a:pt x="49377" y="0"/>
                  </a:lnTo>
                  <a:close/>
                </a:path>
                <a:path w="288925" h="252729">
                  <a:moveTo>
                    <a:pt x="49377" y="70065"/>
                  </a:moveTo>
                  <a:lnTo>
                    <a:pt x="41592" y="68478"/>
                  </a:lnTo>
                  <a:lnTo>
                    <a:pt x="35239" y="64152"/>
                  </a:lnTo>
                  <a:lnTo>
                    <a:pt x="30957" y="57737"/>
                  </a:lnTo>
                  <a:lnTo>
                    <a:pt x="29387" y="49885"/>
                  </a:lnTo>
                  <a:lnTo>
                    <a:pt x="30957" y="42028"/>
                  </a:lnTo>
                  <a:lnTo>
                    <a:pt x="35239" y="35613"/>
                  </a:lnTo>
                  <a:lnTo>
                    <a:pt x="41592" y="31290"/>
                  </a:lnTo>
                  <a:lnTo>
                    <a:pt x="49377" y="29705"/>
                  </a:lnTo>
                  <a:lnTo>
                    <a:pt x="57152" y="31290"/>
                  </a:lnTo>
                  <a:lnTo>
                    <a:pt x="63498" y="35613"/>
                  </a:lnTo>
                  <a:lnTo>
                    <a:pt x="67774" y="42028"/>
                  </a:lnTo>
                  <a:lnTo>
                    <a:pt x="69342" y="49885"/>
                  </a:lnTo>
                  <a:lnTo>
                    <a:pt x="67774" y="57737"/>
                  </a:lnTo>
                  <a:lnTo>
                    <a:pt x="63498" y="64152"/>
                  </a:lnTo>
                  <a:lnTo>
                    <a:pt x="57152" y="68478"/>
                  </a:lnTo>
                  <a:lnTo>
                    <a:pt x="49377" y="70065"/>
                  </a:lnTo>
                  <a:close/>
                </a:path>
                <a:path w="288925" h="252729">
                  <a:moveTo>
                    <a:pt x="250024" y="252526"/>
                  </a:moveTo>
                  <a:lnTo>
                    <a:pt x="235069" y="249477"/>
                  </a:lnTo>
                  <a:lnTo>
                    <a:pt x="222858" y="241161"/>
                  </a:lnTo>
                  <a:lnTo>
                    <a:pt x="214625" y="228829"/>
                  </a:lnTo>
                  <a:lnTo>
                    <a:pt x="211607" y="213728"/>
                  </a:lnTo>
                  <a:lnTo>
                    <a:pt x="214625" y="198634"/>
                  </a:lnTo>
                  <a:lnTo>
                    <a:pt x="222858" y="186305"/>
                  </a:lnTo>
                  <a:lnTo>
                    <a:pt x="235069" y="177991"/>
                  </a:lnTo>
                  <a:lnTo>
                    <a:pt x="250024" y="174942"/>
                  </a:lnTo>
                  <a:lnTo>
                    <a:pt x="264974" y="177991"/>
                  </a:lnTo>
                  <a:lnTo>
                    <a:pt x="277172" y="186305"/>
                  </a:lnTo>
                  <a:lnTo>
                    <a:pt x="285391" y="198634"/>
                  </a:lnTo>
                  <a:lnTo>
                    <a:pt x="288404" y="213728"/>
                  </a:lnTo>
                  <a:lnTo>
                    <a:pt x="285391" y="228829"/>
                  </a:lnTo>
                  <a:lnTo>
                    <a:pt x="277172" y="241161"/>
                  </a:lnTo>
                  <a:lnTo>
                    <a:pt x="264974" y="249477"/>
                  </a:lnTo>
                  <a:lnTo>
                    <a:pt x="250024" y="252526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646799" y="5497723"/>
            <a:ext cx="8483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Lucida Sans Unicode"/>
                <a:cs typeface="Lucida Sans Unicode"/>
              </a:rPr>
              <a:t>По</a:t>
            </a:r>
            <a:r>
              <a:rPr sz="700" spc="-5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состоянию</a:t>
            </a:r>
            <a:endParaRPr sz="7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700" dirty="0">
                <a:latin typeface="Lucida Sans Unicode"/>
                <a:cs typeface="Lucida Sans Unicode"/>
              </a:rPr>
              <a:t>на</a:t>
            </a:r>
            <a:r>
              <a:rPr sz="700" spc="-35" dirty="0">
                <a:latin typeface="Lucida Sans Unicode"/>
                <a:cs typeface="Lucida Sans Unicode"/>
              </a:rPr>
              <a:t> </a:t>
            </a:r>
            <a:r>
              <a:rPr sz="700" spc="-40" dirty="0">
                <a:latin typeface="Lucida Sans Unicode"/>
                <a:cs typeface="Lucida Sans Unicode"/>
              </a:rPr>
              <a:t>31</a:t>
            </a:r>
            <a:r>
              <a:rPr sz="700" spc="-3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марта</a:t>
            </a:r>
            <a:r>
              <a:rPr sz="700" spc="-30" dirty="0">
                <a:latin typeface="Lucida Sans Unicode"/>
                <a:cs typeface="Lucida Sans Unicode"/>
              </a:rPr>
              <a:t> </a:t>
            </a:r>
            <a:r>
              <a:rPr sz="700" spc="-45" dirty="0">
                <a:latin typeface="Lucida Sans Unicode"/>
                <a:cs typeface="Lucida Sans Unicode"/>
              </a:rPr>
              <a:t>2025</a:t>
            </a:r>
            <a:r>
              <a:rPr sz="700" spc="-30" dirty="0">
                <a:latin typeface="Lucida Sans Unicode"/>
                <a:cs typeface="Lucida Sans Unicode"/>
              </a:rPr>
              <a:t> </a:t>
            </a:r>
            <a:r>
              <a:rPr sz="700" spc="-25" dirty="0">
                <a:latin typeface="Lucida Sans Unicode"/>
                <a:cs typeface="Lucida Sans Unicode"/>
              </a:rPr>
              <a:t>г.</a:t>
            </a:r>
            <a:endParaRPr sz="700" dirty="0">
              <a:latin typeface="Lucida Sans Unicode"/>
              <a:cs typeface="Lucida Sans Unicode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40711" y="6085090"/>
            <a:ext cx="1722120" cy="352661"/>
          </a:xfrm>
          <a:prstGeom prst="rect">
            <a:avLst/>
          </a:prstGeom>
          <a:solidFill>
            <a:srgbClr val="003469"/>
          </a:solidFill>
        </p:spPr>
        <p:txBody>
          <a:bodyPr vert="horz" wrap="square" lIns="0" tIns="635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50"/>
              </a:spcBef>
            </a:pPr>
            <a:r>
              <a:rPr sz="750" spc="20" dirty="0">
                <a:solidFill>
                  <a:srgbClr val="FFFFFF"/>
                </a:solidFill>
                <a:latin typeface="Tahoma"/>
                <a:cs typeface="Tahoma"/>
              </a:rPr>
              <a:t>Глобальная</a:t>
            </a:r>
            <a:r>
              <a:rPr sz="750" spc="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20" dirty="0">
                <a:solidFill>
                  <a:srgbClr val="FFFFFF"/>
                </a:solidFill>
                <a:latin typeface="Tahoma"/>
                <a:cs typeface="Tahoma"/>
              </a:rPr>
              <a:t>штаб-</a:t>
            </a:r>
            <a:r>
              <a:rPr sz="750" spc="-10" dirty="0">
                <a:solidFill>
                  <a:srgbClr val="FFFFFF"/>
                </a:solidFill>
                <a:latin typeface="Tahoma"/>
                <a:cs typeface="Tahoma"/>
              </a:rPr>
              <a:t>квартира</a:t>
            </a:r>
            <a:endParaRPr sz="750" dirty="0">
              <a:latin typeface="Tahoma"/>
              <a:cs typeface="Tahoma"/>
            </a:endParaRPr>
          </a:p>
          <a:p>
            <a:pPr marL="67310" marR="69215">
              <a:lnSpc>
                <a:spcPct val="100000"/>
              </a:lnSpc>
            </a:pPr>
            <a:r>
              <a:rPr sz="75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10" dirty="0">
                <a:solidFill>
                  <a:srgbClr val="FFFFFF"/>
                </a:solidFill>
                <a:latin typeface="Tahoma"/>
                <a:cs typeface="Tahoma"/>
              </a:rPr>
              <a:t>Yokogawa</a:t>
            </a:r>
            <a:r>
              <a:rPr sz="750" spc="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10" dirty="0">
                <a:solidFill>
                  <a:srgbClr val="FFFFFF"/>
                </a:solidFill>
                <a:latin typeface="Tahoma"/>
                <a:cs typeface="Tahoma"/>
              </a:rPr>
              <a:t>Electric</a:t>
            </a:r>
            <a:r>
              <a:rPr sz="75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ahoma"/>
                <a:cs typeface="Tahoma"/>
              </a:rPr>
              <a:t>Corporation (Япония)</a:t>
            </a:r>
            <a:endParaRPr sz="750" dirty="0">
              <a:latin typeface="Tahoma"/>
              <a:cs typeface="Tahoma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092894" y="6494965"/>
            <a:ext cx="721360" cy="939165"/>
            <a:chOff x="2716582" y="6588001"/>
            <a:chExt cx="721360" cy="939165"/>
          </a:xfrm>
        </p:grpSpPr>
        <p:sp>
          <p:nvSpPr>
            <p:cNvPr id="55" name="object 55"/>
            <p:cNvSpPr/>
            <p:nvPr/>
          </p:nvSpPr>
          <p:spPr>
            <a:xfrm>
              <a:off x="2720709" y="6637522"/>
              <a:ext cx="679450" cy="885825"/>
            </a:xfrm>
            <a:custGeom>
              <a:avLst/>
              <a:gdLst/>
              <a:ahLst/>
              <a:cxnLst/>
              <a:rect l="l" t="t" r="r" b="b"/>
              <a:pathLst>
                <a:path w="679450" h="885825">
                  <a:moveTo>
                    <a:pt x="0" y="885317"/>
                  </a:moveTo>
                  <a:lnTo>
                    <a:pt x="678865" y="0"/>
                  </a:lnTo>
                </a:path>
              </a:pathLst>
            </a:custGeom>
            <a:ln w="7937">
              <a:solidFill>
                <a:srgbClr val="003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363513" y="6588001"/>
              <a:ext cx="74295" cy="83820"/>
            </a:xfrm>
            <a:custGeom>
              <a:avLst/>
              <a:gdLst/>
              <a:ahLst/>
              <a:cxnLst/>
              <a:rect l="l" t="t" r="r" b="b"/>
              <a:pathLst>
                <a:path w="74295" h="83820">
                  <a:moveTo>
                    <a:pt x="74040" y="0"/>
                  </a:moveTo>
                  <a:lnTo>
                    <a:pt x="0" y="47205"/>
                  </a:lnTo>
                  <a:lnTo>
                    <a:pt x="47663" y="83743"/>
                  </a:lnTo>
                  <a:lnTo>
                    <a:pt x="74040" y="0"/>
                  </a:lnTo>
                  <a:close/>
                </a:path>
              </a:pathLst>
            </a:custGeom>
            <a:solidFill>
              <a:srgbClr val="003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668072" y="8576458"/>
            <a:ext cx="1869439" cy="280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100"/>
              </a:lnSpc>
              <a:spcBef>
                <a:spcPts val="100"/>
              </a:spcBef>
            </a:pPr>
            <a:r>
              <a:rPr sz="700" spc="-10" dirty="0">
                <a:latin typeface="Lucida Sans Unicode"/>
                <a:cs typeface="Lucida Sans Unicode"/>
              </a:rPr>
              <a:t>Региональные</a:t>
            </a:r>
            <a:r>
              <a:rPr sz="700" spc="95" dirty="0">
                <a:latin typeface="Lucida Sans Unicode"/>
                <a:cs typeface="Lucida Sans Unicode"/>
              </a:rPr>
              <a:t> </a:t>
            </a:r>
            <a:r>
              <a:rPr sz="700" spc="-25" dirty="0">
                <a:latin typeface="Lucida Sans Unicode"/>
                <a:cs typeface="Lucida Sans Unicode"/>
              </a:rPr>
              <a:t>штаб-</a:t>
            </a:r>
            <a:r>
              <a:rPr sz="700" spc="-10" dirty="0">
                <a:latin typeface="Lucida Sans Unicode"/>
                <a:cs typeface="Lucida Sans Unicode"/>
              </a:rPr>
              <a:t>квартиры Региональные</a:t>
            </a:r>
            <a:r>
              <a:rPr sz="70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офисы</a:t>
            </a:r>
            <a:r>
              <a:rPr sz="700" dirty="0">
                <a:latin typeface="Lucida Sans Unicode"/>
                <a:cs typeface="Lucida Sans Unicode"/>
              </a:rPr>
              <a:t> и </a:t>
            </a:r>
            <a:r>
              <a:rPr sz="700" spc="-10" dirty="0">
                <a:latin typeface="Lucida Sans Unicode"/>
                <a:cs typeface="Lucida Sans Unicode"/>
              </a:rPr>
              <a:t>сервисные</a:t>
            </a:r>
            <a:r>
              <a:rPr sz="700" dirty="0">
                <a:latin typeface="Lucida Sans Unicode"/>
                <a:cs typeface="Lucida Sans Unicode"/>
              </a:rPr>
              <a:t> </a:t>
            </a:r>
            <a:r>
              <a:rPr sz="700" spc="-10" dirty="0">
                <a:latin typeface="Lucida Sans Unicode"/>
                <a:cs typeface="Lucida Sans Unicode"/>
              </a:rPr>
              <a:t>центры</a:t>
            </a:r>
            <a:endParaRPr sz="700">
              <a:latin typeface="Lucida Sans Unicode"/>
              <a:cs typeface="Lucida Sans Unicode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74858" y="7623586"/>
            <a:ext cx="6426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Глобальный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956570" y="8898362"/>
            <a:ext cx="6426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Глобальный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22799" y="9892619"/>
            <a:ext cx="6229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Нидерланды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88456" y="9892619"/>
            <a:ext cx="3727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Россия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971920" y="9892619"/>
            <a:ext cx="3270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Китай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629983" y="9892619"/>
            <a:ext cx="328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Корея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237348" y="9892619"/>
            <a:ext cx="43751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Тайвань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984717" y="9892619"/>
            <a:ext cx="2635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solidFill>
                  <a:srgbClr val="00579C"/>
                </a:solidFill>
                <a:latin typeface="Tahoma"/>
                <a:cs typeface="Tahoma"/>
              </a:rPr>
              <a:t>США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553474" y="9892619"/>
            <a:ext cx="4464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Бахрейн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260204" y="9892619"/>
            <a:ext cx="3536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00579C"/>
                </a:solidFill>
                <a:latin typeface="Tahoma"/>
                <a:cs typeface="Tahoma"/>
              </a:rPr>
              <a:t>Индия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846740" y="9892619"/>
            <a:ext cx="50165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Сингапур</a:t>
            </a:r>
            <a:endParaRPr sz="800">
              <a:latin typeface="Tahoma"/>
              <a:cs typeface="Tahom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503178" y="9892619"/>
            <a:ext cx="5092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solidFill>
                  <a:srgbClr val="00579C"/>
                </a:solidFill>
                <a:latin typeface="Tahoma"/>
                <a:cs typeface="Tahoma"/>
              </a:rPr>
              <a:t>Бразилия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40004" y="6085103"/>
            <a:ext cx="1590040" cy="373380"/>
          </a:xfrm>
          <a:prstGeom prst="rect">
            <a:avLst/>
          </a:prstGeom>
          <a:solidFill>
            <a:srgbClr val="E9884C"/>
          </a:solidFill>
        </p:spPr>
        <p:txBody>
          <a:bodyPr vert="horz" wrap="square" lIns="0" tIns="635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50"/>
              </a:spcBef>
            </a:pPr>
            <a:r>
              <a:rPr sz="750" spc="10" dirty="0">
                <a:solidFill>
                  <a:srgbClr val="FFFFFF"/>
                </a:solidFill>
                <a:latin typeface="Tahoma"/>
                <a:cs typeface="Tahoma"/>
              </a:rPr>
              <a:t>ООО</a:t>
            </a:r>
            <a:r>
              <a:rPr sz="750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10" dirty="0">
                <a:solidFill>
                  <a:srgbClr val="FFFFFF"/>
                </a:solidFill>
                <a:latin typeface="Tahoma"/>
                <a:cs typeface="Tahoma"/>
              </a:rPr>
              <a:t>«Иокогава</a:t>
            </a:r>
            <a:r>
              <a:rPr sz="750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10" dirty="0">
                <a:solidFill>
                  <a:srgbClr val="FFFFFF"/>
                </a:solidFill>
                <a:latin typeface="Tahoma"/>
                <a:cs typeface="Tahoma"/>
              </a:rPr>
              <a:t>Электрик</a:t>
            </a:r>
            <a:r>
              <a:rPr sz="75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-20" dirty="0">
                <a:solidFill>
                  <a:srgbClr val="FFFFFF"/>
                </a:solidFill>
                <a:latin typeface="Tahoma"/>
                <a:cs typeface="Tahoma"/>
              </a:rPr>
              <a:t>СНГ»</a:t>
            </a:r>
            <a:endParaRPr sz="750" dirty="0">
              <a:latin typeface="Tahoma"/>
              <a:cs typeface="Tahoma"/>
            </a:endParaRPr>
          </a:p>
          <a:p>
            <a:pPr marL="67310" marR="358140">
              <a:lnSpc>
                <a:spcPct val="100000"/>
              </a:lnSpc>
            </a:pPr>
            <a:r>
              <a:rPr sz="750" spc="20" dirty="0">
                <a:solidFill>
                  <a:srgbClr val="FFFFFF"/>
                </a:solidFill>
                <a:latin typeface="Tahoma"/>
                <a:cs typeface="Tahoma"/>
              </a:rPr>
              <a:t>Учебный</a:t>
            </a:r>
            <a:r>
              <a:rPr sz="75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ahoma"/>
                <a:cs typeface="Tahoma"/>
              </a:rPr>
              <a:t>центр </a:t>
            </a:r>
            <a:r>
              <a:rPr sz="750" spc="10" dirty="0">
                <a:solidFill>
                  <a:srgbClr val="FFFFFF"/>
                </a:solidFill>
                <a:latin typeface="Tahoma"/>
                <a:cs typeface="Tahoma"/>
              </a:rPr>
              <a:t>(Российская</a:t>
            </a:r>
            <a:r>
              <a:rPr sz="750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750" spc="-10" dirty="0">
                <a:solidFill>
                  <a:srgbClr val="FFFFFF"/>
                </a:solidFill>
                <a:latin typeface="Tahoma"/>
                <a:cs typeface="Tahoma"/>
              </a:rPr>
              <a:t>Федерация)</a:t>
            </a:r>
            <a:endParaRPr sz="750" dirty="0">
              <a:latin typeface="Tahoma"/>
              <a:cs typeface="Tahoma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44499" y="6458260"/>
            <a:ext cx="866775" cy="2369185"/>
            <a:chOff x="544499" y="6458260"/>
            <a:chExt cx="866775" cy="2369185"/>
          </a:xfrm>
        </p:grpSpPr>
        <p:sp>
          <p:nvSpPr>
            <p:cNvPr id="72" name="object 72"/>
            <p:cNvSpPr/>
            <p:nvPr/>
          </p:nvSpPr>
          <p:spPr>
            <a:xfrm>
              <a:off x="988259" y="6507867"/>
              <a:ext cx="419100" cy="548640"/>
            </a:xfrm>
            <a:custGeom>
              <a:avLst/>
              <a:gdLst/>
              <a:ahLst/>
              <a:cxnLst/>
              <a:rect l="l" t="t" r="r" b="b"/>
              <a:pathLst>
                <a:path w="419100" h="548640">
                  <a:moveTo>
                    <a:pt x="418592" y="548538"/>
                  </a:moveTo>
                  <a:lnTo>
                    <a:pt x="0" y="0"/>
                  </a:lnTo>
                </a:path>
              </a:pathLst>
            </a:custGeom>
            <a:ln w="7937">
              <a:solidFill>
                <a:srgbClr val="003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950400" y="6458260"/>
              <a:ext cx="74295" cy="83820"/>
            </a:xfrm>
            <a:custGeom>
              <a:avLst/>
              <a:gdLst/>
              <a:ahLst/>
              <a:cxnLst/>
              <a:rect l="l" t="t" r="r" b="b"/>
              <a:pathLst>
                <a:path w="74294" h="83820">
                  <a:moveTo>
                    <a:pt x="0" y="0"/>
                  </a:moveTo>
                  <a:lnTo>
                    <a:pt x="26187" y="83807"/>
                  </a:lnTo>
                  <a:lnTo>
                    <a:pt x="73926" y="47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4499" y="8594386"/>
              <a:ext cx="76200" cy="104775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4499" y="8722264"/>
              <a:ext cx="76200" cy="104780"/>
            </a:xfrm>
            <a:prstGeom prst="rect">
              <a:avLst/>
            </a:prstGeom>
          </p:spPr>
        </p:pic>
      </p:grpSp>
      <p:sp>
        <p:nvSpPr>
          <p:cNvPr id="76" name="object 26">
            <a:extLst>
              <a:ext uri="{FF2B5EF4-FFF2-40B4-BE49-F238E27FC236}">
                <a16:creationId xmlns:a16="http://schemas.microsoft.com/office/drawing/2014/main" id="{2CBD897E-81C7-CB1D-93D3-66BFABCB6A80}"/>
              </a:ext>
            </a:extLst>
          </p:cNvPr>
          <p:cNvSpPr txBox="1"/>
          <p:nvPr/>
        </p:nvSpPr>
        <p:spPr>
          <a:xfrm rot="10800000" flipV="1">
            <a:off x="74295" y="7314999"/>
            <a:ext cx="1647037" cy="316753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8890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70"/>
              </a:spcBef>
            </a:pPr>
            <a:r>
              <a:rPr lang="ru-RU" sz="1000" dirty="0">
                <a:latin typeface="Tahoma"/>
                <a:cs typeface="Tahoma"/>
              </a:rPr>
              <a:t> ООО «</a:t>
            </a:r>
            <a:r>
              <a:rPr lang="ru-RU" sz="1000" dirty="0" err="1">
                <a:latin typeface="Tahoma"/>
                <a:cs typeface="Tahoma"/>
              </a:rPr>
              <a:t>Иокогава</a:t>
            </a:r>
            <a:r>
              <a:rPr lang="ru-RU" sz="1000" dirty="0">
                <a:latin typeface="Tahoma"/>
                <a:cs typeface="Tahoma"/>
              </a:rPr>
              <a:t> Электрик Казахстан» Учебный центр</a:t>
            </a:r>
            <a:endParaRPr sz="1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3687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3</a:t>
            </a:r>
            <a:r>
              <a:rPr sz="800" spc="17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 err="1">
                <a:latin typeface="Lucida Sans Unicode"/>
                <a:cs typeface="Lucida Sans Unicode"/>
              </a:rPr>
              <a:t>Электрик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lang="ru-RU" sz="800" spc="-20" dirty="0">
                <a:latin typeface="Lucida Sans Unicode"/>
                <a:cs typeface="Lucida Sans Unicode"/>
              </a:rPr>
              <a:t>Казахстан</a:t>
            </a:r>
            <a:r>
              <a:rPr sz="800" spc="-20" dirty="0">
                <a:latin typeface="Lucida Sans Unicode"/>
                <a:cs typeface="Lucida Sans Unicode"/>
              </a:rPr>
              <a:t>»</a:t>
            </a:r>
            <a:endParaRPr sz="800" dirty="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45326" y="1746070"/>
            <a:ext cx="1974673" cy="138440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7300" y="544824"/>
            <a:ext cx="64744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Учебный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00579C"/>
                </a:solidFill>
                <a:latin typeface="Arial Black"/>
                <a:cs typeface="Arial Black"/>
              </a:rPr>
              <a:t>центр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ООО 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«Иокогава</a:t>
            </a:r>
            <a:r>
              <a:rPr sz="2000" spc="-114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Электрик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00579C"/>
                </a:solidFill>
                <a:latin typeface="Arial Black"/>
                <a:cs typeface="Arial Black"/>
              </a:rPr>
              <a:t>СНГ»: </a:t>
            </a:r>
            <a:r>
              <a:rPr sz="2000" spc="-95" dirty="0">
                <a:solidFill>
                  <a:srgbClr val="00579C"/>
                </a:solidFill>
                <a:latin typeface="Arial Black"/>
                <a:cs typeface="Arial Black"/>
              </a:rPr>
              <a:t>повышение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00579C"/>
                </a:solidFill>
                <a:latin typeface="Arial Black"/>
                <a:cs typeface="Arial Black"/>
              </a:rPr>
              <a:t>компетенций</a:t>
            </a:r>
            <a:r>
              <a:rPr sz="2000" spc="-10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и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практические</a:t>
            </a:r>
            <a:r>
              <a:rPr sz="2000" spc="-100" dirty="0">
                <a:solidFill>
                  <a:srgbClr val="00579C"/>
                </a:solidFill>
                <a:latin typeface="Arial Black"/>
                <a:cs typeface="Arial Black"/>
              </a:rPr>
              <a:t> курсы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1745569"/>
            <a:ext cx="6505575" cy="6440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00579C"/>
                </a:solidFill>
                <a:latin typeface="Arial Black"/>
                <a:cs typeface="Arial Black"/>
              </a:rPr>
              <a:t>Экспертиза,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проверенная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временем.</a:t>
            </a:r>
            <a:endParaRPr sz="1400" dirty="0">
              <a:latin typeface="Arial Black"/>
              <a:cs typeface="Arial Black"/>
            </a:endParaRPr>
          </a:p>
          <a:p>
            <a:pPr marL="12700" marR="2123440" algn="just">
              <a:lnSpc>
                <a:spcPct val="100000"/>
              </a:lnSpc>
              <a:spcBef>
                <a:spcPts val="770"/>
              </a:spcBef>
            </a:pPr>
            <a:r>
              <a:rPr sz="1000" dirty="0">
                <a:latin typeface="Lucida Sans Unicode"/>
                <a:cs typeface="Lucida Sans Unicode"/>
              </a:rPr>
              <a:t>Компания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Yokogawa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Electric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Corporation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spc="5" dirty="0">
                <a:latin typeface="Lucida Sans Unicode"/>
                <a:cs typeface="Lucida Sans Unicode"/>
              </a:rPr>
              <a:t>является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spc="-5" dirty="0">
                <a:latin typeface="Lucida Sans Unicode"/>
                <a:cs typeface="Lucida Sans Unicode"/>
              </a:rPr>
              <a:t>признанны</a:t>
            </a:r>
            <a:r>
              <a:rPr sz="1000" dirty="0">
                <a:latin typeface="Lucida Sans Unicode"/>
                <a:cs typeface="Lucida Sans Unicode"/>
              </a:rPr>
              <a:t>м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миро-</a:t>
            </a:r>
            <a:r>
              <a:rPr sz="1000" spc="25" dirty="0">
                <a:latin typeface="Lucida Sans Unicode"/>
                <a:cs typeface="Lucida Sans Unicode"/>
              </a:rPr>
              <a:t>вым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лидером</a:t>
            </a:r>
            <a:r>
              <a:rPr sz="1000" spc="35" dirty="0">
                <a:latin typeface="Lucida Sans Unicode"/>
                <a:cs typeface="Lucida Sans Unicode"/>
              </a:rPr>
              <a:t> в </a:t>
            </a:r>
            <a:r>
              <a:rPr sz="1000" spc="-40" dirty="0">
                <a:latin typeface="Lucida Sans Unicode"/>
                <a:cs typeface="Lucida Sans Unicode"/>
              </a:rPr>
              <a:t>сфере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автоматизации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нефте-газо-</a:t>
            </a:r>
            <a:r>
              <a:rPr sz="1000" spc="-30" dirty="0">
                <a:latin typeface="Lucida Sans Unicode"/>
                <a:cs typeface="Lucida Sans Unicode"/>
              </a:rPr>
              <a:t>перерабатывающей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промышленности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имеет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более,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25" dirty="0">
                <a:latin typeface="Lucida Sans Unicode"/>
                <a:cs typeface="Lucida Sans Unicode"/>
              </a:rPr>
              <a:t>чем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-90" dirty="0">
                <a:latin typeface="Lucida Sans Unicode"/>
                <a:cs typeface="Lucida Sans Unicode"/>
              </a:rPr>
              <a:t>100-</a:t>
            </a:r>
            <a:r>
              <a:rPr sz="1000" spc="-45" dirty="0">
                <a:latin typeface="Lucida Sans Unicode"/>
                <a:cs typeface="Lucida Sans Unicode"/>
              </a:rPr>
              <a:t>летний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опыт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35" dirty="0">
                <a:latin typeface="Lucida Sans Unicode"/>
                <a:cs typeface="Lucida Sans Unicode"/>
              </a:rPr>
              <a:t>в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этой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сфере.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25" dirty="0">
                <a:latin typeface="Lucida Sans Unicode"/>
                <a:cs typeface="Lucida Sans Unicode"/>
              </a:rPr>
              <a:t>Мы</a:t>
            </a:r>
            <a:r>
              <a:rPr sz="1000" spc="-114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не</a:t>
            </a:r>
            <a:r>
              <a:rPr sz="1000" spc="-114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только</a:t>
            </a:r>
            <a:r>
              <a:rPr sz="1000" spc="-114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обеспечиваем</a:t>
            </a:r>
            <a:r>
              <a:rPr sz="1000" spc="-114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Заказчика</a:t>
            </a:r>
            <a:r>
              <a:rPr sz="1000" spc="-114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новейшими</a:t>
            </a:r>
            <a:r>
              <a:rPr sz="1000" spc="-114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разработками</a:t>
            </a:r>
            <a:r>
              <a:rPr sz="1000" spc="-114" dirty="0">
                <a:latin typeface="Lucida Sans Unicode"/>
                <a:cs typeface="Lucida Sans Unicode"/>
              </a:rPr>
              <a:t> </a:t>
            </a:r>
            <a:r>
              <a:rPr sz="1000" spc="35" dirty="0">
                <a:latin typeface="Lucida Sans Unicode"/>
                <a:cs typeface="Lucida Sans Unicode"/>
              </a:rPr>
              <a:t>в</a:t>
            </a:r>
            <a:r>
              <a:rPr sz="1000" spc="-114" dirty="0">
                <a:latin typeface="Lucida Sans Unicode"/>
                <a:cs typeface="Lucida Sans Unicode"/>
              </a:rPr>
              <a:t> </a:t>
            </a:r>
            <a:r>
              <a:rPr sz="1000" spc="-100" dirty="0">
                <a:latin typeface="Lucida Sans Unicode"/>
                <a:cs typeface="Lucida Sans Unicode"/>
              </a:rPr>
              <a:t>об-</a:t>
            </a:r>
            <a:r>
              <a:rPr sz="1000" spc="-20" dirty="0">
                <a:latin typeface="Lucida Sans Unicode"/>
                <a:cs typeface="Lucida Sans Unicode"/>
              </a:rPr>
              <a:t>ласти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автоматизации,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но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предлагаем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персоналу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Заказчика</a:t>
            </a:r>
            <a:r>
              <a:rPr sz="1000" spc="-11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высо-</a:t>
            </a:r>
            <a:r>
              <a:rPr sz="1000" spc="-20" dirty="0">
                <a:latin typeface="Lucida Sans Unicode"/>
                <a:cs typeface="Lucida Sans Unicode"/>
              </a:rPr>
              <a:t>коквалифицированное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обучение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35" dirty="0">
                <a:latin typeface="Lucida Sans Unicode"/>
                <a:cs typeface="Lucida Sans Unicode"/>
              </a:rPr>
              <a:t>в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Учебном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центре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нашей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компании.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40"/>
              </a:spcBef>
            </a:pP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400" spc="-75" dirty="0">
                <a:solidFill>
                  <a:srgbClr val="00579C"/>
                </a:solidFill>
                <a:latin typeface="Arial Black"/>
                <a:cs typeface="Arial Black"/>
              </a:rPr>
              <a:t>ООО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«</a:t>
            </a:r>
            <a:r>
              <a:rPr sz="1400" spc="-70" dirty="0" err="1">
                <a:solidFill>
                  <a:srgbClr val="00579C"/>
                </a:solidFill>
                <a:latin typeface="Arial Black"/>
                <a:cs typeface="Arial Black"/>
              </a:rPr>
              <a:t>Иокогава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75" dirty="0" err="1">
                <a:solidFill>
                  <a:srgbClr val="00579C"/>
                </a:solidFill>
                <a:latin typeface="Arial Black"/>
                <a:cs typeface="Arial Black"/>
              </a:rPr>
              <a:t>Электри</a:t>
            </a:r>
            <a:r>
              <a:rPr lang="ru-RU" sz="1400" spc="-75" dirty="0">
                <a:solidFill>
                  <a:srgbClr val="00579C"/>
                </a:solidFill>
                <a:latin typeface="Arial Black"/>
                <a:cs typeface="Arial Black"/>
              </a:rPr>
              <a:t>к Казахстан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»</a:t>
            </a:r>
            <a:r>
              <a:rPr lang="ru-RU" sz="1400" spc="-10" dirty="0">
                <a:solidFill>
                  <a:srgbClr val="00579C"/>
                </a:solidFill>
                <a:latin typeface="Arial Black"/>
                <a:cs typeface="Arial Black"/>
              </a:rPr>
              <a:t>, Учебный центр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.</a:t>
            </a:r>
            <a:endParaRPr sz="1400" dirty="0">
              <a:latin typeface="Arial Black"/>
              <a:cs typeface="Arial Black"/>
            </a:endParaRPr>
          </a:p>
          <a:p>
            <a:pPr marL="12700" marR="5080" algn="just">
              <a:lnSpc>
                <a:spcPct val="100000"/>
              </a:lnSpc>
              <a:spcBef>
                <a:spcPts val="775"/>
              </a:spcBef>
            </a:pPr>
            <a:r>
              <a:rPr sz="1000" spc="-10" dirty="0">
                <a:latin typeface="Lucida Sans Unicode"/>
                <a:cs typeface="Lucida Sans Unicode"/>
              </a:rPr>
              <a:t>Открытие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Учебного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центра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 err="1">
                <a:latin typeface="Lucida Sans Unicode"/>
                <a:cs typeface="Lucida Sans Unicode"/>
              </a:rPr>
              <a:t>территории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lang="ru-RU" sz="1000" spc="-10" dirty="0">
                <a:latin typeface="Lucida Sans Unicode"/>
                <a:cs typeface="Lucida Sans Unicode"/>
              </a:rPr>
              <a:t>Казахстана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состоялось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lang="ru-RU" sz="1000" spc="-80" dirty="0">
                <a:latin typeface="Lucida Sans Unicode"/>
                <a:cs typeface="Lucida Sans Unicode"/>
              </a:rPr>
              <a:t>2026г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14" dirty="0">
                <a:latin typeface="Lucida Sans Unicode"/>
                <a:cs typeface="Lucida Sans Unicode"/>
              </a:rPr>
              <a:t>г.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0" dirty="0" err="1">
                <a:latin typeface="Lucida Sans Unicode"/>
                <a:cs typeface="Lucida Sans Unicode"/>
              </a:rPr>
              <a:t>Учебн</a:t>
            </a:r>
            <a:r>
              <a:rPr lang="ru-RU" sz="1000" spc="-10" dirty="0" err="1">
                <a:latin typeface="Lucida Sans Unicode"/>
                <a:cs typeface="Lucida Sans Unicode"/>
              </a:rPr>
              <a:t>ый</a:t>
            </a:r>
            <a:r>
              <a:rPr lang="ru-RU" sz="1000" spc="-10" dirty="0">
                <a:latin typeface="Lucida Sans Unicode"/>
                <a:cs typeface="Lucida Sans Unicode"/>
              </a:rPr>
              <a:t> центр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компании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ООО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«Иокогава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 err="1">
                <a:latin typeface="Lucida Sans Unicode"/>
                <a:cs typeface="Lucida Sans Unicode"/>
              </a:rPr>
              <a:t>Электрик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lang="ru-RU" sz="1000" spc="-20" dirty="0">
                <a:latin typeface="Lucida Sans Unicode"/>
                <a:cs typeface="Lucida Sans Unicode"/>
              </a:rPr>
              <a:t>Казахстан</a:t>
            </a:r>
            <a:r>
              <a:rPr sz="1000" dirty="0">
                <a:latin typeface="Lucida Sans Unicode"/>
                <a:cs typeface="Lucida Sans Unicode"/>
              </a:rPr>
              <a:t>»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lang="ru-RU" sz="1000" spc="-20" dirty="0">
                <a:latin typeface="Lucida Sans Unicode"/>
                <a:cs typeface="Lucida Sans Unicode"/>
              </a:rPr>
              <a:t>оснащен демо-оборудованием производства </a:t>
            </a:r>
            <a:r>
              <a:rPr lang="en-US" sz="1000" spc="-20" dirty="0">
                <a:latin typeface="Lucida Sans Unicode"/>
                <a:cs typeface="Lucida Sans Unicode"/>
              </a:rPr>
              <a:t>Yokogawa</a:t>
            </a:r>
            <a:r>
              <a:rPr lang="ru-RU" sz="1000" spc="-20" dirty="0">
                <a:latin typeface="Lucida Sans Unicode"/>
                <a:cs typeface="Lucida Sans Unicode"/>
              </a:rPr>
              <a:t> для повышения квалификации операционного персонала и инженерного состава Заказчиков по  основным системам производства компании </a:t>
            </a:r>
            <a:r>
              <a:rPr lang="en-US" sz="1000" spc="-20" dirty="0">
                <a:latin typeface="Lucida Sans Unicode"/>
                <a:cs typeface="Lucida Sans Unicode"/>
              </a:rPr>
              <a:t>Yokogawa Electric </a:t>
            </a:r>
            <a:r>
              <a:rPr lang="en-US" sz="1000" spc="-20" dirty="0" err="1">
                <a:latin typeface="Lucida Sans Unicode"/>
                <a:cs typeface="Lucida Sans Unicode"/>
              </a:rPr>
              <a:t>Korporation</a:t>
            </a:r>
            <a:r>
              <a:rPr lang="en-US" sz="1000" spc="-20" dirty="0">
                <a:latin typeface="Lucida Sans Unicode"/>
                <a:cs typeface="Lucida Sans Unicode"/>
              </a:rPr>
              <a:t>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внедрены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 err="1">
                <a:latin typeface="Lucida Sans Unicode"/>
                <a:cs typeface="Lucida Sans Unicode"/>
              </a:rPr>
              <a:t>программы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0" dirty="0" err="1">
                <a:latin typeface="Lucida Sans Unicode"/>
                <a:cs typeface="Lucida Sans Unicode"/>
              </a:rPr>
              <a:t>про</a:t>
            </a:r>
            <a:r>
              <a:rPr sz="1000" dirty="0" err="1">
                <a:latin typeface="Lucida Sans Unicode"/>
                <a:cs typeface="Lucida Sans Unicode"/>
              </a:rPr>
              <a:t>ведения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соответствии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линейкой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продукции </a:t>
            </a:r>
            <a:r>
              <a:rPr sz="1000" spc="-10" dirty="0">
                <a:latin typeface="Lucida Sans Unicode"/>
                <a:cs typeface="Lucida Sans Unicode"/>
              </a:rPr>
              <a:t>компании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Yokogawa. </a:t>
            </a:r>
            <a:r>
              <a:rPr sz="1000" spc="-10" dirty="0">
                <a:latin typeface="Lucida Sans Unicode"/>
                <a:cs typeface="Lucida Sans Unicode"/>
              </a:rPr>
              <a:t>Разработана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 err="1">
                <a:latin typeface="Lucida Sans Unicode"/>
                <a:cs typeface="Lucida Sans Unicode"/>
              </a:rPr>
              <a:t>методика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 err="1">
                <a:latin typeface="Lucida Sans Unicode"/>
                <a:cs typeface="Lucida Sans Unicode"/>
              </a:rPr>
              <a:t>про</a:t>
            </a:r>
            <a:r>
              <a:rPr sz="1000" dirty="0" err="1">
                <a:latin typeface="Lucida Sans Unicode"/>
                <a:cs typeface="Lucida Sans Unicode"/>
              </a:rPr>
              <a:t>ведения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курсов,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материалы,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пособия.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сегодняшний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день,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Учебный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центр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единственным </a:t>
            </a:r>
            <a:r>
              <a:rPr sz="1000" dirty="0">
                <a:latin typeface="Lucida Sans Unicode"/>
                <a:cs typeface="Lucida Sans Unicode"/>
              </a:rPr>
              <a:t>авторизованным центром по обучению работе с продуктами </a:t>
            </a:r>
            <a:r>
              <a:rPr sz="1000" spc="-10" dirty="0">
                <a:latin typeface="Lucida Sans Unicode"/>
                <a:cs typeface="Lucida Sans Unicode"/>
              </a:rPr>
              <a:t>Yokogawa </a:t>
            </a:r>
            <a:r>
              <a:rPr sz="1000" dirty="0">
                <a:latin typeface="Lucida Sans Unicode"/>
                <a:cs typeface="Lucida Sans Unicode"/>
              </a:rPr>
              <a:t>в </a:t>
            </a:r>
            <a:r>
              <a:rPr lang="ru-RU" sz="1000" dirty="0">
                <a:latin typeface="Lucida Sans Unicode"/>
                <a:cs typeface="Lucida Sans Unicode"/>
              </a:rPr>
              <a:t>Казахстане и </a:t>
            </a:r>
            <a:r>
              <a:rPr sz="1000" spc="-10" dirty="0" err="1">
                <a:latin typeface="Lucida Sans Unicode"/>
                <a:cs typeface="Lucida Sans Unicode"/>
              </a:rPr>
              <a:t>странах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СНГ. </a:t>
            </a:r>
            <a:r>
              <a:rPr sz="1000" spc="-20" dirty="0" err="1">
                <a:latin typeface="Lucida Sans Unicode"/>
                <a:cs typeface="Lucida Sans Unicode"/>
              </a:rPr>
              <a:t>Дея</a:t>
            </a:r>
            <a:r>
              <a:rPr sz="1000" spc="-10" dirty="0" err="1">
                <a:latin typeface="Lucida Sans Unicode"/>
                <a:cs typeface="Lucida Sans Unicode"/>
              </a:rPr>
              <a:t>тельность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ведётся</a:t>
            </a:r>
            <a:r>
              <a:rPr sz="1000" dirty="0">
                <a:latin typeface="Lucida Sans Unicode"/>
                <a:cs typeface="Lucida Sans Unicode"/>
              </a:rPr>
              <a:t> в </a:t>
            </a:r>
            <a:r>
              <a:rPr sz="1000" spc="-10" dirty="0">
                <a:latin typeface="Lucida Sans Unicode"/>
                <a:cs typeface="Lucida Sans Unicode"/>
              </a:rPr>
              <a:t>рамках</a:t>
            </a:r>
            <a:r>
              <a:rPr sz="1000" dirty="0">
                <a:latin typeface="Lucida Sans Unicode"/>
                <a:cs typeface="Lucida Sans Unicode"/>
              </a:rPr>
              <a:t> развития </a:t>
            </a:r>
            <a:r>
              <a:rPr sz="1000" spc="-20" dirty="0">
                <a:latin typeface="Lucida Sans Unicode"/>
                <a:cs typeface="Lucida Sans Unicode"/>
              </a:rPr>
              <a:t>глобальных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компетенций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головной</a:t>
            </a:r>
            <a:r>
              <a:rPr sz="1000" dirty="0">
                <a:latin typeface="Lucida Sans Unicode"/>
                <a:cs typeface="Lucida Sans Unicode"/>
              </a:rPr>
              <a:t> компании </a:t>
            </a:r>
            <a:r>
              <a:rPr sz="1000" spc="-20" dirty="0">
                <a:latin typeface="Lucida Sans Unicode"/>
                <a:cs typeface="Lucida Sans Unicode"/>
              </a:rPr>
              <a:t>Yokogawa</a:t>
            </a:r>
            <a:r>
              <a:rPr sz="1000" dirty="0">
                <a:latin typeface="Lucida Sans Unicode"/>
                <a:cs typeface="Lucida Sans Unicode"/>
              </a:rPr>
              <a:t> в </a:t>
            </a:r>
            <a:r>
              <a:rPr sz="1000" spc="-10" dirty="0">
                <a:latin typeface="Lucida Sans Unicode"/>
                <a:cs typeface="Lucida Sans Unicode"/>
              </a:rPr>
              <a:t>Токио, </a:t>
            </a:r>
            <a:r>
              <a:rPr sz="1000" dirty="0">
                <a:latin typeface="Lucida Sans Unicode"/>
                <a:cs typeface="Lucida Sans Unicode"/>
              </a:rPr>
              <a:t>что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гарантирует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доступ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уникальным,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постоянно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обновляемым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методическим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материалам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лучшим </a:t>
            </a:r>
            <a:r>
              <a:rPr sz="1000" dirty="0">
                <a:latin typeface="Lucida Sans Unicode"/>
                <a:cs typeface="Lucida Sans Unicode"/>
              </a:rPr>
              <a:t>мировым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практикам. </a:t>
            </a:r>
            <a:r>
              <a:rPr sz="1000" dirty="0">
                <a:latin typeface="Lucida Sans Unicode"/>
                <a:cs typeface="Lucida Sans Unicode"/>
              </a:rPr>
              <a:t>Все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учебные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 err="1">
                <a:latin typeface="Lucida Sans Unicode"/>
                <a:cs typeface="Lucida Sans Unicode"/>
              </a:rPr>
              <a:t>пособия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lang="ru-RU" sz="1000" spc="-15" dirty="0">
                <a:latin typeface="Lucida Sans Unicode"/>
                <a:cs typeface="Lucida Sans Unicode"/>
              </a:rPr>
              <a:t>представлены на английском языке и </a:t>
            </a:r>
            <a:r>
              <a:rPr sz="1000" spc="-20" dirty="0" err="1">
                <a:latin typeface="Lucida Sans Unicode"/>
                <a:cs typeface="Lucida Sans Unicode"/>
              </a:rPr>
              <a:t>переведены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русский </a:t>
            </a:r>
            <a:r>
              <a:rPr sz="1000" dirty="0">
                <a:latin typeface="Lucida Sans Unicode"/>
                <a:cs typeface="Lucida Sans Unicode"/>
              </a:rPr>
              <a:t>язык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доработкой </a:t>
            </a:r>
            <a:r>
              <a:rPr sz="1000" spc="-10" dirty="0" err="1">
                <a:latin typeface="Lucida Sans Unicode"/>
                <a:cs typeface="Lucida Sans Unicode"/>
              </a:rPr>
              <a:t>практической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 err="1">
                <a:latin typeface="Lucida Sans Unicode"/>
                <a:cs typeface="Lucida Sans Unicode"/>
              </a:rPr>
              <a:t>ча</a:t>
            </a:r>
            <a:r>
              <a:rPr sz="1000" spc="-20" dirty="0" err="1">
                <a:latin typeface="Lucida Sans Unicode"/>
                <a:cs typeface="Lucida Sans Unicode"/>
              </a:rPr>
              <a:t>сти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под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специфику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локальных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производств.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Занятия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проводят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сертифицированные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тренеры-</a:t>
            </a:r>
            <a:r>
              <a:rPr sz="1000" spc="-25" dirty="0">
                <a:latin typeface="Lucida Sans Unicode"/>
                <a:cs typeface="Lucida Sans Unicode"/>
              </a:rPr>
              <a:t>эксперты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с </a:t>
            </a:r>
            <a:r>
              <a:rPr sz="1000" dirty="0">
                <a:latin typeface="Lucida Sans Unicode"/>
                <a:cs typeface="Lucida Sans Unicode"/>
              </a:rPr>
              <a:t>большим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опытом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промышленной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автоматизации.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40"/>
              </a:spcBef>
            </a:pPr>
            <a:endParaRPr sz="1000" dirty="0">
              <a:latin typeface="Lucida Sans Unicode"/>
              <a:cs typeface="Lucida Sans Unicode"/>
            </a:endParaRPr>
          </a:p>
          <a:p>
            <a:pPr marL="12700" marR="1543685">
              <a:lnSpc>
                <a:spcPct val="100000"/>
              </a:lnSpc>
            </a:pPr>
            <a:r>
              <a:rPr sz="1400" spc="-80" dirty="0">
                <a:solidFill>
                  <a:srgbClr val="00579C"/>
                </a:solidFill>
                <a:latin typeface="Arial Black"/>
                <a:cs typeface="Arial Black"/>
              </a:rPr>
              <a:t>Обучение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и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80" dirty="0">
                <a:solidFill>
                  <a:srgbClr val="00579C"/>
                </a:solidFill>
                <a:latin typeface="Arial Black"/>
                <a:cs typeface="Arial Black"/>
              </a:rPr>
              <a:t>развитие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практических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навыков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25" dirty="0">
                <a:solidFill>
                  <a:srgbClr val="00579C"/>
                </a:solidFill>
                <a:latin typeface="Arial Black"/>
                <a:cs typeface="Arial Black"/>
              </a:rPr>
              <a:t>работы </a:t>
            </a:r>
            <a:r>
              <a:rPr sz="1400" spc="-204" dirty="0">
                <a:solidFill>
                  <a:srgbClr val="00579C"/>
                </a:solidFill>
                <a:latin typeface="Arial Black"/>
                <a:cs typeface="Arial Black"/>
              </a:rPr>
              <a:t>с</a:t>
            </a:r>
            <a:r>
              <a:rPr sz="1400" spc="-8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40" dirty="0">
                <a:solidFill>
                  <a:srgbClr val="00579C"/>
                </a:solidFill>
                <a:latin typeface="Arial Black"/>
                <a:cs typeface="Arial Black"/>
              </a:rPr>
              <a:t>продуктами</a:t>
            </a:r>
            <a:r>
              <a:rPr sz="1400" spc="-8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и</a:t>
            </a:r>
            <a:r>
              <a:rPr sz="1400" spc="-8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решениями</a:t>
            </a:r>
            <a:r>
              <a:rPr sz="1400" spc="-8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Yokogawa:</a:t>
            </a:r>
            <a:endParaRPr sz="14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969"/>
              </a:spcBef>
              <a:buChar char="•"/>
              <a:tabLst>
                <a:tab pos="516255" algn="l"/>
              </a:tabLst>
            </a:pPr>
            <a:r>
              <a:rPr sz="1000" spc="-100" dirty="0">
                <a:latin typeface="Arial Black"/>
                <a:cs typeface="Arial Black"/>
              </a:rPr>
              <a:t>РСУ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spc="-110" dirty="0">
                <a:latin typeface="Arial Black"/>
                <a:cs typeface="Arial Black"/>
              </a:rPr>
              <a:t>CENTUM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VP,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sz="1000" spc="-125" dirty="0">
                <a:latin typeface="Arial Black"/>
                <a:cs typeface="Arial Black"/>
              </a:rPr>
              <a:t>СПБ</a:t>
            </a:r>
            <a:r>
              <a:rPr sz="1000" spc="-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ProSafe-</a:t>
            </a:r>
            <a:r>
              <a:rPr sz="1000" spc="-25" dirty="0">
                <a:latin typeface="Arial Black"/>
                <a:cs typeface="Arial Black"/>
              </a:rPr>
              <a:t>RS,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sz="1000" spc="-114" dirty="0">
                <a:latin typeface="Arial Black"/>
                <a:cs typeface="Arial Black"/>
              </a:rPr>
              <a:t>ССУ</a:t>
            </a:r>
            <a:r>
              <a:rPr sz="1000" spc="-6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STARDOM,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lang="en-US" sz="1000" spc="-85" dirty="0">
                <a:latin typeface="Arial Black"/>
                <a:cs typeface="Arial Black"/>
              </a:rPr>
              <a:t>SCADA FAST/TOOLS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lang="ru-RU" sz="1000" spc="-10" dirty="0">
                <a:latin typeface="Arial Black"/>
                <a:cs typeface="Arial Black"/>
              </a:rPr>
              <a:t>Аналитическое оборудование (он-лайн)</a:t>
            </a:r>
            <a:endParaRPr lang="ru-RU"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sz="1000" spc="-80" dirty="0">
                <a:latin typeface="Arial Black"/>
                <a:cs typeface="Arial Black"/>
              </a:rPr>
              <a:t>Exa-</a:t>
            </a:r>
            <a:r>
              <a:rPr sz="1000" spc="-10" dirty="0" err="1">
                <a:latin typeface="Arial Black"/>
                <a:cs typeface="Arial Black"/>
              </a:rPr>
              <a:t>продукты</a:t>
            </a:r>
            <a:r>
              <a:rPr sz="1000" spc="-10" dirty="0">
                <a:latin typeface="Arial Black"/>
                <a:cs typeface="Arial Black"/>
              </a:rPr>
              <a:t>,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sz="1000" spc="-75" dirty="0">
                <a:latin typeface="Arial Black"/>
                <a:cs typeface="Arial Black"/>
              </a:rPr>
              <a:t>Компьютерный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тренажёрный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85" dirty="0">
                <a:latin typeface="Arial Black"/>
                <a:cs typeface="Arial Black"/>
              </a:rPr>
              <a:t>комплекс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85" dirty="0" err="1">
                <a:latin typeface="Arial Black"/>
                <a:cs typeface="Arial Black"/>
              </a:rPr>
              <a:t>на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10" dirty="0" err="1">
                <a:latin typeface="Arial Black"/>
                <a:cs typeface="Arial Black"/>
              </a:rPr>
              <a:t>Omegaland</a:t>
            </a:r>
            <a:r>
              <a:rPr lang="ru-RU" sz="1000" spc="-10" dirty="0">
                <a:latin typeface="Arial Black"/>
                <a:cs typeface="Arial Black"/>
              </a:rPr>
              <a:t> (он-лайн)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sz="1000" spc="-100" dirty="0">
                <a:latin typeface="Arial Black"/>
                <a:cs typeface="Arial Black"/>
              </a:rPr>
              <a:t>СУУТП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140" dirty="0">
                <a:latin typeface="Arial Black"/>
                <a:cs typeface="Arial Black"/>
              </a:rPr>
              <a:t>(PACE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Design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50" dirty="0">
                <a:latin typeface="Arial Black"/>
                <a:cs typeface="Arial Black"/>
              </a:rPr>
              <a:t>Time/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140" dirty="0">
                <a:latin typeface="Arial Black"/>
                <a:cs typeface="Arial Black"/>
              </a:rPr>
              <a:t>PCTP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SMOC),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sz="1000" spc="-75" dirty="0">
                <a:latin typeface="Arial Black"/>
                <a:cs typeface="Arial Black"/>
              </a:rPr>
              <a:t>Управление</a:t>
            </a:r>
            <a:r>
              <a:rPr sz="1000" spc="-10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сигнализациями,</a:t>
            </a:r>
            <a:r>
              <a:rPr sz="1000" spc="-5" dirty="0">
                <a:latin typeface="Arial Black"/>
                <a:cs typeface="Arial Black"/>
              </a:rPr>
              <a:t> </a:t>
            </a:r>
            <a:r>
              <a:rPr sz="1000" spc="-65" dirty="0">
                <a:latin typeface="Arial Black"/>
                <a:cs typeface="Arial Black"/>
              </a:rPr>
              <a:t>PID</a:t>
            </a:r>
            <a:r>
              <a:rPr sz="1000" spc="-5" dirty="0">
                <a:latin typeface="Arial Black"/>
                <a:cs typeface="Arial Black"/>
              </a:rPr>
              <a:t> </a:t>
            </a:r>
            <a:r>
              <a:rPr sz="1000" spc="-10" dirty="0" err="1">
                <a:latin typeface="Arial Black"/>
                <a:cs typeface="Arial Black"/>
              </a:rPr>
              <a:t>настройка</a:t>
            </a:r>
            <a:r>
              <a:rPr lang="ru-RU" sz="1000" spc="-10" dirty="0">
                <a:latin typeface="Arial Black"/>
                <a:cs typeface="Arial Black"/>
              </a:rPr>
              <a:t> (он-лайн)</a:t>
            </a:r>
            <a:endParaRPr sz="10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5990" y="10307703"/>
            <a:ext cx="293687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 err="1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lang="ru-RU" sz="800" spc="-45" dirty="0">
                <a:latin typeface="Lucida Sans Unicode"/>
                <a:cs typeface="Lucida Sans Unicode"/>
              </a:rPr>
              <a:t>Казахстан</a:t>
            </a:r>
            <a:r>
              <a:rPr sz="800" dirty="0">
                <a:latin typeface="Lucida Sans Unicode"/>
                <a:cs typeface="Lucida Sans Unicode"/>
              </a:rPr>
              <a:t>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50" dirty="0">
                <a:latin typeface="Lucida Sans Unicode"/>
                <a:cs typeface="Lucida Sans Unicode"/>
              </a:rPr>
              <a:t>4</a:t>
            </a:r>
            <a:endParaRPr sz="800" dirty="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544824"/>
            <a:ext cx="57651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Преимущества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обучения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45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Учебном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00579C"/>
                </a:solidFill>
                <a:latin typeface="Arial Black"/>
                <a:cs typeface="Arial Black"/>
              </a:rPr>
              <a:t>центре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31299" y="1745569"/>
            <a:ext cx="5340350" cy="21539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0" dirty="0">
                <a:solidFill>
                  <a:srgbClr val="00579C"/>
                </a:solidFill>
                <a:latin typeface="Arial Black"/>
                <a:cs typeface="Arial Black"/>
              </a:rPr>
              <a:t>Гибкость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и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индивидуальный</a:t>
            </a:r>
            <a:r>
              <a:rPr sz="1400" spc="-4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подход:</a:t>
            </a:r>
            <a:endParaRPr sz="14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969"/>
              </a:spcBef>
              <a:buChar char="•"/>
              <a:tabLst>
                <a:tab pos="516255" algn="l"/>
              </a:tabLst>
            </a:pPr>
            <a:r>
              <a:rPr sz="1000" spc="-85" dirty="0">
                <a:latin typeface="Arial Black"/>
                <a:cs typeface="Arial Black"/>
              </a:rPr>
              <a:t>консультации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50" dirty="0">
                <a:latin typeface="Arial Black"/>
                <a:cs typeface="Arial Black"/>
              </a:rPr>
              <a:t>по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выбору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программ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определённой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тематики,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исходя</a:t>
            </a:r>
            <a:endParaRPr sz="1000" dirty="0">
              <a:latin typeface="Arial Black"/>
              <a:cs typeface="Arial Black"/>
            </a:endParaRPr>
          </a:p>
          <a:p>
            <a:pPr marL="516255">
              <a:lnSpc>
                <a:spcPct val="100000"/>
              </a:lnSpc>
              <a:spcBef>
                <a:spcPts val="200"/>
              </a:spcBef>
            </a:pPr>
            <a:r>
              <a:rPr sz="1000" spc="-114" dirty="0">
                <a:latin typeface="Arial Black"/>
                <a:cs typeface="Arial Black"/>
              </a:rPr>
              <a:t>из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потребностей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и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приобретённых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85" dirty="0">
                <a:latin typeface="Arial Black"/>
                <a:cs typeface="Arial Black"/>
              </a:rPr>
              <a:t>ранее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знаний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специалистов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65" dirty="0">
                <a:latin typeface="Arial Black"/>
                <a:cs typeface="Arial Black"/>
              </a:rPr>
              <a:t>Заказчика;</a:t>
            </a:r>
            <a:endParaRPr sz="1000" dirty="0">
              <a:latin typeface="Arial Black"/>
              <a:cs typeface="Arial Black"/>
            </a:endParaRPr>
          </a:p>
          <a:p>
            <a:pPr marL="516255" marR="208279" indent="-228600">
              <a:lnSpc>
                <a:spcPct val="116700"/>
              </a:lnSpc>
              <a:spcBef>
                <a:spcPts val="565"/>
              </a:spcBef>
              <a:buChar char="•"/>
              <a:tabLst>
                <a:tab pos="516255" algn="l"/>
              </a:tabLst>
            </a:pPr>
            <a:r>
              <a:rPr sz="1000" spc="-75" dirty="0">
                <a:latin typeface="Arial Black"/>
                <a:cs typeface="Arial Black"/>
              </a:rPr>
              <a:t>разработка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индивидуальных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программ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50" dirty="0">
                <a:latin typeface="Arial Black"/>
                <a:cs typeface="Arial Black"/>
              </a:rPr>
              <a:t>по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запросу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Заказчика,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которые </a:t>
            </a:r>
            <a:r>
              <a:rPr sz="1000" spc="-75" dirty="0">
                <a:latin typeface="Arial Black"/>
                <a:cs typeface="Arial Black"/>
              </a:rPr>
              <a:t>объединяют</a:t>
            </a:r>
            <a:r>
              <a:rPr sz="1000" spc="-20" dirty="0">
                <a:latin typeface="Arial Black"/>
                <a:cs typeface="Arial Black"/>
              </a:rPr>
              <a:t> </a:t>
            </a:r>
            <a:r>
              <a:rPr sz="1000" spc="-105" dirty="0">
                <a:latin typeface="Arial Black"/>
                <a:cs typeface="Arial Black"/>
              </a:rPr>
              <a:t>смежные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тематики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производственных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процессов;</a:t>
            </a:r>
            <a:endParaRPr sz="1000" dirty="0">
              <a:latin typeface="Arial Black"/>
              <a:cs typeface="Arial Black"/>
            </a:endParaRPr>
          </a:p>
          <a:p>
            <a:pPr marL="516255" marR="168910" indent="-228600">
              <a:lnSpc>
                <a:spcPct val="116700"/>
              </a:lnSpc>
              <a:spcBef>
                <a:spcPts val="565"/>
              </a:spcBef>
              <a:buChar char="•"/>
              <a:tabLst>
                <a:tab pos="516255" algn="l"/>
              </a:tabLst>
            </a:pPr>
            <a:r>
              <a:rPr sz="1000" spc="-80" dirty="0">
                <a:latin typeface="Arial Black"/>
                <a:cs typeface="Arial Black"/>
              </a:rPr>
              <a:t>возможность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самостоятельного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онлайн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тестирования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для</a:t>
            </a:r>
            <a:r>
              <a:rPr sz="1000" spc="-15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определения уровня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65" dirty="0">
                <a:latin typeface="Arial Black"/>
                <a:cs typeface="Arial Black"/>
              </a:rPr>
              <a:t>компетенций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85" dirty="0">
                <a:latin typeface="Arial Black"/>
                <a:cs typeface="Arial Black"/>
              </a:rPr>
              <a:t>на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сайте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  <a:hlinkClick r:id="rId2"/>
              </a:rPr>
              <a:t>www.yokogawa.ru</a:t>
            </a:r>
            <a:r>
              <a:rPr sz="1000" spc="-10" dirty="0">
                <a:latin typeface="Arial Black"/>
                <a:cs typeface="Arial Black"/>
              </a:rPr>
              <a:t>;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516255" algn="l"/>
              </a:tabLst>
            </a:pPr>
            <a:r>
              <a:rPr sz="1000" spc="-70" dirty="0">
                <a:latin typeface="Arial Black"/>
                <a:cs typeface="Arial Black"/>
              </a:rPr>
              <a:t>проведение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занятий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40" dirty="0">
                <a:latin typeface="Arial Black"/>
                <a:cs typeface="Arial Black"/>
              </a:rPr>
              <a:t>в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различных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форматах,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адаптированных</a:t>
            </a:r>
            <a:endParaRPr sz="1000" dirty="0">
              <a:latin typeface="Arial Black"/>
              <a:cs typeface="Arial Black"/>
            </a:endParaRPr>
          </a:p>
          <a:p>
            <a:pPr marL="516255">
              <a:lnSpc>
                <a:spcPct val="100000"/>
              </a:lnSpc>
              <a:spcBef>
                <a:spcPts val="200"/>
              </a:spcBef>
            </a:pPr>
            <a:r>
              <a:rPr sz="1000" spc="-50" dirty="0">
                <a:latin typeface="Arial Black"/>
                <a:cs typeface="Arial Black"/>
              </a:rPr>
              <a:t>под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потребности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85" dirty="0">
                <a:latin typeface="Arial Black"/>
                <a:cs typeface="Arial Black"/>
              </a:rPr>
              <a:t>Заказчиков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160" dirty="0">
                <a:latin typeface="Arial Black"/>
                <a:cs typeface="Arial Black"/>
              </a:rPr>
              <a:t>с</a:t>
            </a:r>
            <a:r>
              <a:rPr sz="1000" spc="-20" dirty="0">
                <a:latin typeface="Arial Black"/>
                <a:cs typeface="Arial Black"/>
              </a:rPr>
              <a:t> </a:t>
            </a:r>
            <a:r>
              <a:rPr sz="1000" spc="-65" dirty="0">
                <a:latin typeface="Arial Black"/>
                <a:cs typeface="Arial Black"/>
              </a:rPr>
              <a:t>учётом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90" dirty="0" err="1">
                <a:latin typeface="Arial Black"/>
                <a:cs typeface="Arial Black"/>
              </a:rPr>
              <a:t>географической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10" dirty="0" err="1">
                <a:latin typeface="Arial Black"/>
                <a:cs typeface="Arial Black"/>
              </a:rPr>
              <a:t>удалённости</a:t>
            </a:r>
            <a:r>
              <a:rPr lang="ru-RU" sz="1000" spc="-10" dirty="0">
                <a:latin typeface="Arial Black"/>
                <a:cs typeface="Arial Black"/>
              </a:rPr>
              <a:t>        ( очно</a:t>
            </a:r>
            <a:r>
              <a:rPr lang="en-US" sz="1000" spc="-10" dirty="0">
                <a:latin typeface="Arial Black"/>
                <a:cs typeface="Arial Black"/>
              </a:rPr>
              <a:t>/</a:t>
            </a:r>
            <a:r>
              <a:rPr lang="ru-RU" sz="1000" spc="-10" dirty="0">
                <a:latin typeface="Arial Black"/>
                <a:cs typeface="Arial Black"/>
              </a:rPr>
              <a:t>он-лайн)</a:t>
            </a:r>
            <a:r>
              <a:rPr sz="1000" spc="-10" dirty="0">
                <a:latin typeface="Arial Black"/>
                <a:cs typeface="Arial Black"/>
              </a:rPr>
              <a:t>.</a:t>
            </a:r>
            <a:endParaRPr sz="10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31299" y="4348048"/>
            <a:ext cx="4815840" cy="19733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00579C"/>
                </a:solidFill>
                <a:latin typeface="Arial Black"/>
                <a:cs typeface="Arial Black"/>
              </a:rPr>
              <a:t>Актуальность</a:t>
            </a:r>
            <a:r>
              <a:rPr sz="1400" spc="-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программ:</a:t>
            </a:r>
            <a:endParaRPr sz="1400" dirty="0">
              <a:latin typeface="Arial Black"/>
              <a:cs typeface="Arial Black"/>
            </a:endParaRPr>
          </a:p>
          <a:p>
            <a:pPr marL="516255" marR="5080" indent="-228600">
              <a:lnSpc>
                <a:spcPct val="116700"/>
              </a:lnSpc>
              <a:spcBef>
                <a:spcPts val="770"/>
              </a:spcBef>
              <a:buChar char="•"/>
              <a:tabLst>
                <a:tab pos="516255" algn="l"/>
              </a:tabLst>
            </a:pPr>
            <a:r>
              <a:rPr sz="1000" spc="-75" dirty="0">
                <a:latin typeface="Arial Black"/>
                <a:cs typeface="Arial Black"/>
              </a:rPr>
              <a:t>постоянное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расширение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линейки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курсов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95" dirty="0">
                <a:latin typeface="Arial Black"/>
                <a:cs typeface="Arial Black"/>
              </a:rPr>
              <a:t>вслед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130" dirty="0">
                <a:latin typeface="Arial Black"/>
                <a:cs typeface="Arial Black"/>
              </a:rPr>
              <a:t>за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65" dirty="0">
                <a:latin typeface="Arial Black"/>
                <a:cs typeface="Arial Black"/>
              </a:rPr>
              <a:t>модернизацией </a:t>
            </a:r>
            <a:r>
              <a:rPr sz="1000" spc="-70" dirty="0">
                <a:latin typeface="Arial Black"/>
                <a:cs typeface="Arial Black"/>
              </a:rPr>
              <a:t>оборудования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и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85" dirty="0">
                <a:latin typeface="Arial Black"/>
                <a:cs typeface="Arial Black"/>
              </a:rPr>
              <a:t>ПО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95" dirty="0">
                <a:latin typeface="Arial Black"/>
                <a:cs typeface="Arial Black"/>
              </a:rPr>
              <a:t>Yokogawa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105" dirty="0">
                <a:latin typeface="Arial Black"/>
                <a:cs typeface="Arial Black"/>
              </a:rPr>
              <a:t>Electric</a:t>
            </a:r>
            <a:r>
              <a:rPr sz="1000" spc="-30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Corporation;</a:t>
            </a:r>
            <a:endParaRPr sz="1000" dirty="0">
              <a:latin typeface="Arial Black"/>
              <a:cs typeface="Arial Black"/>
            </a:endParaRPr>
          </a:p>
          <a:p>
            <a:pPr marL="516255" indent="-228600">
              <a:lnSpc>
                <a:spcPct val="100000"/>
              </a:lnSpc>
              <a:spcBef>
                <a:spcPts val="765"/>
              </a:spcBef>
              <a:buChar char="•"/>
              <a:tabLst>
                <a:tab pos="516255" algn="l"/>
              </a:tabLst>
            </a:pPr>
            <a:r>
              <a:rPr sz="1000" spc="-90" dirty="0">
                <a:latin typeface="Arial Black"/>
                <a:cs typeface="Arial Black"/>
              </a:rPr>
              <a:t>курсы,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внедрённые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40" dirty="0">
                <a:latin typeface="Arial Black"/>
                <a:cs typeface="Arial Black"/>
              </a:rPr>
              <a:t>в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2024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lang="ru-RU" sz="1000" spc="-45" dirty="0">
                <a:latin typeface="Arial Black"/>
                <a:cs typeface="Arial Black"/>
              </a:rPr>
              <a:t>-2026</a:t>
            </a:r>
            <a:r>
              <a:rPr sz="1000" spc="-25" dirty="0">
                <a:latin typeface="Arial Black"/>
                <a:cs typeface="Arial Black"/>
              </a:rPr>
              <a:t>г.:</a:t>
            </a:r>
            <a:endParaRPr sz="1000" dirty="0">
              <a:latin typeface="Arial Black"/>
              <a:cs typeface="Arial Black"/>
            </a:endParaRPr>
          </a:p>
          <a:p>
            <a:pPr marL="732155" lvl="1" indent="-228600">
              <a:lnSpc>
                <a:spcPct val="100000"/>
              </a:lnSpc>
              <a:spcBef>
                <a:spcPts val="765"/>
              </a:spcBef>
              <a:buChar char="•"/>
              <a:tabLst>
                <a:tab pos="732155" algn="l"/>
              </a:tabLst>
            </a:pPr>
            <a:r>
              <a:rPr sz="1000" dirty="0">
                <a:latin typeface="Lucida Sans Unicode"/>
                <a:cs typeface="Lucida Sans Unicode"/>
              </a:rPr>
              <a:t>Базовый</a:t>
            </a:r>
            <a:r>
              <a:rPr sz="1000" spc="-10" dirty="0">
                <a:latin typeface="Lucida Sans Unicode"/>
                <a:cs typeface="Lucida Sans Unicode"/>
              </a:rPr>
              <a:t> уровень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(Настройка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PID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регуляторов);</a:t>
            </a:r>
            <a:endParaRPr sz="1000" dirty="0">
              <a:latin typeface="Lucida Sans Unicode"/>
              <a:cs typeface="Lucida Sans Unicode"/>
            </a:endParaRPr>
          </a:p>
          <a:p>
            <a:pPr marL="732155" lvl="1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73215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Batch.</a:t>
            </a:r>
            <a:endParaRPr sz="1000" dirty="0">
              <a:latin typeface="Lucida Sans Unicode"/>
              <a:cs typeface="Lucida Sans Unicode"/>
            </a:endParaRPr>
          </a:p>
          <a:p>
            <a:pPr marL="732155" lvl="1" indent="-228600">
              <a:lnSpc>
                <a:spcPct val="100000"/>
              </a:lnSpc>
              <a:spcBef>
                <a:spcPts val="770"/>
              </a:spcBef>
              <a:buChar char="•"/>
              <a:tabLst>
                <a:tab pos="73215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management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(Управление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сигнализациями);</a:t>
            </a:r>
            <a:endParaRPr sz="1000" dirty="0">
              <a:latin typeface="Lucida Sans Unicode"/>
              <a:cs typeface="Lucida Sans Unicode"/>
            </a:endParaRPr>
          </a:p>
          <a:p>
            <a:pPr marL="732155" lvl="1" indent="-228600">
              <a:lnSpc>
                <a:spcPct val="100000"/>
              </a:lnSpc>
              <a:spcBef>
                <a:spcPts val="765"/>
              </a:spcBef>
              <a:buChar char="•"/>
              <a:tabLst>
                <a:tab pos="732155" algn="l"/>
              </a:tabLst>
            </a:pPr>
            <a:r>
              <a:rPr lang="ru-RU" sz="1000" dirty="0">
                <a:latin typeface="Lucida Sans Unicode"/>
                <a:cs typeface="Lucida Sans Unicode"/>
              </a:rPr>
              <a:t>РСУ </a:t>
            </a:r>
            <a:r>
              <a:rPr lang="en-US" sz="1000" dirty="0">
                <a:latin typeface="Lucida Sans Unicode"/>
                <a:cs typeface="Lucida Sans Unicode"/>
              </a:rPr>
              <a:t>Centum VP </a:t>
            </a:r>
            <a:r>
              <a:rPr lang="ru-RU" sz="1000" dirty="0">
                <a:latin typeface="Lucida Sans Unicode"/>
                <a:cs typeface="Lucida Sans Unicode"/>
              </a:rPr>
              <a:t>Расширенный курс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1299" y="7238528"/>
            <a:ext cx="4993640" cy="8597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Международный</a:t>
            </a:r>
            <a:r>
              <a:rPr sz="1400" spc="-1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охват:</a:t>
            </a:r>
            <a:endParaRPr sz="1400" dirty="0">
              <a:latin typeface="Arial Black"/>
              <a:cs typeface="Arial Black"/>
            </a:endParaRPr>
          </a:p>
          <a:p>
            <a:pPr marL="516255" marR="5080" indent="-228600">
              <a:lnSpc>
                <a:spcPct val="116700"/>
              </a:lnSpc>
              <a:spcBef>
                <a:spcPts val="770"/>
              </a:spcBef>
              <a:buChar char="•"/>
              <a:tabLst>
                <a:tab pos="516255" algn="l"/>
              </a:tabLst>
            </a:pPr>
            <a:r>
              <a:rPr sz="1000" spc="-75" dirty="0">
                <a:latin typeface="Arial Black"/>
                <a:cs typeface="Arial Black"/>
              </a:rPr>
              <a:t>мы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проводим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обучение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85" dirty="0">
                <a:latin typeface="Arial Black"/>
                <a:cs typeface="Arial Black"/>
              </a:rPr>
              <a:t>не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только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40" dirty="0">
                <a:latin typeface="Arial Black"/>
                <a:cs typeface="Arial Black"/>
              </a:rPr>
              <a:t>в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lang="ru-RU" sz="1000" spc="-100" dirty="0">
                <a:latin typeface="Arial Black"/>
                <a:cs typeface="Arial Black"/>
              </a:rPr>
              <a:t>Казахстане</a:t>
            </a:r>
            <a:r>
              <a:rPr sz="1000" spc="-100" dirty="0">
                <a:latin typeface="Arial Black"/>
                <a:cs typeface="Arial Black"/>
              </a:rPr>
              <a:t>,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но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и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для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специалистов </a:t>
            </a:r>
            <a:r>
              <a:rPr sz="1000" spc="-114" dirty="0" err="1">
                <a:latin typeface="Arial Black"/>
                <a:cs typeface="Arial Black"/>
              </a:rPr>
              <a:t>из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85" dirty="0" err="1">
                <a:latin typeface="Arial Black"/>
                <a:cs typeface="Arial Black"/>
              </a:rPr>
              <a:t>Узбекистана</a:t>
            </a:r>
            <a:r>
              <a:rPr sz="1000" spc="-85" dirty="0">
                <a:latin typeface="Arial Black"/>
                <a:cs typeface="Arial Black"/>
              </a:rPr>
              <a:t>,</a:t>
            </a:r>
            <a:r>
              <a:rPr sz="1000" spc="-20" dirty="0">
                <a:latin typeface="Arial Black"/>
                <a:cs typeface="Arial Black"/>
              </a:rPr>
              <a:t> </a:t>
            </a:r>
            <a:r>
              <a:rPr sz="1000" spc="-95" dirty="0" err="1">
                <a:latin typeface="Arial Black"/>
                <a:cs typeface="Arial Black"/>
              </a:rPr>
              <a:t>Азербайджана</a:t>
            </a:r>
            <a:r>
              <a:rPr lang="ru-RU" sz="1000" spc="-95" dirty="0">
                <a:latin typeface="Arial Black"/>
                <a:cs typeface="Arial Black"/>
              </a:rPr>
              <a:t>, России</a:t>
            </a:r>
            <a:r>
              <a:rPr sz="1000" spc="-2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и</a:t>
            </a:r>
            <a:r>
              <a:rPr sz="1000" spc="-20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других</a:t>
            </a:r>
            <a:r>
              <a:rPr sz="1000" spc="-2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стран.</a:t>
            </a:r>
            <a:endParaRPr sz="1000" dirty="0">
              <a:latin typeface="Arial Black"/>
              <a:cs typeface="Arial Black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000" y="4005002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3175">
            <a:solidFill>
              <a:srgbClr val="0034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0000" y="6895590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3175">
            <a:solidFill>
              <a:srgbClr val="0034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774225" y="7255802"/>
            <a:ext cx="638810" cy="650240"/>
            <a:chOff x="774225" y="7255802"/>
            <a:chExt cx="638810" cy="65024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4990" y="7597156"/>
              <a:ext cx="297840" cy="2960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0775" y="7267778"/>
              <a:ext cx="301834" cy="29215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74217" y="7255801"/>
              <a:ext cx="638810" cy="650240"/>
            </a:xfrm>
            <a:custGeom>
              <a:avLst/>
              <a:gdLst/>
              <a:ahLst/>
              <a:cxnLst/>
              <a:rect l="l" t="t" r="r" b="b"/>
              <a:pathLst>
                <a:path w="638810" h="650240">
                  <a:moveTo>
                    <a:pt x="319189" y="22390"/>
                  </a:moveTo>
                  <a:lnTo>
                    <a:pt x="271310" y="0"/>
                  </a:lnTo>
                  <a:lnTo>
                    <a:pt x="272554" y="15354"/>
                  </a:lnTo>
                  <a:lnTo>
                    <a:pt x="227050" y="25273"/>
                  </a:lnTo>
                  <a:lnTo>
                    <a:pt x="184353" y="41249"/>
                  </a:lnTo>
                  <a:lnTo>
                    <a:pt x="144945" y="62750"/>
                  </a:lnTo>
                  <a:lnTo>
                    <a:pt x="109270" y="89281"/>
                  </a:lnTo>
                  <a:lnTo>
                    <a:pt x="77825" y="120319"/>
                  </a:lnTo>
                  <a:lnTo>
                    <a:pt x="51041" y="155346"/>
                  </a:lnTo>
                  <a:lnTo>
                    <a:pt x="29413" y="193852"/>
                  </a:lnTo>
                  <a:lnTo>
                    <a:pt x="13385" y="235318"/>
                  </a:lnTo>
                  <a:lnTo>
                    <a:pt x="3429" y="279222"/>
                  </a:lnTo>
                  <a:lnTo>
                    <a:pt x="0" y="325069"/>
                  </a:lnTo>
                  <a:lnTo>
                    <a:pt x="21272" y="325069"/>
                  </a:lnTo>
                  <a:lnTo>
                    <a:pt x="25184" y="277774"/>
                  </a:lnTo>
                  <a:lnTo>
                    <a:pt x="36512" y="232765"/>
                  </a:lnTo>
                  <a:lnTo>
                    <a:pt x="54686" y="190665"/>
                  </a:lnTo>
                  <a:lnTo>
                    <a:pt x="79095" y="152158"/>
                  </a:lnTo>
                  <a:lnTo>
                    <a:pt x="109169" y="117894"/>
                  </a:lnTo>
                  <a:lnTo>
                    <a:pt x="144310" y="88506"/>
                  </a:lnTo>
                  <a:lnTo>
                    <a:pt x="183921" y="64668"/>
                  </a:lnTo>
                  <a:lnTo>
                    <a:pt x="227431" y="47015"/>
                  </a:lnTo>
                  <a:lnTo>
                    <a:pt x="274231" y="36207"/>
                  </a:lnTo>
                  <a:lnTo>
                    <a:pt x="275501" y="51879"/>
                  </a:lnTo>
                  <a:lnTo>
                    <a:pt x="319189" y="22390"/>
                  </a:lnTo>
                  <a:close/>
                </a:path>
                <a:path w="638810" h="650240">
                  <a:moveTo>
                    <a:pt x="553275" y="325069"/>
                  </a:moveTo>
                  <a:lnTo>
                    <a:pt x="552196" y="314629"/>
                  </a:lnTo>
                  <a:lnTo>
                    <a:pt x="548513" y="278853"/>
                  </a:lnTo>
                  <a:lnTo>
                    <a:pt x="534847" y="235775"/>
                  </a:lnTo>
                  <a:lnTo>
                    <a:pt x="531456" y="229654"/>
                  </a:lnTo>
                  <a:lnTo>
                    <a:pt x="531456" y="314629"/>
                  </a:lnTo>
                  <a:lnTo>
                    <a:pt x="531456" y="335508"/>
                  </a:lnTo>
                  <a:lnTo>
                    <a:pt x="518985" y="396240"/>
                  </a:lnTo>
                  <a:lnTo>
                    <a:pt x="489877" y="449199"/>
                  </a:lnTo>
                  <a:lnTo>
                    <a:pt x="471944" y="449199"/>
                  </a:lnTo>
                  <a:lnTo>
                    <a:pt x="471944" y="470077"/>
                  </a:lnTo>
                  <a:lnTo>
                    <a:pt x="454406" y="485952"/>
                  </a:lnTo>
                  <a:lnTo>
                    <a:pt x="435140" y="499808"/>
                  </a:lnTo>
                  <a:lnTo>
                    <a:pt x="414312" y="511517"/>
                  </a:lnTo>
                  <a:lnTo>
                    <a:pt x="392099" y="520928"/>
                  </a:lnTo>
                  <a:lnTo>
                    <a:pt x="401853" y="510095"/>
                  </a:lnTo>
                  <a:lnTo>
                    <a:pt x="410984" y="497979"/>
                  </a:lnTo>
                  <a:lnTo>
                    <a:pt x="419430" y="484619"/>
                  </a:lnTo>
                  <a:lnTo>
                    <a:pt x="427151" y="470077"/>
                  </a:lnTo>
                  <a:lnTo>
                    <a:pt x="471944" y="470077"/>
                  </a:lnTo>
                  <a:lnTo>
                    <a:pt x="471944" y="449199"/>
                  </a:lnTo>
                  <a:lnTo>
                    <a:pt x="436054" y="449199"/>
                  </a:lnTo>
                  <a:lnTo>
                    <a:pt x="444373" y="423862"/>
                  </a:lnTo>
                  <a:lnTo>
                    <a:pt x="455168" y="366674"/>
                  </a:lnTo>
                  <a:lnTo>
                    <a:pt x="457200" y="335508"/>
                  </a:lnTo>
                  <a:lnTo>
                    <a:pt x="531456" y="335508"/>
                  </a:lnTo>
                  <a:lnTo>
                    <a:pt x="531456" y="314629"/>
                  </a:lnTo>
                  <a:lnTo>
                    <a:pt x="457200" y="314629"/>
                  </a:lnTo>
                  <a:lnTo>
                    <a:pt x="455155" y="283260"/>
                  </a:lnTo>
                  <a:lnTo>
                    <a:pt x="450761" y="253428"/>
                  </a:lnTo>
                  <a:lnTo>
                    <a:pt x="444157" y="225374"/>
                  </a:lnTo>
                  <a:lnTo>
                    <a:pt x="435952" y="200774"/>
                  </a:lnTo>
                  <a:lnTo>
                    <a:pt x="435952" y="314629"/>
                  </a:lnTo>
                  <a:lnTo>
                    <a:pt x="435952" y="335508"/>
                  </a:lnTo>
                  <a:lnTo>
                    <a:pt x="429158" y="395795"/>
                  </a:lnTo>
                  <a:lnTo>
                    <a:pt x="413067" y="449199"/>
                  </a:lnTo>
                  <a:lnTo>
                    <a:pt x="403212" y="449199"/>
                  </a:lnTo>
                  <a:lnTo>
                    <a:pt x="403212" y="470077"/>
                  </a:lnTo>
                  <a:lnTo>
                    <a:pt x="385737" y="496582"/>
                  </a:lnTo>
                  <a:lnTo>
                    <a:pt x="365582" y="516661"/>
                  </a:lnTo>
                  <a:lnTo>
                    <a:pt x="343230" y="529374"/>
                  </a:lnTo>
                  <a:lnTo>
                    <a:pt x="319189" y="533819"/>
                  </a:lnTo>
                  <a:lnTo>
                    <a:pt x="295160" y="529374"/>
                  </a:lnTo>
                  <a:lnTo>
                    <a:pt x="280314" y="520928"/>
                  </a:lnTo>
                  <a:lnTo>
                    <a:pt x="272821" y="516661"/>
                  </a:lnTo>
                  <a:lnTo>
                    <a:pt x="252666" y="496582"/>
                  </a:lnTo>
                  <a:lnTo>
                    <a:pt x="246303" y="486943"/>
                  </a:lnTo>
                  <a:lnTo>
                    <a:pt x="246303" y="520928"/>
                  </a:lnTo>
                  <a:lnTo>
                    <a:pt x="224091" y="511517"/>
                  </a:lnTo>
                  <a:lnTo>
                    <a:pt x="203263" y="499808"/>
                  </a:lnTo>
                  <a:lnTo>
                    <a:pt x="183984" y="485952"/>
                  </a:lnTo>
                  <a:lnTo>
                    <a:pt x="166458" y="470077"/>
                  </a:lnTo>
                  <a:lnTo>
                    <a:pt x="211251" y="470077"/>
                  </a:lnTo>
                  <a:lnTo>
                    <a:pt x="218973" y="484619"/>
                  </a:lnTo>
                  <a:lnTo>
                    <a:pt x="227418" y="497979"/>
                  </a:lnTo>
                  <a:lnTo>
                    <a:pt x="236550" y="510095"/>
                  </a:lnTo>
                  <a:lnTo>
                    <a:pt x="246303" y="520928"/>
                  </a:lnTo>
                  <a:lnTo>
                    <a:pt x="246303" y="486943"/>
                  </a:lnTo>
                  <a:lnTo>
                    <a:pt x="235191" y="470077"/>
                  </a:lnTo>
                  <a:lnTo>
                    <a:pt x="403212" y="470077"/>
                  </a:lnTo>
                  <a:lnTo>
                    <a:pt x="403212" y="449199"/>
                  </a:lnTo>
                  <a:lnTo>
                    <a:pt x="225323" y="449199"/>
                  </a:lnTo>
                  <a:lnTo>
                    <a:pt x="216268" y="423862"/>
                  </a:lnTo>
                  <a:lnTo>
                    <a:pt x="209321" y="396240"/>
                  </a:lnTo>
                  <a:lnTo>
                    <a:pt x="204647" y="366674"/>
                  </a:lnTo>
                  <a:lnTo>
                    <a:pt x="202450" y="335508"/>
                  </a:lnTo>
                  <a:lnTo>
                    <a:pt x="435952" y="335508"/>
                  </a:lnTo>
                  <a:lnTo>
                    <a:pt x="435952" y="314629"/>
                  </a:lnTo>
                  <a:lnTo>
                    <a:pt x="202450" y="314629"/>
                  </a:lnTo>
                  <a:lnTo>
                    <a:pt x="204685" y="283260"/>
                  </a:lnTo>
                  <a:lnTo>
                    <a:pt x="204698" y="282956"/>
                  </a:lnTo>
                  <a:lnTo>
                    <a:pt x="209435" y="253428"/>
                  </a:lnTo>
                  <a:lnTo>
                    <a:pt x="209511" y="252958"/>
                  </a:lnTo>
                  <a:lnTo>
                    <a:pt x="216560" y="225374"/>
                  </a:lnTo>
                  <a:lnTo>
                    <a:pt x="216662" y="224967"/>
                  </a:lnTo>
                  <a:lnTo>
                    <a:pt x="225983" y="199364"/>
                  </a:lnTo>
                  <a:lnTo>
                    <a:pt x="412407" y="199364"/>
                  </a:lnTo>
                  <a:lnTo>
                    <a:pt x="421728" y="224967"/>
                  </a:lnTo>
                  <a:lnTo>
                    <a:pt x="428891" y="252958"/>
                  </a:lnTo>
                  <a:lnTo>
                    <a:pt x="433692" y="282956"/>
                  </a:lnTo>
                  <a:lnTo>
                    <a:pt x="435952" y="314629"/>
                  </a:lnTo>
                  <a:lnTo>
                    <a:pt x="435952" y="200774"/>
                  </a:lnTo>
                  <a:lnTo>
                    <a:pt x="435483" y="199364"/>
                  </a:lnTo>
                  <a:lnTo>
                    <a:pt x="488683" y="199364"/>
                  </a:lnTo>
                  <a:lnTo>
                    <a:pt x="505625" y="224967"/>
                  </a:lnTo>
                  <a:lnTo>
                    <a:pt x="518642" y="252958"/>
                  </a:lnTo>
                  <a:lnTo>
                    <a:pt x="527380" y="282956"/>
                  </a:lnTo>
                  <a:lnTo>
                    <a:pt x="531456" y="314629"/>
                  </a:lnTo>
                  <a:lnTo>
                    <a:pt x="531456" y="229654"/>
                  </a:lnTo>
                  <a:lnTo>
                    <a:pt x="514680" y="199364"/>
                  </a:lnTo>
                  <a:lnTo>
                    <a:pt x="513245" y="196773"/>
                  </a:lnTo>
                  <a:lnTo>
                    <a:pt x="497852" y="178485"/>
                  </a:lnTo>
                  <a:lnTo>
                    <a:pt x="484644" y="162775"/>
                  </a:lnTo>
                  <a:lnTo>
                    <a:pt x="470484" y="151320"/>
                  </a:lnTo>
                  <a:lnTo>
                    <a:pt x="470484" y="178485"/>
                  </a:lnTo>
                  <a:lnTo>
                    <a:pt x="426440" y="178485"/>
                  </a:lnTo>
                  <a:lnTo>
                    <a:pt x="418846" y="164414"/>
                  </a:lnTo>
                  <a:lnTo>
                    <a:pt x="410552" y="151485"/>
                  </a:lnTo>
                  <a:lnTo>
                    <a:pt x="402412" y="140804"/>
                  </a:lnTo>
                  <a:lnTo>
                    <a:pt x="402412" y="178485"/>
                  </a:lnTo>
                  <a:lnTo>
                    <a:pt x="235991" y="178485"/>
                  </a:lnTo>
                  <a:lnTo>
                    <a:pt x="273367" y="133032"/>
                  </a:lnTo>
                  <a:lnTo>
                    <a:pt x="319189" y="116319"/>
                  </a:lnTo>
                  <a:lnTo>
                    <a:pt x="342938" y="120637"/>
                  </a:lnTo>
                  <a:lnTo>
                    <a:pt x="365036" y="133032"/>
                  </a:lnTo>
                  <a:lnTo>
                    <a:pt x="385025" y="152603"/>
                  </a:lnTo>
                  <a:lnTo>
                    <a:pt x="402412" y="178485"/>
                  </a:lnTo>
                  <a:lnTo>
                    <a:pt x="402412" y="140804"/>
                  </a:lnTo>
                  <a:lnTo>
                    <a:pt x="401612" y="139750"/>
                  </a:lnTo>
                  <a:lnTo>
                    <a:pt x="392099" y="129209"/>
                  </a:lnTo>
                  <a:lnTo>
                    <a:pt x="413829" y="138366"/>
                  </a:lnTo>
                  <a:lnTo>
                    <a:pt x="434251" y="149720"/>
                  </a:lnTo>
                  <a:lnTo>
                    <a:pt x="453199" y="163131"/>
                  </a:lnTo>
                  <a:lnTo>
                    <a:pt x="470484" y="178485"/>
                  </a:lnTo>
                  <a:lnTo>
                    <a:pt x="470484" y="151320"/>
                  </a:lnTo>
                  <a:lnTo>
                    <a:pt x="449986" y="134721"/>
                  </a:lnTo>
                  <a:lnTo>
                    <a:pt x="439635" y="129209"/>
                  </a:lnTo>
                  <a:lnTo>
                    <a:pt x="415455" y="116319"/>
                  </a:lnTo>
                  <a:lnTo>
                    <a:pt x="410222" y="113525"/>
                  </a:lnTo>
                  <a:lnTo>
                    <a:pt x="366306" y="100126"/>
                  </a:lnTo>
                  <a:lnTo>
                    <a:pt x="319189" y="95453"/>
                  </a:lnTo>
                  <a:lnTo>
                    <a:pt x="272072" y="100126"/>
                  </a:lnTo>
                  <a:lnTo>
                    <a:pt x="246303" y="108000"/>
                  </a:lnTo>
                  <a:lnTo>
                    <a:pt x="246303" y="129209"/>
                  </a:lnTo>
                  <a:lnTo>
                    <a:pt x="236778" y="139750"/>
                  </a:lnTo>
                  <a:lnTo>
                    <a:pt x="227850" y="151485"/>
                  </a:lnTo>
                  <a:lnTo>
                    <a:pt x="219557" y="164414"/>
                  </a:lnTo>
                  <a:lnTo>
                    <a:pt x="211963" y="178485"/>
                  </a:lnTo>
                  <a:lnTo>
                    <a:pt x="202920" y="178485"/>
                  </a:lnTo>
                  <a:lnTo>
                    <a:pt x="202920" y="199364"/>
                  </a:lnTo>
                  <a:lnTo>
                    <a:pt x="202349" y="201079"/>
                  </a:lnTo>
                  <a:lnTo>
                    <a:pt x="202349" y="449199"/>
                  </a:lnTo>
                  <a:lnTo>
                    <a:pt x="148513" y="449199"/>
                  </a:lnTo>
                  <a:lnTo>
                    <a:pt x="132054" y="423862"/>
                  </a:lnTo>
                  <a:lnTo>
                    <a:pt x="119405" y="396240"/>
                  </a:lnTo>
                  <a:lnTo>
                    <a:pt x="110921" y="366674"/>
                  </a:lnTo>
                  <a:lnTo>
                    <a:pt x="106934" y="335508"/>
                  </a:lnTo>
                  <a:lnTo>
                    <a:pt x="181190" y="335508"/>
                  </a:lnTo>
                  <a:lnTo>
                    <a:pt x="183197" y="366395"/>
                  </a:lnTo>
                  <a:lnTo>
                    <a:pt x="187477" y="395795"/>
                  </a:lnTo>
                  <a:lnTo>
                    <a:pt x="193903" y="423481"/>
                  </a:lnTo>
                  <a:lnTo>
                    <a:pt x="202349" y="449199"/>
                  </a:lnTo>
                  <a:lnTo>
                    <a:pt x="202349" y="201079"/>
                  </a:lnTo>
                  <a:lnTo>
                    <a:pt x="194246" y="225374"/>
                  </a:lnTo>
                  <a:lnTo>
                    <a:pt x="187744" y="252958"/>
                  </a:lnTo>
                  <a:lnTo>
                    <a:pt x="187642" y="253428"/>
                  </a:lnTo>
                  <a:lnTo>
                    <a:pt x="183286" y="282956"/>
                  </a:lnTo>
                  <a:lnTo>
                    <a:pt x="183235" y="283260"/>
                  </a:lnTo>
                  <a:lnTo>
                    <a:pt x="181190" y="314629"/>
                  </a:lnTo>
                  <a:lnTo>
                    <a:pt x="106934" y="314629"/>
                  </a:lnTo>
                  <a:lnTo>
                    <a:pt x="110985" y="283260"/>
                  </a:lnTo>
                  <a:lnTo>
                    <a:pt x="111023" y="282956"/>
                  </a:lnTo>
                  <a:lnTo>
                    <a:pt x="119761" y="252958"/>
                  </a:lnTo>
                  <a:lnTo>
                    <a:pt x="132778" y="224967"/>
                  </a:lnTo>
                  <a:lnTo>
                    <a:pt x="149720" y="199364"/>
                  </a:lnTo>
                  <a:lnTo>
                    <a:pt x="202920" y="199364"/>
                  </a:lnTo>
                  <a:lnTo>
                    <a:pt x="202920" y="178485"/>
                  </a:lnTo>
                  <a:lnTo>
                    <a:pt x="167919" y="178485"/>
                  </a:lnTo>
                  <a:lnTo>
                    <a:pt x="185204" y="163131"/>
                  </a:lnTo>
                  <a:lnTo>
                    <a:pt x="204152" y="149720"/>
                  </a:lnTo>
                  <a:lnTo>
                    <a:pt x="224574" y="138366"/>
                  </a:lnTo>
                  <a:lnTo>
                    <a:pt x="246303" y="129209"/>
                  </a:lnTo>
                  <a:lnTo>
                    <a:pt x="246303" y="108000"/>
                  </a:lnTo>
                  <a:lnTo>
                    <a:pt x="188417" y="134721"/>
                  </a:lnTo>
                  <a:lnTo>
                    <a:pt x="153758" y="162775"/>
                  </a:lnTo>
                  <a:lnTo>
                    <a:pt x="125145" y="196773"/>
                  </a:lnTo>
                  <a:lnTo>
                    <a:pt x="103543" y="235775"/>
                  </a:lnTo>
                  <a:lnTo>
                    <a:pt x="89877" y="278853"/>
                  </a:lnTo>
                  <a:lnTo>
                    <a:pt x="85115" y="325069"/>
                  </a:lnTo>
                  <a:lnTo>
                    <a:pt x="89877" y="371284"/>
                  </a:lnTo>
                  <a:lnTo>
                    <a:pt x="103543" y="414362"/>
                  </a:lnTo>
                  <a:lnTo>
                    <a:pt x="125145" y="453364"/>
                  </a:lnTo>
                  <a:lnTo>
                    <a:pt x="153758" y="487362"/>
                  </a:lnTo>
                  <a:lnTo>
                    <a:pt x="188417" y="515416"/>
                  </a:lnTo>
                  <a:lnTo>
                    <a:pt x="228168" y="536613"/>
                  </a:lnTo>
                  <a:lnTo>
                    <a:pt x="272072" y="550011"/>
                  </a:lnTo>
                  <a:lnTo>
                    <a:pt x="319189" y="554685"/>
                  </a:lnTo>
                  <a:lnTo>
                    <a:pt x="366306" y="550011"/>
                  </a:lnTo>
                  <a:lnTo>
                    <a:pt x="410222" y="536613"/>
                  </a:lnTo>
                  <a:lnTo>
                    <a:pt x="449986" y="515416"/>
                  </a:lnTo>
                  <a:lnTo>
                    <a:pt x="484644" y="487362"/>
                  </a:lnTo>
                  <a:lnTo>
                    <a:pt x="513245" y="453364"/>
                  </a:lnTo>
                  <a:lnTo>
                    <a:pt x="534847" y="414362"/>
                  </a:lnTo>
                  <a:lnTo>
                    <a:pt x="548513" y="371284"/>
                  </a:lnTo>
                  <a:lnTo>
                    <a:pt x="552196" y="335508"/>
                  </a:lnTo>
                  <a:lnTo>
                    <a:pt x="553275" y="325069"/>
                  </a:lnTo>
                  <a:close/>
                </a:path>
                <a:path w="638810" h="650240">
                  <a:moveTo>
                    <a:pt x="638403" y="325069"/>
                  </a:moveTo>
                  <a:lnTo>
                    <a:pt x="617118" y="325069"/>
                  </a:lnTo>
                  <a:lnTo>
                    <a:pt x="613206" y="372364"/>
                  </a:lnTo>
                  <a:lnTo>
                    <a:pt x="601878" y="417385"/>
                  </a:lnTo>
                  <a:lnTo>
                    <a:pt x="583704" y="459473"/>
                  </a:lnTo>
                  <a:lnTo>
                    <a:pt x="559295" y="497979"/>
                  </a:lnTo>
                  <a:lnTo>
                    <a:pt x="529221" y="532244"/>
                  </a:lnTo>
                  <a:lnTo>
                    <a:pt x="494080" y="561632"/>
                  </a:lnTo>
                  <a:lnTo>
                    <a:pt x="454469" y="585482"/>
                  </a:lnTo>
                  <a:lnTo>
                    <a:pt x="410959" y="603135"/>
                  </a:lnTo>
                  <a:lnTo>
                    <a:pt x="364159" y="613930"/>
                  </a:lnTo>
                  <a:lnTo>
                    <a:pt x="362902" y="598246"/>
                  </a:lnTo>
                  <a:lnTo>
                    <a:pt x="319201" y="627748"/>
                  </a:lnTo>
                  <a:lnTo>
                    <a:pt x="367093" y="650138"/>
                  </a:lnTo>
                  <a:lnTo>
                    <a:pt x="365848" y="634771"/>
                  </a:lnTo>
                  <a:lnTo>
                    <a:pt x="411353" y="624865"/>
                  </a:lnTo>
                  <a:lnTo>
                    <a:pt x="454050" y="608888"/>
                  </a:lnTo>
                  <a:lnTo>
                    <a:pt x="493458" y="587387"/>
                  </a:lnTo>
                  <a:lnTo>
                    <a:pt x="529120" y="560857"/>
                  </a:lnTo>
                  <a:lnTo>
                    <a:pt x="560578" y="529831"/>
                  </a:lnTo>
                  <a:lnTo>
                    <a:pt x="587349" y="494804"/>
                  </a:lnTo>
                  <a:lnTo>
                    <a:pt x="608990" y="456298"/>
                  </a:lnTo>
                  <a:lnTo>
                    <a:pt x="625017" y="414832"/>
                  </a:lnTo>
                  <a:lnTo>
                    <a:pt x="634974" y="370916"/>
                  </a:lnTo>
                  <a:lnTo>
                    <a:pt x="638403" y="325069"/>
                  </a:lnTo>
                  <a:close/>
                </a:path>
              </a:pathLst>
            </a:custGeom>
            <a:solidFill>
              <a:srgbClr val="0057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15484" y="4400900"/>
            <a:ext cx="756285" cy="702310"/>
            <a:chOff x="715484" y="4400900"/>
            <a:chExt cx="756285" cy="702310"/>
          </a:xfrm>
        </p:grpSpPr>
        <p:sp>
          <p:nvSpPr>
            <p:cNvPr id="14" name="object 14"/>
            <p:cNvSpPr/>
            <p:nvPr/>
          </p:nvSpPr>
          <p:spPr>
            <a:xfrm>
              <a:off x="797806" y="4409790"/>
              <a:ext cx="542290" cy="684530"/>
            </a:xfrm>
            <a:custGeom>
              <a:avLst/>
              <a:gdLst/>
              <a:ahLst/>
              <a:cxnLst/>
              <a:rect l="l" t="t" r="r" b="b"/>
              <a:pathLst>
                <a:path w="542290" h="684529">
                  <a:moveTo>
                    <a:pt x="73342" y="487730"/>
                  </a:moveTo>
                  <a:lnTo>
                    <a:pt x="73342" y="73431"/>
                  </a:lnTo>
                  <a:lnTo>
                    <a:pt x="67581" y="44860"/>
                  </a:lnTo>
                  <a:lnTo>
                    <a:pt x="51868" y="21518"/>
                  </a:lnTo>
                  <a:lnTo>
                    <a:pt x="28556" y="5774"/>
                  </a:lnTo>
                  <a:lnTo>
                    <a:pt x="0" y="0"/>
                  </a:lnTo>
                  <a:lnTo>
                    <a:pt x="468528" y="0"/>
                  </a:lnTo>
                  <a:lnTo>
                    <a:pt x="497098" y="5774"/>
                  </a:lnTo>
                  <a:lnTo>
                    <a:pt x="520441" y="21518"/>
                  </a:lnTo>
                  <a:lnTo>
                    <a:pt x="536185" y="44860"/>
                  </a:lnTo>
                  <a:lnTo>
                    <a:pt x="541959" y="73431"/>
                  </a:lnTo>
                  <a:lnTo>
                    <a:pt x="541959" y="684491"/>
                  </a:lnTo>
                  <a:lnTo>
                    <a:pt x="73342" y="684491"/>
                  </a:lnTo>
                  <a:lnTo>
                    <a:pt x="73342" y="539622"/>
                  </a:lnTo>
                  <a:lnTo>
                    <a:pt x="73342" y="487730"/>
                  </a:lnTo>
                  <a:close/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5484" y="4400905"/>
              <a:ext cx="164553" cy="17959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1891" y="4437699"/>
              <a:ext cx="207137" cy="19786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44907" y="4666412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5" h="71754">
                  <a:moveTo>
                    <a:pt x="35788" y="0"/>
                  </a:moveTo>
                  <a:lnTo>
                    <a:pt x="21859" y="2813"/>
                  </a:lnTo>
                  <a:lnTo>
                    <a:pt x="10483" y="10483"/>
                  </a:lnTo>
                  <a:lnTo>
                    <a:pt x="2813" y="21859"/>
                  </a:lnTo>
                  <a:lnTo>
                    <a:pt x="0" y="35788"/>
                  </a:lnTo>
                  <a:lnTo>
                    <a:pt x="2813" y="49717"/>
                  </a:lnTo>
                  <a:lnTo>
                    <a:pt x="10483" y="61093"/>
                  </a:lnTo>
                  <a:lnTo>
                    <a:pt x="21859" y="68764"/>
                  </a:lnTo>
                  <a:lnTo>
                    <a:pt x="35788" y="71577"/>
                  </a:lnTo>
                  <a:lnTo>
                    <a:pt x="49717" y="68764"/>
                  </a:lnTo>
                  <a:lnTo>
                    <a:pt x="61093" y="61093"/>
                  </a:lnTo>
                  <a:lnTo>
                    <a:pt x="68764" y="49717"/>
                  </a:lnTo>
                  <a:lnTo>
                    <a:pt x="71577" y="35788"/>
                  </a:lnTo>
                  <a:lnTo>
                    <a:pt x="68764" y="21859"/>
                  </a:lnTo>
                  <a:lnTo>
                    <a:pt x="61093" y="10483"/>
                  </a:lnTo>
                  <a:lnTo>
                    <a:pt x="49717" y="2813"/>
                  </a:lnTo>
                  <a:lnTo>
                    <a:pt x="3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44907" y="4666412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5" h="71754">
                  <a:moveTo>
                    <a:pt x="71577" y="35788"/>
                  </a:moveTo>
                  <a:lnTo>
                    <a:pt x="68764" y="49717"/>
                  </a:lnTo>
                  <a:lnTo>
                    <a:pt x="61093" y="61093"/>
                  </a:lnTo>
                  <a:lnTo>
                    <a:pt x="49717" y="68764"/>
                  </a:lnTo>
                  <a:lnTo>
                    <a:pt x="35788" y="71577"/>
                  </a:lnTo>
                  <a:lnTo>
                    <a:pt x="21859" y="68764"/>
                  </a:lnTo>
                  <a:lnTo>
                    <a:pt x="10483" y="61093"/>
                  </a:lnTo>
                  <a:lnTo>
                    <a:pt x="2813" y="49717"/>
                  </a:lnTo>
                  <a:lnTo>
                    <a:pt x="0" y="35788"/>
                  </a:lnTo>
                  <a:lnTo>
                    <a:pt x="2813" y="21859"/>
                  </a:lnTo>
                  <a:lnTo>
                    <a:pt x="10483" y="10483"/>
                  </a:lnTo>
                  <a:lnTo>
                    <a:pt x="21859" y="2813"/>
                  </a:lnTo>
                  <a:lnTo>
                    <a:pt x="35788" y="0"/>
                  </a:lnTo>
                  <a:lnTo>
                    <a:pt x="49717" y="2813"/>
                  </a:lnTo>
                  <a:lnTo>
                    <a:pt x="61093" y="10483"/>
                  </a:lnTo>
                  <a:lnTo>
                    <a:pt x="68764" y="21859"/>
                  </a:lnTo>
                  <a:lnTo>
                    <a:pt x="71577" y="35788"/>
                  </a:lnTo>
                  <a:close/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60443" y="4686250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40">
                  <a:moveTo>
                    <a:pt x="0" y="0"/>
                  </a:moveTo>
                  <a:lnTo>
                    <a:pt x="205562" y="0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60443" y="4718148"/>
              <a:ext cx="73660" cy="0"/>
            </a:xfrm>
            <a:custGeom>
              <a:avLst/>
              <a:gdLst/>
              <a:ahLst/>
              <a:cxnLst/>
              <a:rect l="l" t="t" r="r" b="b"/>
              <a:pathLst>
                <a:path w="73659">
                  <a:moveTo>
                    <a:pt x="0" y="0"/>
                  </a:moveTo>
                  <a:lnTo>
                    <a:pt x="73050" y="0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44907" y="4770131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5" h="71754">
                  <a:moveTo>
                    <a:pt x="35788" y="0"/>
                  </a:moveTo>
                  <a:lnTo>
                    <a:pt x="21859" y="2813"/>
                  </a:lnTo>
                  <a:lnTo>
                    <a:pt x="10483" y="10483"/>
                  </a:lnTo>
                  <a:lnTo>
                    <a:pt x="2813" y="21859"/>
                  </a:lnTo>
                  <a:lnTo>
                    <a:pt x="0" y="35788"/>
                  </a:lnTo>
                  <a:lnTo>
                    <a:pt x="2813" y="49717"/>
                  </a:lnTo>
                  <a:lnTo>
                    <a:pt x="10483" y="61093"/>
                  </a:lnTo>
                  <a:lnTo>
                    <a:pt x="21859" y="68764"/>
                  </a:lnTo>
                  <a:lnTo>
                    <a:pt x="35788" y="71577"/>
                  </a:lnTo>
                  <a:lnTo>
                    <a:pt x="49717" y="68764"/>
                  </a:lnTo>
                  <a:lnTo>
                    <a:pt x="61093" y="61093"/>
                  </a:lnTo>
                  <a:lnTo>
                    <a:pt x="68764" y="49717"/>
                  </a:lnTo>
                  <a:lnTo>
                    <a:pt x="71577" y="35788"/>
                  </a:lnTo>
                  <a:lnTo>
                    <a:pt x="68764" y="21859"/>
                  </a:lnTo>
                  <a:lnTo>
                    <a:pt x="61093" y="10483"/>
                  </a:lnTo>
                  <a:lnTo>
                    <a:pt x="49717" y="2813"/>
                  </a:lnTo>
                  <a:lnTo>
                    <a:pt x="3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44907" y="4770131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5" h="71754">
                  <a:moveTo>
                    <a:pt x="71577" y="35788"/>
                  </a:moveTo>
                  <a:lnTo>
                    <a:pt x="68764" y="49717"/>
                  </a:lnTo>
                  <a:lnTo>
                    <a:pt x="61093" y="61093"/>
                  </a:lnTo>
                  <a:lnTo>
                    <a:pt x="49717" y="68764"/>
                  </a:lnTo>
                  <a:lnTo>
                    <a:pt x="35788" y="71577"/>
                  </a:lnTo>
                  <a:lnTo>
                    <a:pt x="21859" y="68764"/>
                  </a:lnTo>
                  <a:lnTo>
                    <a:pt x="10483" y="61093"/>
                  </a:lnTo>
                  <a:lnTo>
                    <a:pt x="2813" y="49717"/>
                  </a:lnTo>
                  <a:lnTo>
                    <a:pt x="0" y="35788"/>
                  </a:lnTo>
                  <a:lnTo>
                    <a:pt x="2813" y="21859"/>
                  </a:lnTo>
                  <a:lnTo>
                    <a:pt x="10483" y="10483"/>
                  </a:lnTo>
                  <a:lnTo>
                    <a:pt x="21859" y="2813"/>
                  </a:lnTo>
                  <a:lnTo>
                    <a:pt x="35788" y="0"/>
                  </a:lnTo>
                  <a:lnTo>
                    <a:pt x="49717" y="2813"/>
                  </a:lnTo>
                  <a:lnTo>
                    <a:pt x="61093" y="10483"/>
                  </a:lnTo>
                  <a:lnTo>
                    <a:pt x="68764" y="21859"/>
                  </a:lnTo>
                  <a:lnTo>
                    <a:pt x="71577" y="35788"/>
                  </a:lnTo>
                  <a:close/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60443" y="4789970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40">
                  <a:moveTo>
                    <a:pt x="0" y="0"/>
                  </a:moveTo>
                  <a:lnTo>
                    <a:pt x="205562" y="0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60443" y="4821868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497" y="0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4907" y="4873852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5" h="71754">
                  <a:moveTo>
                    <a:pt x="35788" y="0"/>
                  </a:moveTo>
                  <a:lnTo>
                    <a:pt x="21859" y="2813"/>
                  </a:lnTo>
                  <a:lnTo>
                    <a:pt x="10483" y="10483"/>
                  </a:lnTo>
                  <a:lnTo>
                    <a:pt x="2813" y="21859"/>
                  </a:lnTo>
                  <a:lnTo>
                    <a:pt x="0" y="35788"/>
                  </a:lnTo>
                  <a:lnTo>
                    <a:pt x="2813" y="49717"/>
                  </a:lnTo>
                  <a:lnTo>
                    <a:pt x="10483" y="61093"/>
                  </a:lnTo>
                  <a:lnTo>
                    <a:pt x="21859" y="68764"/>
                  </a:lnTo>
                  <a:lnTo>
                    <a:pt x="35788" y="71577"/>
                  </a:lnTo>
                  <a:lnTo>
                    <a:pt x="49717" y="68764"/>
                  </a:lnTo>
                  <a:lnTo>
                    <a:pt x="61093" y="61093"/>
                  </a:lnTo>
                  <a:lnTo>
                    <a:pt x="68764" y="49717"/>
                  </a:lnTo>
                  <a:lnTo>
                    <a:pt x="71577" y="35788"/>
                  </a:lnTo>
                  <a:lnTo>
                    <a:pt x="68764" y="21859"/>
                  </a:lnTo>
                  <a:lnTo>
                    <a:pt x="61093" y="10483"/>
                  </a:lnTo>
                  <a:lnTo>
                    <a:pt x="49717" y="2813"/>
                  </a:lnTo>
                  <a:lnTo>
                    <a:pt x="3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44907" y="4873852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5" h="71754">
                  <a:moveTo>
                    <a:pt x="71577" y="35788"/>
                  </a:moveTo>
                  <a:lnTo>
                    <a:pt x="68764" y="49717"/>
                  </a:lnTo>
                  <a:lnTo>
                    <a:pt x="61093" y="61093"/>
                  </a:lnTo>
                  <a:lnTo>
                    <a:pt x="49717" y="68764"/>
                  </a:lnTo>
                  <a:lnTo>
                    <a:pt x="35788" y="71577"/>
                  </a:lnTo>
                  <a:lnTo>
                    <a:pt x="21859" y="68764"/>
                  </a:lnTo>
                  <a:lnTo>
                    <a:pt x="10483" y="61093"/>
                  </a:lnTo>
                  <a:lnTo>
                    <a:pt x="2813" y="49717"/>
                  </a:lnTo>
                  <a:lnTo>
                    <a:pt x="0" y="35788"/>
                  </a:lnTo>
                  <a:lnTo>
                    <a:pt x="2813" y="21859"/>
                  </a:lnTo>
                  <a:lnTo>
                    <a:pt x="10483" y="10483"/>
                  </a:lnTo>
                  <a:lnTo>
                    <a:pt x="21859" y="2813"/>
                  </a:lnTo>
                  <a:lnTo>
                    <a:pt x="35788" y="0"/>
                  </a:lnTo>
                  <a:lnTo>
                    <a:pt x="49717" y="2813"/>
                  </a:lnTo>
                  <a:lnTo>
                    <a:pt x="61093" y="10483"/>
                  </a:lnTo>
                  <a:lnTo>
                    <a:pt x="68764" y="21859"/>
                  </a:lnTo>
                  <a:lnTo>
                    <a:pt x="71577" y="35788"/>
                  </a:lnTo>
                  <a:close/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60443" y="4893691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40">
                  <a:moveTo>
                    <a:pt x="0" y="0"/>
                  </a:moveTo>
                  <a:lnTo>
                    <a:pt x="205562" y="0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60443" y="4925588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497" y="0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44907" y="4977573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5" h="71754">
                  <a:moveTo>
                    <a:pt x="35788" y="0"/>
                  </a:moveTo>
                  <a:lnTo>
                    <a:pt x="21859" y="2813"/>
                  </a:lnTo>
                  <a:lnTo>
                    <a:pt x="10483" y="10483"/>
                  </a:lnTo>
                  <a:lnTo>
                    <a:pt x="2813" y="21859"/>
                  </a:lnTo>
                  <a:lnTo>
                    <a:pt x="0" y="35788"/>
                  </a:lnTo>
                  <a:lnTo>
                    <a:pt x="2813" y="49717"/>
                  </a:lnTo>
                  <a:lnTo>
                    <a:pt x="10483" y="61093"/>
                  </a:lnTo>
                  <a:lnTo>
                    <a:pt x="21859" y="68764"/>
                  </a:lnTo>
                  <a:lnTo>
                    <a:pt x="35788" y="71577"/>
                  </a:lnTo>
                  <a:lnTo>
                    <a:pt x="49717" y="68764"/>
                  </a:lnTo>
                  <a:lnTo>
                    <a:pt x="61093" y="61093"/>
                  </a:lnTo>
                  <a:lnTo>
                    <a:pt x="68764" y="49717"/>
                  </a:lnTo>
                  <a:lnTo>
                    <a:pt x="71577" y="35788"/>
                  </a:lnTo>
                  <a:lnTo>
                    <a:pt x="68764" y="21859"/>
                  </a:lnTo>
                  <a:lnTo>
                    <a:pt x="61093" y="10483"/>
                  </a:lnTo>
                  <a:lnTo>
                    <a:pt x="49717" y="2813"/>
                  </a:lnTo>
                  <a:lnTo>
                    <a:pt x="357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44907" y="4977573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5" h="71754">
                  <a:moveTo>
                    <a:pt x="71577" y="35788"/>
                  </a:moveTo>
                  <a:lnTo>
                    <a:pt x="68764" y="49717"/>
                  </a:lnTo>
                  <a:lnTo>
                    <a:pt x="61093" y="61093"/>
                  </a:lnTo>
                  <a:lnTo>
                    <a:pt x="49717" y="68764"/>
                  </a:lnTo>
                  <a:lnTo>
                    <a:pt x="35788" y="71577"/>
                  </a:lnTo>
                  <a:lnTo>
                    <a:pt x="21859" y="68764"/>
                  </a:lnTo>
                  <a:lnTo>
                    <a:pt x="10483" y="61093"/>
                  </a:lnTo>
                  <a:lnTo>
                    <a:pt x="2813" y="49717"/>
                  </a:lnTo>
                  <a:lnTo>
                    <a:pt x="0" y="35788"/>
                  </a:lnTo>
                  <a:lnTo>
                    <a:pt x="2813" y="21859"/>
                  </a:lnTo>
                  <a:lnTo>
                    <a:pt x="10483" y="10483"/>
                  </a:lnTo>
                  <a:lnTo>
                    <a:pt x="21859" y="2813"/>
                  </a:lnTo>
                  <a:lnTo>
                    <a:pt x="35788" y="0"/>
                  </a:lnTo>
                  <a:lnTo>
                    <a:pt x="49717" y="2813"/>
                  </a:lnTo>
                  <a:lnTo>
                    <a:pt x="61093" y="10483"/>
                  </a:lnTo>
                  <a:lnTo>
                    <a:pt x="68764" y="21859"/>
                  </a:lnTo>
                  <a:lnTo>
                    <a:pt x="71577" y="35788"/>
                  </a:lnTo>
                  <a:close/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60443" y="4997412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40">
                  <a:moveTo>
                    <a:pt x="0" y="0"/>
                  </a:moveTo>
                  <a:lnTo>
                    <a:pt x="205562" y="0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60443" y="5029310"/>
              <a:ext cx="120650" cy="0"/>
            </a:xfrm>
            <a:custGeom>
              <a:avLst/>
              <a:gdLst/>
              <a:ahLst/>
              <a:cxnLst/>
              <a:rect l="l" t="t" r="r" b="b"/>
              <a:pathLst>
                <a:path w="120650">
                  <a:moveTo>
                    <a:pt x="0" y="0"/>
                  </a:moveTo>
                  <a:lnTo>
                    <a:pt x="120497" y="0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02134" y="4924181"/>
              <a:ext cx="169210" cy="16925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096098" y="4718148"/>
              <a:ext cx="306070" cy="306070"/>
            </a:xfrm>
            <a:custGeom>
              <a:avLst/>
              <a:gdLst/>
              <a:ahLst/>
              <a:cxnLst/>
              <a:rect l="l" t="t" r="r" b="b"/>
              <a:pathLst>
                <a:path w="306069" h="306070">
                  <a:moveTo>
                    <a:pt x="153035" y="0"/>
                  </a:moveTo>
                  <a:lnTo>
                    <a:pt x="104664" y="7801"/>
                  </a:lnTo>
                  <a:lnTo>
                    <a:pt x="62654" y="29526"/>
                  </a:lnTo>
                  <a:lnTo>
                    <a:pt x="29526" y="62654"/>
                  </a:lnTo>
                  <a:lnTo>
                    <a:pt x="7801" y="104664"/>
                  </a:lnTo>
                  <a:lnTo>
                    <a:pt x="0" y="153035"/>
                  </a:lnTo>
                  <a:lnTo>
                    <a:pt x="7801" y="201405"/>
                  </a:lnTo>
                  <a:lnTo>
                    <a:pt x="29526" y="243415"/>
                  </a:lnTo>
                  <a:lnTo>
                    <a:pt x="62654" y="276543"/>
                  </a:lnTo>
                  <a:lnTo>
                    <a:pt x="104664" y="298268"/>
                  </a:lnTo>
                  <a:lnTo>
                    <a:pt x="153035" y="306070"/>
                  </a:lnTo>
                  <a:lnTo>
                    <a:pt x="201405" y="298268"/>
                  </a:lnTo>
                  <a:lnTo>
                    <a:pt x="243415" y="276543"/>
                  </a:lnTo>
                  <a:lnTo>
                    <a:pt x="276543" y="243415"/>
                  </a:lnTo>
                  <a:lnTo>
                    <a:pt x="298268" y="201405"/>
                  </a:lnTo>
                  <a:lnTo>
                    <a:pt x="306070" y="153035"/>
                  </a:lnTo>
                  <a:lnTo>
                    <a:pt x="298268" y="104664"/>
                  </a:lnTo>
                  <a:lnTo>
                    <a:pt x="276543" y="62654"/>
                  </a:lnTo>
                  <a:lnTo>
                    <a:pt x="243415" y="29526"/>
                  </a:lnTo>
                  <a:lnTo>
                    <a:pt x="201405" y="7801"/>
                  </a:lnTo>
                  <a:lnTo>
                    <a:pt x="1530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96098" y="4718148"/>
              <a:ext cx="306070" cy="306070"/>
            </a:xfrm>
            <a:custGeom>
              <a:avLst/>
              <a:gdLst/>
              <a:ahLst/>
              <a:cxnLst/>
              <a:rect l="l" t="t" r="r" b="b"/>
              <a:pathLst>
                <a:path w="306069" h="306070">
                  <a:moveTo>
                    <a:pt x="306070" y="153035"/>
                  </a:moveTo>
                  <a:lnTo>
                    <a:pt x="298268" y="201405"/>
                  </a:lnTo>
                  <a:lnTo>
                    <a:pt x="276543" y="243415"/>
                  </a:lnTo>
                  <a:lnTo>
                    <a:pt x="243415" y="276543"/>
                  </a:lnTo>
                  <a:lnTo>
                    <a:pt x="201405" y="298268"/>
                  </a:lnTo>
                  <a:lnTo>
                    <a:pt x="153035" y="306070"/>
                  </a:lnTo>
                  <a:lnTo>
                    <a:pt x="104664" y="298268"/>
                  </a:lnTo>
                  <a:lnTo>
                    <a:pt x="62654" y="276543"/>
                  </a:lnTo>
                  <a:lnTo>
                    <a:pt x="29526" y="243415"/>
                  </a:lnTo>
                  <a:lnTo>
                    <a:pt x="7801" y="201405"/>
                  </a:lnTo>
                  <a:lnTo>
                    <a:pt x="0" y="153035"/>
                  </a:lnTo>
                  <a:lnTo>
                    <a:pt x="7801" y="104664"/>
                  </a:lnTo>
                  <a:lnTo>
                    <a:pt x="29526" y="62654"/>
                  </a:lnTo>
                  <a:lnTo>
                    <a:pt x="62654" y="29526"/>
                  </a:lnTo>
                  <a:lnTo>
                    <a:pt x="104664" y="7801"/>
                  </a:lnTo>
                  <a:lnTo>
                    <a:pt x="153035" y="0"/>
                  </a:lnTo>
                  <a:lnTo>
                    <a:pt x="201405" y="7801"/>
                  </a:lnTo>
                  <a:lnTo>
                    <a:pt x="243415" y="29526"/>
                  </a:lnTo>
                  <a:lnTo>
                    <a:pt x="276543" y="62654"/>
                  </a:lnTo>
                  <a:lnTo>
                    <a:pt x="298268" y="104664"/>
                  </a:lnTo>
                  <a:lnTo>
                    <a:pt x="306070" y="153035"/>
                  </a:lnTo>
                  <a:close/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36486" y="4758534"/>
              <a:ext cx="225298" cy="225298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786781" y="1749376"/>
            <a:ext cx="613410" cy="613410"/>
            <a:chOff x="786781" y="1749376"/>
            <a:chExt cx="613410" cy="613410"/>
          </a:xfrm>
        </p:grpSpPr>
        <p:sp>
          <p:nvSpPr>
            <p:cNvPr id="38" name="object 38"/>
            <p:cNvSpPr/>
            <p:nvPr/>
          </p:nvSpPr>
          <p:spPr>
            <a:xfrm>
              <a:off x="795671" y="1758266"/>
              <a:ext cx="595630" cy="595630"/>
            </a:xfrm>
            <a:custGeom>
              <a:avLst/>
              <a:gdLst/>
              <a:ahLst/>
              <a:cxnLst/>
              <a:rect l="l" t="t" r="r" b="b"/>
              <a:pathLst>
                <a:path w="595630" h="595630">
                  <a:moveTo>
                    <a:pt x="297751" y="0"/>
                  </a:moveTo>
                  <a:lnTo>
                    <a:pt x="346047" y="3897"/>
                  </a:lnTo>
                  <a:lnTo>
                    <a:pt x="391862" y="15179"/>
                  </a:lnTo>
                  <a:lnTo>
                    <a:pt x="434583" y="33235"/>
                  </a:lnTo>
                  <a:lnTo>
                    <a:pt x="473597" y="57449"/>
                  </a:lnTo>
                  <a:lnTo>
                    <a:pt x="508292" y="87210"/>
                  </a:lnTo>
                  <a:lnTo>
                    <a:pt x="538053" y="121905"/>
                  </a:lnTo>
                  <a:lnTo>
                    <a:pt x="562267" y="160919"/>
                  </a:lnTo>
                  <a:lnTo>
                    <a:pt x="580323" y="203640"/>
                  </a:lnTo>
                  <a:lnTo>
                    <a:pt x="591605" y="249455"/>
                  </a:lnTo>
                  <a:lnTo>
                    <a:pt x="595503" y="297751"/>
                  </a:lnTo>
                  <a:lnTo>
                    <a:pt x="591605" y="346050"/>
                  </a:lnTo>
                  <a:lnTo>
                    <a:pt x="580323" y="391868"/>
                  </a:lnTo>
                  <a:lnTo>
                    <a:pt x="562267" y="434592"/>
                  </a:lnTo>
                  <a:lnTo>
                    <a:pt x="538053" y="473607"/>
                  </a:lnTo>
                  <a:lnTo>
                    <a:pt x="508292" y="508303"/>
                  </a:lnTo>
                  <a:lnTo>
                    <a:pt x="473597" y="538064"/>
                  </a:lnTo>
                  <a:lnTo>
                    <a:pt x="434583" y="562280"/>
                  </a:lnTo>
                  <a:lnTo>
                    <a:pt x="391862" y="580335"/>
                  </a:lnTo>
                  <a:lnTo>
                    <a:pt x="346047" y="591618"/>
                  </a:lnTo>
                  <a:lnTo>
                    <a:pt x="297751" y="595515"/>
                  </a:lnTo>
                  <a:lnTo>
                    <a:pt x="249455" y="591618"/>
                  </a:lnTo>
                  <a:lnTo>
                    <a:pt x="203640" y="580335"/>
                  </a:lnTo>
                  <a:lnTo>
                    <a:pt x="160919" y="562280"/>
                  </a:lnTo>
                  <a:lnTo>
                    <a:pt x="121905" y="538064"/>
                  </a:lnTo>
                  <a:lnTo>
                    <a:pt x="87210" y="508303"/>
                  </a:lnTo>
                  <a:lnTo>
                    <a:pt x="57449" y="473607"/>
                  </a:lnTo>
                  <a:lnTo>
                    <a:pt x="33235" y="434592"/>
                  </a:lnTo>
                  <a:lnTo>
                    <a:pt x="15179" y="391868"/>
                  </a:lnTo>
                  <a:lnTo>
                    <a:pt x="3897" y="346050"/>
                  </a:lnTo>
                  <a:lnTo>
                    <a:pt x="0" y="297751"/>
                  </a:lnTo>
                  <a:lnTo>
                    <a:pt x="3897" y="249455"/>
                  </a:lnTo>
                  <a:lnTo>
                    <a:pt x="15179" y="203640"/>
                  </a:lnTo>
                  <a:lnTo>
                    <a:pt x="33235" y="160919"/>
                  </a:lnTo>
                  <a:lnTo>
                    <a:pt x="57449" y="121905"/>
                  </a:lnTo>
                  <a:lnTo>
                    <a:pt x="87210" y="87210"/>
                  </a:lnTo>
                  <a:lnTo>
                    <a:pt x="121905" y="57449"/>
                  </a:lnTo>
                  <a:lnTo>
                    <a:pt x="160919" y="33235"/>
                  </a:lnTo>
                  <a:lnTo>
                    <a:pt x="203640" y="15179"/>
                  </a:lnTo>
                  <a:lnTo>
                    <a:pt x="249455" y="3897"/>
                  </a:lnTo>
                  <a:lnTo>
                    <a:pt x="297751" y="0"/>
                  </a:lnTo>
                  <a:close/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95671" y="1758266"/>
              <a:ext cx="595630" cy="595630"/>
            </a:xfrm>
            <a:custGeom>
              <a:avLst/>
              <a:gdLst/>
              <a:ahLst/>
              <a:cxnLst/>
              <a:rect l="l" t="t" r="r" b="b"/>
              <a:pathLst>
                <a:path w="595630" h="595630">
                  <a:moveTo>
                    <a:pt x="297751" y="0"/>
                  </a:moveTo>
                  <a:lnTo>
                    <a:pt x="297751" y="100799"/>
                  </a:lnTo>
                </a:path>
                <a:path w="595630" h="595630">
                  <a:moveTo>
                    <a:pt x="0" y="297751"/>
                  </a:moveTo>
                  <a:lnTo>
                    <a:pt x="100799" y="297751"/>
                  </a:lnTo>
                </a:path>
                <a:path w="595630" h="595630">
                  <a:moveTo>
                    <a:pt x="297751" y="595515"/>
                  </a:moveTo>
                  <a:lnTo>
                    <a:pt x="297751" y="494703"/>
                  </a:lnTo>
                </a:path>
                <a:path w="595630" h="595630">
                  <a:moveTo>
                    <a:pt x="595503" y="297751"/>
                  </a:moveTo>
                  <a:lnTo>
                    <a:pt x="494703" y="297751"/>
                  </a:lnTo>
                </a:path>
                <a:path w="595630" h="595630">
                  <a:moveTo>
                    <a:pt x="448843" y="494195"/>
                  </a:moveTo>
                  <a:lnTo>
                    <a:pt x="448386" y="454223"/>
                  </a:lnTo>
                  <a:lnTo>
                    <a:pt x="427393" y="410184"/>
                  </a:lnTo>
                  <a:lnTo>
                    <a:pt x="388713" y="390002"/>
                  </a:lnTo>
                  <a:lnTo>
                    <a:pt x="369269" y="382593"/>
                  </a:lnTo>
                  <a:lnTo>
                    <a:pt x="352120" y="371906"/>
                  </a:lnTo>
                  <a:lnTo>
                    <a:pt x="339780" y="357330"/>
                  </a:lnTo>
                  <a:lnTo>
                    <a:pt x="334206" y="341268"/>
                  </a:lnTo>
                  <a:lnTo>
                    <a:pt x="335614" y="323815"/>
                  </a:lnTo>
                  <a:lnTo>
                    <a:pt x="344220" y="305066"/>
                  </a:lnTo>
                  <a:lnTo>
                    <a:pt x="353340" y="288124"/>
                  </a:lnTo>
                  <a:lnTo>
                    <a:pt x="360687" y="268987"/>
                  </a:lnTo>
                  <a:lnTo>
                    <a:pt x="365589" y="248929"/>
                  </a:lnTo>
                  <a:lnTo>
                    <a:pt x="367372" y="229222"/>
                  </a:lnTo>
                  <a:lnTo>
                    <a:pt x="362089" y="199100"/>
                  </a:lnTo>
                  <a:lnTo>
                    <a:pt x="347483" y="174499"/>
                  </a:lnTo>
                  <a:lnTo>
                    <a:pt x="325415" y="157911"/>
                  </a:lnTo>
                  <a:lnTo>
                    <a:pt x="297751" y="151828"/>
                  </a:lnTo>
                  <a:lnTo>
                    <a:pt x="270087" y="157911"/>
                  </a:lnTo>
                  <a:lnTo>
                    <a:pt x="248019" y="174499"/>
                  </a:lnTo>
                  <a:lnTo>
                    <a:pt x="233413" y="199100"/>
                  </a:lnTo>
                  <a:lnTo>
                    <a:pt x="228130" y="229222"/>
                  </a:lnTo>
                  <a:lnTo>
                    <a:pt x="229913" y="248929"/>
                  </a:lnTo>
                  <a:lnTo>
                    <a:pt x="234815" y="268987"/>
                  </a:lnTo>
                  <a:lnTo>
                    <a:pt x="242162" y="288124"/>
                  </a:lnTo>
                  <a:lnTo>
                    <a:pt x="251282" y="305066"/>
                  </a:lnTo>
                  <a:lnTo>
                    <a:pt x="259888" y="323815"/>
                  </a:lnTo>
                  <a:lnTo>
                    <a:pt x="243382" y="371906"/>
                  </a:lnTo>
                  <a:lnTo>
                    <a:pt x="206789" y="390002"/>
                  </a:lnTo>
                  <a:lnTo>
                    <a:pt x="186823" y="397933"/>
                  </a:lnTo>
                  <a:lnTo>
                    <a:pt x="168109" y="410184"/>
                  </a:lnTo>
                  <a:lnTo>
                    <a:pt x="153749" y="430481"/>
                  </a:lnTo>
                  <a:lnTo>
                    <a:pt x="147115" y="454223"/>
                  </a:lnTo>
                  <a:lnTo>
                    <a:pt x="145612" y="476948"/>
                  </a:lnTo>
                  <a:lnTo>
                    <a:pt x="146646" y="494195"/>
                  </a:lnTo>
                </a:path>
                <a:path w="595630" h="595630">
                  <a:moveTo>
                    <a:pt x="97955" y="440994"/>
                  </a:moveTo>
                  <a:lnTo>
                    <a:pt x="108107" y="400873"/>
                  </a:lnTo>
                  <a:lnTo>
                    <a:pt x="129489" y="366839"/>
                  </a:lnTo>
                  <a:lnTo>
                    <a:pt x="166420" y="348480"/>
                  </a:lnTo>
                  <a:lnTo>
                    <a:pt x="178155" y="340753"/>
                  </a:lnTo>
                  <a:lnTo>
                    <a:pt x="187610" y="330263"/>
                  </a:lnTo>
                  <a:lnTo>
                    <a:pt x="191881" y="319611"/>
                  </a:lnTo>
                  <a:lnTo>
                    <a:pt x="190803" y="307878"/>
                  </a:lnTo>
                  <a:lnTo>
                    <a:pt x="184213" y="294144"/>
                  </a:lnTo>
                  <a:lnTo>
                    <a:pt x="177226" y="280989"/>
                  </a:lnTo>
                  <a:lnTo>
                    <a:pt x="171600" y="266128"/>
                  </a:lnTo>
                  <a:lnTo>
                    <a:pt x="167848" y="250553"/>
                  </a:lnTo>
                  <a:lnTo>
                    <a:pt x="166484" y="235254"/>
                  </a:lnTo>
                  <a:lnTo>
                    <a:pt x="170530" y="211864"/>
                  </a:lnTo>
                  <a:lnTo>
                    <a:pt x="181717" y="192762"/>
                  </a:lnTo>
                  <a:lnTo>
                    <a:pt x="198620" y="179881"/>
                  </a:lnTo>
                  <a:lnTo>
                    <a:pt x="219811" y="175158"/>
                  </a:lnTo>
                  <a:lnTo>
                    <a:pt x="227711" y="175158"/>
                  </a:lnTo>
                  <a:lnTo>
                    <a:pt x="235102" y="176961"/>
                  </a:lnTo>
                  <a:lnTo>
                    <a:pt x="241706" y="180225"/>
                  </a:lnTo>
                </a:path>
                <a:path w="595630" h="595630">
                  <a:moveTo>
                    <a:pt x="497547" y="440994"/>
                  </a:moveTo>
                  <a:lnTo>
                    <a:pt x="487397" y="400873"/>
                  </a:lnTo>
                  <a:lnTo>
                    <a:pt x="466026" y="366839"/>
                  </a:lnTo>
                  <a:lnTo>
                    <a:pt x="429089" y="348480"/>
                  </a:lnTo>
                  <a:lnTo>
                    <a:pt x="417360" y="340753"/>
                  </a:lnTo>
                  <a:lnTo>
                    <a:pt x="407905" y="330263"/>
                  </a:lnTo>
                  <a:lnTo>
                    <a:pt x="403634" y="319611"/>
                  </a:lnTo>
                  <a:lnTo>
                    <a:pt x="404712" y="307878"/>
                  </a:lnTo>
                  <a:lnTo>
                    <a:pt x="411302" y="294144"/>
                  </a:lnTo>
                  <a:lnTo>
                    <a:pt x="418283" y="280989"/>
                  </a:lnTo>
                  <a:lnTo>
                    <a:pt x="423910" y="266128"/>
                  </a:lnTo>
                  <a:lnTo>
                    <a:pt x="427664" y="250553"/>
                  </a:lnTo>
                  <a:lnTo>
                    <a:pt x="429031" y="235254"/>
                  </a:lnTo>
                  <a:lnTo>
                    <a:pt x="424985" y="211864"/>
                  </a:lnTo>
                  <a:lnTo>
                    <a:pt x="413797" y="192762"/>
                  </a:lnTo>
                  <a:lnTo>
                    <a:pt x="396895" y="179881"/>
                  </a:lnTo>
                  <a:lnTo>
                    <a:pt x="375704" y="175158"/>
                  </a:lnTo>
                  <a:lnTo>
                    <a:pt x="367804" y="175158"/>
                  </a:lnTo>
                  <a:lnTo>
                    <a:pt x="360413" y="176961"/>
                  </a:lnTo>
                  <a:lnTo>
                    <a:pt x="353809" y="180225"/>
                  </a:lnTo>
                </a:path>
              </a:pathLst>
            </a:custGeom>
            <a:ln w="17780">
              <a:solidFill>
                <a:srgbClr val="0057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3687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5</a:t>
            </a:r>
            <a:r>
              <a:rPr sz="800" spc="17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 err="1">
                <a:latin typeface="Lucida Sans Unicode"/>
                <a:cs typeface="Lucida Sans Unicode"/>
              </a:rPr>
              <a:t>Электрик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lang="ru-RU" sz="800" spc="-40" dirty="0">
                <a:latin typeface="Lucida Sans Unicode"/>
                <a:cs typeface="Lucida Sans Unicode"/>
              </a:rPr>
              <a:t>Казахстан</a:t>
            </a:r>
            <a:r>
              <a:rPr sz="800" spc="-20" dirty="0">
                <a:latin typeface="Lucida Sans Unicode"/>
                <a:cs typeface="Lucida Sans Unicode"/>
              </a:rPr>
              <a:t>»</a:t>
            </a:r>
            <a:endParaRPr sz="800" dirty="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990" y="1938723"/>
            <a:ext cx="158851" cy="2057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7300" y="544824"/>
            <a:ext cx="6505575" cy="3585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Форматы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00579C"/>
                </a:solidFill>
                <a:latin typeface="Arial Black"/>
                <a:cs typeface="Arial Black"/>
              </a:rPr>
              <a:t>проведения 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обучения: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" dirty="0" err="1">
                <a:solidFill>
                  <a:srgbClr val="00579C"/>
                </a:solidFill>
                <a:latin typeface="Arial Black"/>
                <a:cs typeface="Arial Black"/>
              </a:rPr>
              <a:t>очный</a:t>
            </a:r>
            <a:endParaRPr lang="ru-RU" sz="2000" spc="-1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lang="ru-RU" sz="2000" spc="-10" dirty="0">
                <a:solidFill>
                  <a:srgbClr val="00579C"/>
                </a:solidFill>
                <a:highlight>
                  <a:srgbClr val="FFFF00"/>
                </a:highlight>
                <a:latin typeface="Arial Black"/>
                <a:cs typeface="Arial Black"/>
              </a:rPr>
              <a:t>Алматы</a:t>
            </a:r>
            <a:endParaRPr sz="2000" dirty="0">
              <a:highlight>
                <a:srgbClr val="FFFF00"/>
              </a:highlight>
              <a:latin typeface="Arial Black"/>
              <a:cs typeface="Arial Black"/>
            </a:endParaRPr>
          </a:p>
          <a:p>
            <a:pPr marL="12700" marR="5080" algn="just">
              <a:lnSpc>
                <a:spcPct val="100000"/>
              </a:lnSpc>
              <a:spcBef>
                <a:spcPts val="1425"/>
              </a:spcBef>
            </a:pPr>
            <a:r>
              <a:rPr sz="1000" dirty="0">
                <a:latin typeface="Lucida Sans Unicode"/>
                <a:cs typeface="Lucida Sans Unicode"/>
              </a:rPr>
              <a:t>Важным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звеном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условиях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огромной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территории,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которой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осуществляет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свою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деятельность </a:t>
            </a:r>
            <a:r>
              <a:rPr sz="1000" dirty="0" err="1">
                <a:latin typeface="Lucida Sans Unicode"/>
                <a:cs typeface="Lucida Sans Unicode"/>
              </a:rPr>
              <a:t>Учебный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40" dirty="0" err="1">
                <a:latin typeface="Lucida Sans Unicode"/>
                <a:cs typeface="Lucida Sans Unicode"/>
              </a:rPr>
              <a:t>центр</a:t>
            </a:r>
            <a:r>
              <a:rPr lang="ru-RU" sz="1000" spc="-40" dirty="0">
                <a:latin typeface="Lucida Sans Unicode"/>
                <a:cs typeface="Lucida Sans Unicode"/>
              </a:rPr>
              <a:t>  компании ООО «</a:t>
            </a:r>
            <a:r>
              <a:rPr lang="ru-RU" sz="1000" spc="-40" dirty="0" err="1">
                <a:latin typeface="Lucida Sans Unicode"/>
                <a:cs typeface="Lucida Sans Unicode"/>
              </a:rPr>
              <a:t>Иокогава</a:t>
            </a:r>
            <a:r>
              <a:rPr lang="ru-RU" sz="1000" spc="-40" dirty="0">
                <a:latin typeface="Lucida Sans Unicode"/>
                <a:cs typeface="Lucida Sans Unicode"/>
              </a:rPr>
              <a:t> Электрик </a:t>
            </a:r>
            <a:r>
              <a:rPr lang="ru-RU" sz="1000" spc="-40" dirty="0" err="1">
                <a:latin typeface="Lucida Sans Unicode"/>
                <a:cs typeface="Lucida Sans Unicode"/>
              </a:rPr>
              <a:t>Кахахстан</a:t>
            </a:r>
            <a:r>
              <a:rPr lang="ru-RU" sz="1000" spc="-40" dirty="0">
                <a:latin typeface="Lucida Sans Unicode"/>
                <a:cs typeface="Lucida Sans Unicode"/>
              </a:rPr>
              <a:t>» в Казахстане</a:t>
            </a:r>
            <a:r>
              <a:rPr sz="1000" spc="-35" dirty="0">
                <a:latin typeface="Lucida Sans Unicode"/>
                <a:cs typeface="Lucida Sans Unicode"/>
              </a:rPr>
              <a:t> 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разнообразие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форм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 err="1">
                <a:latin typeface="Lucida Sans Unicode"/>
                <a:cs typeface="Lucida Sans Unicode"/>
              </a:rPr>
              <a:t>подходов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 err="1">
                <a:latin typeface="Lucida Sans Unicode"/>
                <a:cs typeface="Lucida Sans Unicode"/>
              </a:rPr>
              <a:t>организа</a:t>
            </a:r>
            <a:r>
              <a:rPr sz="1000" spc="-35" dirty="0" err="1">
                <a:latin typeface="Lucida Sans Unicode"/>
                <a:cs typeface="Lucida Sans Unicode"/>
              </a:rPr>
              <a:t>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процесса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обучения.</a:t>
            </a:r>
            <a:endParaRPr sz="1000" dirty="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  <a:spcBef>
                <a:spcPts val="1280"/>
              </a:spcBef>
            </a:pPr>
            <a:r>
              <a:rPr sz="1400" spc="-75" dirty="0">
                <a:solidFill>
                  <a:srgbClr val="00579C"/>
                </a:solidFill>
                <a:latin typeface="Arial Black"/>
                <a:cs typeface="Arial Black"/>
              </a:rPr>
              <a:t>Очное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80" dirty="0">
                <a:solidFill>
                  <a:srgbClr val="00579C"/>
                </a:solidFill>
                <a:latin typeface="Arial Black"/>
                <a:cs typeface="Arial Black"/>
              </a:rPr>
              <a:t>обучение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20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90" dirty="0" err="1">
                <a:solidFill>
                  <a:srgbClr val="00579C"/>
                </a:solidFill>
                <a:latin typeface="Arial Black"/>
                <a:cs typeface="Arial Black"/>
              </a:rPr>
              <a:t>современн</a:t>
            </a:r>
            <a:r>
              <a:rPr lang="ru-RU" sz="1400" spc="-90" dirty="0">
                <a:solidFill>
                  <a:srgbClr val="00579C"/>
                </a:solidFill>
                <a:latin typeface="Arial Black"/>
                <a:cs typeface="Arial Black"/>
              </a:rPr>
              <a:t>ом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 err="1">
                <a:solidFill>
                  <a:srgbClr val="00579C"/>
                </a:solidFill>
                <a:latin typeface="Arial Black"/>
                <a:cs typeface="Arial Black"/>
              </a:rPr>
              <a:t>класс</a:t>
            </a:r>
            <a:r>
              <a:rPr lang="ru-RU" sz="1400" spc="-10" dirty="0">
                <a:solidFill>
                  <a:srgbClr val="00579C"/>
                </a:solidFill>
                <a:latin typeface="Arial Black"/>
                <a:cs typeface="Arial Black"/>
              </a:rPr>
              <a:t>е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:</a:t>
            </a:r>
            <a:endParaRPr sz="1400" dirty="0"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110"/>
              </a:spcBef>
            </a:pPr>
            <a:r>
              <a:rPr sz="1000" spc="-70" dirty="0">
                <a:solidFill>
                  <a:srgbClr val="00579C"/>
                </a:solidFill>
                <a:latin typeface="Arial Black"/>
                <a:cs typeface="Arial Black"/>
              </a:rPr>
              <a:t>г.</a:t>
            </a:r>
            <a:r>
              <a:rPr sz="1000" spc="-7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lang="ru-RU" sz="1000" spc="-10" dirty="0">
                <a:solidFill>
                  <a:srgbClr val="00579C"/>
                </a:solidFill>
                <a:latin typeface="Arial Black"/>
                <a:cs typeface="Arial Black"/>
              </a:rPr>
              <a:t>Алматы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:</a:t>
            </a:r>
            <a:endParaRPr sz="1000" dirty="0">
              <a:latin typeface="Arial Black"/>
              <a:cs typeface="Arial Black"/>
            </a:endParaRPr>
          </a:p>
          <a:p>
            <a:pPr marL="516255" marR="815340" indent="-228600">
              <a:lnSpc>
                <a:spcPct val="116700"/>
              </a:lnSpc>
              <a:spcBef>
                <a:spcPts val="565"/>
              </a:spcBef>
              <a:buChar char="•"/>
              <a:tabLst>
                <a:tab pos="516255" algn="l"/>
              </a:tabLst>
            </a:pPr>
            <a:r>
              <a:rPr sz="1000" spc="-100" dirty="0">
                <a:latin typeface="Arial Black"/>
                <a:cs typeface="Arial Black"/>
              </a:rPr>
              <a:t>РСУ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spc="120" dirty="0">
                <a:latin typeface="Arial Black"/>
                <a:cs typeface="Arial Black"/>
              </a:rPr>
              <a:t>/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ПАЗ: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dirty="0" err="1">
                <a:latin typeface="Lucida Sans Unicode"/>
                <a:cs typeface="Lucida Sans Unicode"/>
              </a:rPr>
              <a:t>все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lang="ru-RU" sz="1000" spc="-40" dirty="0">
                <a:latin typeface="Lucida Sans Unicode"/>
                <a:cs typeface="Lucida Sans Unicode"/>
              </a:rPr>
              <a:t> 6 </a:t>
            </a:r>
            <a:r>
              <a:rPr sz="1000" spc="-25" dirty="0" err="1">
                <a:latin typeface="Lucida Sans Unicode"/>
                <a:cs typeface="Lucida Sans Unicode"/>
              </a:rPr>
              <a:t>станци</a:t>
            </a:r>
            <a:r>
              <a:rPr lang="ru-RU" sz="1000" spc="-25" dirty="0">
                <a:latin typeface="Lucida Sans Unicode"/>
                <a:cs typeface="Lucida Sans Unicode"/>
              </a:rPr>
              <a:t>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класса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подключены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контроллерам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35" dirty="0">
                <a:latin typeface="Lucida Sans Unicode"/>
                <a:cs typeface="Lucida Sans Unicode"/>
              </a:rPr>
              <a:t>RS,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что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позволяет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симулировать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процесс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контроля;</a:t>
            </a:r>
            <a:endParaRPr sz="1000" dirty="0">
              <a:latin typeface="Lucida Sans Unicode"/>
              <a:cs typeface="Lucida Sans Unicode"/>
            </a:endParaRPr>
          </a:p>
          <a:p>
            <a:pPr marL="516255" marR="325120" indent="-228600">
              <a:lnSpc>
                <a:spcPct val="116700"/>
              </a:lnSpc>
              <a:spcBef>
                <a:spcPts val="284"/>
              </a:spcBef>
              <a:buChar char="•"/>
              <a:tabLst>
                <a:tab pos="516255" algn="l"/>
              </a:tabLst>
            </a:pPr>
            <a:r>
              <a:rPr sz="1000" spc="-114" dirty="0">
                <a:latin typeface="Arial Black"/>
                <a:cs typeface="Arial Black"/>
              </a:rPr>
              <a:t>STARDOM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120" dirty="0">
                <a:latin typeface="Arial Black"/>
                <a:cs typeface="Arial Black"/>
              </a:rPr>
              <a:t>/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110" dirty="0">
                <a:latin typeface="Arial Black"/>
                <a:cs typeface="Arial Black"/>
              </a:rPr>
              <a:t>FAST/TOOLS</a:t>
            </a:r>
            <a:r>
              <a:rPr sz="1000" spc="-45" dirty="0">
                <a:latin typeface="Arial Black"/>
                <a:cs typeface="Arial Black"/>
              </a:rPr>
              <a:t> 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классе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установлено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только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программное </a:t>
            </a:r>
            <a:r>
              <a:rPr sz="1000" spc="-20" dirty="0">
                <a:latin typeface="Lucida Sans Unicode"/>
                <a:cs typeface="Lucida Sans Unicode"/>
              </a:rPr>
              <a:t>обеспечение,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демооборудование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выполнения </a:t>
            </a:r>
            <a:r>
              <a:rPr sz="1000" spc="-25" dirty="0">
                <a:latin typeface="Lucida Sans Unicode"/>
                <a:cs typeface="Lucida Sans Unicode"/>
              </a:rPr>
              <a:t>практических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 err="1">
                <a:latin typeface="Lucida Sans Unicode"/>
                <a:cs typeface="Lucida Sans Unicode"/>
              </a:rPr>
              <a:t>работ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endParaRPr lang="ru-RU" sz="1000" spc="-10" dirty="0">
              <a:latin typeface="Lucida Sans Unicode"/>
              <a:cs typeface="Lucida Sans Unicode"/>
            </a:endParaRPr>
          </a:p>
          <a:p>
            <a:pPr marL="516255" marR="325120" indent="-228600">
              <a:lnSpc>
                <a:spcPct val="116700"/>
              </a:lnSpc>
              <a:spcBef>
                <a:spcPts val="284"/>
              </a:spcBef>
              <a:buFontTx/>
              <a:buChar char="•"/>
              <a:tabLst>
                <a:tab pos="516255" algn="l"/>
              </a:tabLst>
            </a:pPr>
            <a:r>
              <a:rPr lang="ru-RU" sz="1000" spc="-85" dirty="0" err="1">
                <a:latin typeface="Arial Black"/>
                <a:cs typeface="Arial Black"/>
              </a:rPr>
              <a:t>Контрольно</a:t>
            </a:r>
            <a:r>
              <a:rPr lang="ru-RU" sz="1000" spc="-85" dirty="0">
                <a:latin typeface="Arial Black"/>
                <a:cs typeface="Arial Black"/>
              </a:rPr>
              <a:t> измерительные приборы и Аналитическое </a:t>
            </a:r>
            <a:r>
              <a:rPr lang="ru-RU" sz="1000" spc="-85" dirty="0" err="1">
                <a:latin typeface="Arial Black"/>
                <a:cs typeface="Arial Black"/>
              </a:rPr>
              <a:t>оборудование</a:t>
            </a:r>
            <a:r>
              <a:rPr lang="ru-RU" sz="1000" dirty="0" err="1">
                <a:latin typeface="Lucida Sans Unicode"/>
                <a:cs typeface="Lucida Sans Unicode"/>
              </a:rPr>
              <a:t>в</a:t>
            </a:r>
            <a:r>
              <a:rPr lang="ru-RU" sz="1000" spc="-25" dirty="0">
                <a:latin typeface="Lucida Sans Unicode"/>
                <a:cs typeface="Lucida Sans Unicode"/>
              </a:rPr>
              <a:t>  в </a:t>
            </a:r>
            <a:r>
              <a:rPr lang="ru-RU" sz="1000" spc="-25" dirty="0" err="1">
                <a:latin typeface="Lucida Sans Unicode"/>
                <a:cs typeface="Lucida Sans Unicode"/>
              </a:rPr>
              <a:t>ближайшиее</a:t>
            </a:r>
            <a:r>
              <a:rPr lang="ru-RU" sz="1000" spc="-25" dirty="0">
                <a:latin typeface="Lucida Sans Unicode"/>
                <a:cs typeface="Lucida Sans Unicode"/>
              </a:rPr>
              <a:t> время планируется дооснащение класса оборудованием КИП и А для проведения практических тренингов</a:t>
            </a:r>
          </a:p>
          <a:p>
            <a:pPr marL="516255" marR="325120" indent="-228600">
              <a:lnSpc>
                <a:spcPct val="116700"/>
              </a:lnSpc>
              <a:spcBef>
                <a:spcPts val="284"/>
              </a:spcBef>
              <a:buChar char="•"/>
              <a:tabLst>
                <a:tab pos="516255" algn="l"/>
              </a:tabLst>
            </a:pP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267" y="7217058"/>
            <a:ext cx="241808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39300" y="9707528"/>
            <a:ext cx="288861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i="1" spc="-10" dirty="0" err="1">
                <a:solidFill>
                  <a:srgbClr val="00579C"/>
                </a:solidFill>
                <a:latin typeface="Trebuchet MS"/>
                <a:cs typeface="Trebuchet MS"/>
              </a:rPr>
              <a:t>Аудитория</a:t>
            </a:r>
            <a:r>
              <a:rPr sz="1000" i="1" spc="-45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lang="ru-RU" sz="1000" i="1" spc="-45" dirty="0">
                <a:solidFill>
                  <a:srgbClr val="00579C"/>
                </a:solidFill>
                <a:latin typeface="Trebuchet MS"/>
                <a:cs typeface="Trebuchet MS"/>
              </a:rPr>
              <a:t>класса</a:t>
            </a:r>
            <a:r>
              <a:rPr sz="1000" i="1" spc="15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60" dirty="0">
                <a:solidFill>
                  <a:srgbClr val="00579C"/>
                </a:solidFill>
                <a:latin typeface="Trebuchet MS"/>
                <a:cs typeface="Trebuchet MS"/>
              </a:rPr>
              <a:t>(г.</a:t>
            </a:r>
            <a:r>
              <a:rPr sz="1000" i="1" spc="1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lang="ru-RU"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Алматы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)</a:t>
            </a:r>
            <a:endParaRPr sz="1000" dirty="0">
              <a:latin typeface="Trebuchet MS"/>
              <a:cs typeface="Trebuchet MS"/>
            </a:endParaRPr>
          </a:p>
        </p:txBody>
      </p:sp>
      <p:pic>
        <p:nvPicPr>
          <p:cNvPr id="18" name="Рисунок 17" descr="Изображение выглядит как в помещении, мебель, текст, сте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FD16F07-E48D-060F-DD0E-A07AD1B8F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57" y="3564561"/>
            <a:ext cx="3771660" cy="2827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908C6AD-03E3-688F-1FD1-67DD22EA44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804" y="6451253"/>
            <a:ext cx="3771660" cy="282874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EE38A72-0736-E08B-9FF9-C67A9B0D70F8}"/>
              </a:ext>
            </a:extLst>
          </p:cNvPr>
          <p:cNvSpPr txBox="1"/>
          <p:nvPr/>
        </p:nvSpPr>
        <p:spPr>
          <a:xfrm>
            <a:off x="4328416" y="3809950"/>
            <a:ext cx="29550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spc="-25" dirty="0">
                <a:latin typeface="Lucida Sans Unicode"/>
                <a:cs typeface="Lucida Sans Unicode"/>
              </a:rPr>
              <a:t>В классе Алматы реализовано интернет-соединение, которое позволяет проводить курсы в он-лайн формате, подключаясь к ресурсам других классов Учебных центров </a:t>
            </a:r>
            <a:r>
              <a:rPr lang="en-US" sz="1000" spc="-25" dirty="0">
                <a:latin typeface="Lucida Sans Unicode"/>
                <a:cs typeface="Lucida Sans Unicode"/>
              </a:rPr>
              <a:t>Yokogawa</a:t>
            </a:r>
            <a:r>
              <a:rPr lang="ru-RU" sz="1000" spc="-25" dirty="0">
                <a:latin typeface="Lucida Sans Unicode"/>
                <a:cs typeface="Lucida Sans Unicode"/>
              </a:rPr>
              <a:t>, в том числе классов в </a:t>
            </a:r>
            <a:r>
              <a:rPr lang="ru-RU" sz="1000" spc="-25" dirty="0" err="1">
                <a:latin typeface="Lucida Sans Unicode"/>
                <a:cs typeface="Lucida Sans Unicode"/>
              </a:rPr>
              <a:t>г.Зеленоград</a:t>
            </a:r>
            <a:r>
              <a:rPr lang="ru-RU" sz="1000" spc="-25" dirty="0">
                <a:latin typeface="Lucida Sans Unicode"/>
                <a:cs typeface="Lucida Sans Unicode"/>
              </a:rPr>
              <a:t>, Россия, где установлен широкий спектр демо-оборудования с возможностью демонстрации с помощью современных видео-камер класса</a:t>
            </a:r>
            <a:r>
              <a:rPr lang="en-US" sz="1000" spc="-25" dirty="0">
                <a:latin typeface="Lucida Sans Unicode"/>
                <a:cs typeface="Lucida Sans Unicode"/>
              </a:rPr>
              <a:t> </a:t>
            </a:r>
            <a:endParaRPr lang="ru-RU" sz="1000" spc="-25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BC098B4-061D-77DF-ED8A-B2782377D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E3E8CC7-1DE6-5F26-3811-04DAB78AB4F1}"/>
              </a:ext>
            </a:extLst>
          </p:cNvPr>
          <p:cNvSpPr txBox="1"/>
          <p:nvPr/>
        </p:nvSpPr>
        <p:spPr>
          <a:xfrm>
            <a:off x="257299" y="10307703"/>
            <a:ext cx="29368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5</a:t>
            </a:r>
            <a:r>
              <a:rPr sz="800" spc="17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94CA9EAD-020A-12BA-797C-1836084225D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990" y="1938723"/>
            <a:ext cx="158851" cy="20574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81748EA4-8617-2A39-C815-6247DF87914F}"/>
              </a:ext>
            </a:extLst>
          </p:cNvPr>
          <p:cNvSpPr txBox="1"/>
          <p:nvPr/>
        </p:nvSpPr>
        <p:spPr>
          <a:xfrm>
            <a:off x="527300" y="544824"/>
            <a:ext cx="6505575" cy="35334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Форматы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00579C"/>
                </a:solidFill>
                <a:latin typeface="Arial Black"/>
                <a:cs typeface="Arial Black"/>
              </a:rPr>
              <a:t>проведения 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обучения: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" dirty="0" err="1">
                <a:solidFill>
                  <a:srgbClr val="00579C"/>
                </a:solidFill>
                <a:latin typeface="Arial Black"/>
                <a:cs typeface="Arial Black"/>
              </a:rPr>
              <a:t>очный</a:t>
            </a:r>
            <a:endParaRPr lang="ru-RU" sz="2000" spc="-1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579C"/>
                </a:solidFill>
                <a:highlight>
                  <a:srgbClr val="FFFF00"/>
                </a:highlight>
                <a:latin typeface="Arial Black"/>
                <a:cs typeface="Arial Black"/>
              </a:rPr>
              <a:t>Зеленоград</a:t>
            </a:r>
            <a:r>
              <a:rPr lang="en-US" sz="2000" spc="-10" dirty="0">
                <a:solidFill>
                  <a:srgbClr val="00579C"/>
                </a:solidFill>
                <a:highlight>
                  <a:srgbClr val="FFFF00"/>
                </a:highlight>
                <a:latin typeface="Arial Black"/>
                <a:cs typeface="Arial Black"/>
              </a:rPr>
              <a:t>/</a:t>
            </a:r>
            <a:r>
              <a:rPr lang="ru-RU" sz="2000" spc="-10" dirty="0">
                <a:solidFill>
                  <a:srgbClr val="00579C"/>
                </a:solidFill>
                <a:highlight>
                  <a:srgbClr val="FFFF00"/>
                </a:highlight>
                <a:latin typeface="Arial Black"/>
                <a:cs typeface="Arial Black"/>
              </a:rPr>
              <a:t>Казань</a:t>
            </a:r>
            <a:endParaRPr sz="2000" dirty="0">
              <a:highlight>
                <a:srgbClr val="FFFF00"/>
              </a:highlight>
              <a:latin typeface="Arial Black"/>
              <a:cs typeface="Arial Black"/>
            </a:endParaRPr>
          </a:p>
          <a:p>
            <a:pPr marL="12700" marR="5080" algn="just">
              <a:lnSpc>
                <a:spcPct val="100000"/>
              </a:lnSpc>
              <a:spcBef>
                <a:spcPts val="1425"/>
              </a:spcBef>
            </a:pPr>
            <a:r>
              <a:rPr sz="1000" dirty="0">
                <a:latin typeface="Lucida Sans Unicode"/>
                <a:cs typeface="Lucida Sans Unicode"/>
              </a:rPr>
              <a:t>Важным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 err="1">
                <a:latin typeface="Lucida Sans Unicode"/>
                <a:cs typeface="Lucida Sans Unicode"/>
              </a:rPr>
              <a:t>звеном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lang="ru-RU" sz="1000" spc="-10" dirty="0">
                <a:latin typeface="Lucida Sans Unicode"/>
                <a:cs typeface="Lucida Sans Unicode"/>
              </a:rPr>
              <a:t>реализации широкого спектра выбора программ обучения является наличие развитой системы обучения, включая наличие демо-оборудования и программного обеспечения в классах ООО «</a:t>
            </a:r>
            <a:r>
              <a:rPr lang="ru-RU" sz="1000" spc="-10" dirty="0" err="1">
                <a:latin typeface="Lucida Sans Unicode"/>
                <a:cs typeface="Lucida Sans Unicode"/>
              </a:rPr>
              <a:t>Иокогава</a:t>
            </a:r>
            <a:r>
              <a:rPr lang="ru-RU" sz="1000" spc="-10" dirty="0">
                <a:latin typeface="Lucida Sans Unicode"/>
                <a:cs typeface="Lucida Sans Unicode"/>
              </a:rPr>
              <a:t> Электрик СНГ» в </a:t>
            </a:r>
            <a:r>
              <a:rPr lang="ru-RU" sz="1000" spc="-10" dirty="0" err="1">
                <a:latin typeface="Lucida Sans Unicode"/>
                <a:cs typeface="Lucida Sans Unicode"/>
              </a:rPr>
              <a:t>г.Зеленоград</a:t>
            </a:r>
            <a:r>
              <a:rPr lang="ru-RU" sz="1000" spc="-10" dirty="0">
                <a:latin typeface="Lucida Sans Unicode"/>
                <a:cs typeface="Lucida Sans Unicode"/>
              </a:rPr>
              <a:t> и в </a:t>
            </a:r>
            <a:r>
              <a:rPr lang="ru-RU" sz="1000" spc="-10" dirty="0" err="1">
                <a:latin typeface="Lucida Sans Unicode"/>
                <a:cs typeface="Lucida Sans Unicode"/>
              </a:rPr>
              <a:t>г.Казань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r>
              <a:rPr lang="en-US" sz="1000" spc="-10" dirty="0">
                <a:latin typeface="Lucida Sans Unicode"/>
                <a:cs typeface="Lucida Sans Unicode"/>
              </a:rPr>
              <a:t> </a:t>
            </a:r>
            <a:r>
              <a:rPr lang="ru-RU" sz="1000" spc="-10" dirty="0">
                <a:latin typeface="Lucida Sans Unicode"/>
                <a:cs typeface="Lucida Sans Unicode"/>
              </a:rPr>
              <a:t> </a:t>
            </a:r>
          </a:p>
          <a:p>
            <a:pPr marL="12700" marR="5080" algn="just">
              <a:lnSpc>
                <a:spcPct val="100000"/>
              </a:lnSpc>
              <a:spcBef>
                <a:spcPts val="1425"/>
              </a:spcBef>
            </a:pPr>
            <a:r>
              <a:rPr lang="ru-RU" sz="1000" spc="-10" dirty="0">
                <a:latin typeface="Lucida Sans Unicode"/>
                <a:cs typeface="Lucida Sans Unicode"/>
              </a:rPr>
              <a:t>Мы всегда рады специалистов Заказчика на обучении в современных классах  для повышения квалификации и общего уровня компетенций по работе с ПО и оборудованием производства </a:t>
            </a:r>
            <a:r>
              <a:rPr lang="en-US" sz="1000" spc="-10" dirty="0">
                <a:latin typeface="Lucida Sans Unicode"/>
                <a:cs typeface="Lucida Sans Unicode"/>
              </a:rPr>
              <a:t>Yokogawa Electric Corporation</a:t>
            </a:r>
            <a:endParaRPr sz="1000" dirty="0">
              <a:latin typeface="Lucida Sans Unicode"/>
              <a:cs typeface="Lucida Sans Unicode"/>
            </a:endParaRPr>
          </a:p>
          <a:p>
            <a:pPr marL="12700" algn="just">
              <a:spcBef>
                <a:spcPts val="1280"/>
              </a:spcBef>
            </a:pPr>
            <a:r>
              <a:rPr sz="1400" spc="-75" dirty="0">
                <a:solidFill>
                  <a:srgbClr val="00579C"/>
                </a:solidFill>
                <a:latin typeface="Arial Black"/>
                <a:cs typeface="Arial Black"/>
              </a:rPr>
              <a:t>Очное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80" dirty="0">
                <a:solidFill>
                  <a:srgbClr val="00579C"/>
                </a:solidFill>
                <a:latin typeface="Arial Black"/>
                <a:cs typeface="Arial Black"/>
              </a:rPr>
              <a:t>обучение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20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00579C"/>
                </a:solidFill>
                <a:latin typeface="Arial Black"/>
                <a:cs typeface="Arial Black"/>
              </a:rPr>
              <a:t>современных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 err="1">
                <a:solidFill>
                  <a:srgbClr val="00579C"/>
                </a:solidFill>
                <a:latin typeface="Arial Black"/>
                <a:cs typeface="Arial Black"/>
              </a:rPr>
              <a:t>классах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:</a:t>
            </a:r>
            <a:r>
              <a:rPr lang="ru-RU" sz="1400" spc="-70" dirty="0">
                <a:solidFill>
                  <a:srgbClr val="00579C"/>
                </a:solidFill>
                <a:latin typeface="Arial Black"/>
                <a:cs typeface="Arial Black"/>
              </a:rPr>
              <a:t>г.</a:t>
            </a:r>
            <a:r>
              <a:rPr lang="ru-RU" sz="1400" spc="-7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lang="ru-RU" sz="1400" spc="-10" dirty="0">
                <a:solidFill>
                  <a:srgbClr val="00579C"/>
                </a:solidFill>
                <a:latin typeface="Arial Black"/>
                <a:cs typeface="Arial Black"/>
              </a:rPr>
              <a:t>Зеленоград:</a:t>
            </a:r>
            <a:endParaRPr lang="ru-RU" sz="1400" dirty="0">
              <a:latin typeface="Arial Black"/>
              <a:cs typeface="Arial Black"/>
            </a:endParaRPr>
          </a:p>
          <a:p>
            <a:pPr marL="516255" marR="815340" indent="-228600">
              <a:lnSpc>
                <a:spcPct val="116700"/>
              </a:lnSpc>
              <a:spcBef>
                <a:spcPts val="565"/>
              </a:spcBef>
              <a:buChar char="•"/>
              <a:tabLst>
                <a:tab pos="516255" algn="l"/>
              </a:tabLst>
            </a:pPr>
            <a:r>
              <a:rPr sz="1000" spc="-65" dirty="0" err="1">
                <a:latin typeface="Arial Black"/>
                <a:cs typeface="Arial Black"/>
              </a:rPr>
              <a:t>аудитория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РСУ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spc="120" dirty="0">
                <a:latin typeface="Arial Black"/>
                <a:cs typeface="Arial Black"/>
              </a:rPr>
              <a:t>/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ПАЗ: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все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класса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подключены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контроллерам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35" dirty="0">
                <a:latin typeface="Lucida Sans Unicode"/>
                <a:cs typeface="Lucida Sans Unicode"/>
              </a:rPr>
              <a:t>RS,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что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позволяет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симулировать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процесс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контроля;</a:t>
            </a:r>
            <a:endParaRPr sz="1000" dirty="0">
              <a:latin typeface="Lucida Sans Unicode"/>
              <a:cs typeface="Lucida Sans Unicode"/>
            </a:endParaRPr>
          </a:p>
          <a:p>
            <a:pPr marL="516255" marR="325120" indent="-228600">
              <a:lnSpc>
                <a:spcPct val="116700"/>
              </a:lnSpc>
              <a:spcBef>
                <a:spcPts val="284"/>
              </a:spcBef>
              <a:buChar char="•"/>
              <a:tabLst>
                <a:tab pos="516255" algn="l"/>
              </a:tabLst>
            </a:pPr>
            <a:r>
              <a:rPr sz="1000" spc="-65" dirty="0">
                <a:latin typeface="Arial Black"/>
                <a:cs typeface="Arial Black"/>
              </a:rPr>
              <a:t>аудитория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85" dirty="0">
                <a:latin typeface="Arial Black"/>
                <a:cs typeface="Arial Black"/>
              </a:rPr>
              <a:t>КИПиА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120" dirty="0">
                <a:latin typeface="Arial Black"/>
                <a:cs typeface="Arial Black"/>
              </a:rPr>
              <a:t>/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PRM: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классе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реализован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действующий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демо-</a:t>
            </a:r>
            <a:r>
              <a:rPr sz="1000" spc="-45" dirty="0">
                <a:latin typeface="Lucida Sans Unicode"/>
                <a:cs typeface="Lucida Sans Unicode"/>
              </a:rPr>
              <a:t>стенд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приборами</a:t>
            </a:r>
            <a:r>
              <a:rPr sz="1000" spc="-25" dirty="0">
                <a:latin typeface="Lucida Sans Unicode"/>
                <a:cs typeface="Lucida Sans Unicode"/>
              </a:rPr>
              <a:t> КИП </a:t>
            </a:r>
            <a:r>
              <a:rPr sz="1000" spc="-20" dirty="0">
                <a:latin typeface="Lucida Sans Unicode"/>
                <a:cs typeface="Lucida Sans Unicode"/>
              </a:rPr>
              <a:t>производства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Yokogawa,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подключение</a:t>
            </a:r>
            <a:r>
              <a:rPr sz="1000" spc="-10" dirty="0">
                <a:latin typeface="Lucida Sans Unicode"/>
                <a:cs typeface="Lucida Sans Unicode"/>
              </a:rPr>
              <a:t> реализовано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сети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Foundation</a:t>
            </a:r>
            <a:r>
              <a:rPr sz="1000" spc="-10" dirty="0">
                <a:latin typeface="Lucida Sans Unicode"/>
                <a:cs typeface="Lucida Sans Unicode"/>
              </a:rPr>
              <a:t> Fieldbus. </a:t>
            </a:r>
            <a:r>
              <a:rPr sz="1000" spc="-25" dirty="0">
                <a:latin typeface="Lucida Sans Unicode"/>
                <a:cs typeface="Lucida Sans Unicode"/>
              </a:rPr>
              <a:t>Установлено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«Менеджер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ресурсов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КИПиА»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(PRM);</a:t>
            </a:r>
            <a:endParaRPr sz="1000" dirty="0">
              <a:latin typeface="Lucida Sans Unicode"/>
              <a:cs typeface="Lucida Sans Unicode"/>
            </a:endParaRPr>
          </a:p>
          <a:p>
            <a:pPr marL="516255" marR="556895" indent="-228600">
              <a:lnSpc>
                <a:spcPct val="116700"/>
              </a:lnSpc>
              <a:spcBef>
                <a:spcPts val="280"/>
              </a:spcBef>
              <a:buChar char="•"/>
              <a:tabLst>
                <a:tab pos="516255" algn="l"/>
              </a:tabLst>
            </a:pPr>
            <a:r>
              <a:rPr sz="1000" spc="-25" dirty="0" err="1">
                <a:latin typeface="Lucida Sans Unicode"/>
                <a:cs typeface="Lucida Sans Unicode"/>
              </a:rPr>
              <a:t>практических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работ.</a:t>
            </a:r>
            <a:endParaRPr sz="1000" dirty="0">
              <a:latin typeface="Lucida Sans Unicode"/>
              <a:cs typeface="Lucida Sans Unicode"/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47D22AE3-4483-BC7C-6134-135518F921E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991" y="7700860"/>
            <a:ext cx="158851" cy="205739"/>
          </a:xfrm>
          <a:prstGeom prst="rect">
            <a:avLst/>
          </a:prstGeom>
        </p:spPr>
      </p:pic>
      <p:sp>
        <p:nvSpPr>
          <p:cNvPr id="6" name="object 6">
            <a:extLst>
              <a:ext uri="{FF2B5EF4-FFF2-40B4-BE49-F238E27FC236}">
                <a16:creationId xmlns:a16="http://schemas.microsoft.com/office/drawing/2014/main" id="{E6146AB2-929B-64FE-A665-7265930C7426}"/>
              </a:ext>
            </a:extLst>
          </p:cNvPr>
          <p:cNvSpPr txBox="1"/>
          <p:nvPr/>
        </p:nvSpPr>
        <p:spPr>
          <a:xfrm>
            <a:off x="752175" y="7766904"/>
            <a:ext cx="2886075" cy="1494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00579C"/>
                </a:solidFill>
                <a:latin typeface="Arial Black"/>
                <a:cs typeface="Arial Black"/>
              </a:rPr>
              <a:t>г.</a:t>
            </a:r>
            <a:r>
              <a:rPr sz="1000" spc="-7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Казань:</a:t>
            </a:r>
            <a:endParaRPr sz="1000" dirty="0">
              <a:latin typeface="Arial Black"/>
              <a:cs typeface="Arial Black"/>
            </a:endParaRPr>
          </a:p>
          <a:p>
            <a:pPr marL="291465" indent="-228600">
              <a:lnSpc>
                <a:spcPct val="100000"/>
              </a:lnSpc>
              <a:spcBef>
                <a:spcPts val="765"/>
              </a:spcBef>
              <a:buChar char="•"/>
              <a:tabLst>
                <a:tab pos="291465" algn="l"/>
              </a:tabLst>
            </a:pPr>
            <a:r>
              <a:rPr sz="1000" spc="-65" dirty="0">
                <a:latin typeface="Arial Black"/>
                <a:cs typeface="Arial Black"/>
              </a:rPr>
              <a:t>аудитория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СУУТП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120" dirty="0">
                <a:latin typeface="Arial Black"/>
                <a:cs typeface="Arial Black"/>
              </a:rPr>
              <a:t>/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Visual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Modeler</a:t>
            </a:r>
            <a:endParaRPr sz="1000" dirty="0">
              <a:latin typeface="Arial Black"/>
              <a:cs typeface="Arial Black"/>
            </a:endParaRPr>
          </a:p>
          <a:p>
            <a:pPr marL="291465" marR="146685">
              <a:lnSpc>
                <a:spcPct val="116700"/>
              </a:lnSpc>
            </a:pPr>
            <a:r>
              <a:rPr sz="1000" spc="-160" dirty="0">
                <a:latin typeface="Arial Black"/>
                <a:cs typeface="Arial Black"/>
              </a:rPr>
              <a:t>&amp;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Omegaland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(КТК)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120" dirty="0">
                <a:latin typeface="Arial Black"/>
                <a:cs typeface="Arial Black"/>
              </a:rPr>
              <a:t>/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Базовый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уровень </a:t>
            </a:r>
            <a:r>
              <a:rPr sz="1000" spc="-65" dirty="0">
                <a:latin typeface="Arial Black"/>
                <a:cs typeface="Arial Black"/>
              </a:rPr>
              <a:t>управления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(PID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настройка):</a:t>
            </a:r>
            <a:endParaRPr sz="1000" dirty="0">
              <a:latin typeface="Arial Black"/>
              <a:cs typeface="Arial Black"/>
            </a:endParaRPr>
          </a:p>
          <a:p>
            <a:pPr marL="291465" marR="5080">
              <a:lnSpc>
                <a:spcPct val="1167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которой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учащийся</a:t>
            </a:r>
            <a:r>
              <a:rPr sz="1000" spc="-20" dirty="0">
                <a:latin typeface="Lucida Sans Unicode"/>
                <a:cs typeface="Lucida Sans Unicode"/>
              </a:rPr>
              <a:t> может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ознакомиться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соответствующим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программным обеспечением,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установленным</a:t>
            </a:r>
            <a:endParaRPr sz="1000" dirty="0">
              <a:latin typeface="Lucida Sans Unicode"/>
              <a:cs typeface="Lucida Sans Unicode"/>
            </a:endParaRPr>
          </a:p>
          <a:p>
            <a:pPr marL="291465">
              <a:lnSpc>
                <a:spcPct val="100000"/>
              </a:lnSpc>
              <a:spcBef>
                <a:spcPts val="200"/>
              </a:spcBef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аудитории.</a:t>
            </a:r>
            <a:endParaRPr sz="1000" dirty="0">
              <a:latin typeface="Lucida Sans Unicode"/>
              <a:cs typeface="Lucida Sans Unicode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A0749FB9-499D-0EF1-ACD8-E56E1B30727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0572" y="3822701"/>
            <a:ext cx="3086175" cy="1482348"/>
          </a:xfrm>
          <a:prstGeom prst="rect">
            <a:avLst/>
          </a:prstGeom>
        </p:spPr>
      </p:pic>
      <p:pic>
        <p:nvPicPr>
          <p:cNvPr id="9" name="object 9">
            <a:extLst>
              <a:ext uri="{FF2B5EF4-FFF2-40B4-BE49-F238E27FC236}">
                <a16:creationId xmlns:a16="http://schemas.microsoft.com/office/drawing/2014/main" id="{A12098D9-7C3B-CC97-6179-314A9060097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777" y="4184714"/>
            <a:ext cx="3164318" cy="1606499"/>
          </a:xfrm>
          <a:prstGeom prst="rect">
            <a:avLst/>
          </a:prstGeom>
        </p:spPr>
      </p:pic>
      <p:pic>
        <p:nvPicPr>
          <p:cNvPr id="10" name="object 10">
            <a:extLst>
              <a:ext uri="{FF2B5EF4-FFF2-40B4-BE49-F238E27FC236}">
                <a16:creationId xmlns:a16="http://schemas.microsoft.com/office/drawing/2014/main" id="{C6AAC122-7262-126A-ABCD-BF826A0E265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53840" y="5578502"/>
            <a:ext cx="3164318" cy="1606499"/>
          </a:xfrm>
          <a:prstGeom prst="rect">
            <a:avLst/>
          </a:prstGeom>
        </p:spPr>
      </p:pic>
      <p:pic>
        <p:nvPicPr>
          <p:cNvPr id="12" name="object 12">
            <a:extLst>
              <a:ext uri="{FF2B5EF4-FFF2-40B4-BE49-F238E27FC236}">
                <a16:creationId xmlns:a16="http://schemas.microsoft.com/office/drawing/2014/main" id="{629AAD00-D386-0C25-5D64-ACF4CC06BF38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3395" y="7749006"/>
            <a:ext cx="3165208" cy="1889995"/>
          </a:xfrm>
          <a:prstGeom prst="rect">
            <a:avLst/>
          </a:prstGeom>
        </p:spPr>
      </p:pic>
      <p:sp>
        <p:nvSpPr>
          <p:cNvPr id="13" name="object 13">
            <a:extLst>
              <a:ext uri="{FF2B5EF4-FFF2-40B4-BE49-F238E27FC236}">
                <a16:creationId xmlns:a16="http://schemas.microsoft.com/office/drawing/2014/main" id="{E8801923-B8AA-BBDA-2E96-43AC49D4AF02}"/>
              </a:ext>
            </a:extLst>
          </p:cNvPr>
          <p:cNvSpPr txBox="1"/>
          <p:nvPr/>
        </p:nvSpPr>
        <p:spPr>
          <a:xfrm>
            <a:off x="3839300" y="5303803"/>
            <a:ext cx="22129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Аудитория</a:t>
            </a:r>
            <a:r>
              <a:rPr sz="1000" i="1" spc="-3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РСУ</a:t>
            </a:r>
            <a:r>
              <a:rPr sz="1000" i="1" spc="-25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60" dirty="0">
                <a:solidFill>
                  <a:srgbClr val="00579C"/>
                </a:solidFill>
                <a:latin typeface="Trebuchet MS"/>
                <a:cs typeface="Trebuchet MS"/>
              </a:rPr>
              <a:t>/</a:t>
            </a:r>
            <a:r>
              <a:rPr sz="1000" i="1" spc="-25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ПАЗ</a:t>
            </a:r>
            <a:r>
              <a:rPr sz="1000" i="1" spc="-25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60" dirty="0">
                <a:solidFill>
                  <a:srgbClr val="00579C"/>
                </a:solidFill>
                <a:latin typeface="Trebuchet MS"/>
                <a:cs typeface="Trebuchet MS"/>
              </a:rPr>
              <a:t>(г.</a:t>
            </a:r>
            <a:r>
              <a:rPr sz="1000" i="1" spc="-3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Зеленоград)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4C5522CE-842C-C382-26EA-39539C23E7AA}"/>
              </a:ext>
            </a:extLst>
          </p:cNvPr>
          <p:cNvSpPr txBox="1"/>
          <p:nvPr/>
        </p:nvSpPr>
        <p:spPr>
          <a:xfrm>
            <a:off x="752175" y="5895768"/>
            <a:ext cx="219317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Аудитория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КИПиА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60" dirty="0">
                <a:solidFill>
                  <a:srgbClr val="00579C"/>
                </a:solidFill>
                <a:latin typeface="Trebuchet MS"/>
                <a:cs typeface="Trebuchet MS"/>
              </a:rPr>
              <a:t>/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 PRM </a:t>
            </a:r>
            <a:r>
              <a:rPr sz="1000" i="1" spc="-60" dirty="0">
                <a:solidFill>
                  <a:srgbClr val="00579C"/>
                </a:solidFill>
                <a:latin typeface="Trebuchet MS"/>
                <a:cs typeface="Trebuchet MS"/>
              </a:rPr>
              <a:t>(г.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Зеленоград)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3CB3F57-AE81-E011-F836-ADEDA8372786}"/>
              </a:ext>
            </a:extLst>
          </p:cNvPr>
          <p:cNvSpPr txBox="1"/>
          <p:nvPr/>
        </p:nvSpPr>
        <p:spPr>
          <a:xfrm>
            <a:off x="3839300" y="7217058"/>
            <a:ext cx="24022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Аудитория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STARDOM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60" dirty="0">
                <a:solidFill>
                  <a:srgbClr val="00579C"/>
                </a:solidFill>
                <a:latin typeface="Trebuchet MS"/>
                <a:cs typeface="Trebuchet MS"/>
              </a:rPr>
              <a:t>/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30" dirty="0">
                <a:solidFill>
                  <a:srgbClr val="00579C"/>
                </a:solidFill>
                <a:latin typeface="Trebuchet MS"/>
                <a:cs typeface="Trebuchet MS"/>
              </a:rPr>
              <a:t>FAST/TOOLS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60" dirty="0">
                <a:solidFill>
                  <a:srgbClr val="00579C"/>
                </a:solidFill>
                <a:latin typeface="Trebuchet MS"/>
                <a:cs typeface="Trebuchet MS"/>
              </a:rPr>
              <a:t>/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25" dirty="0">
                <a:solidFill>
                  <a:srgbClr val="00579C"/>
                </a:solidFill>
                <a:latin typeface="Trebuchet MS"/>
                <a:cs typeface="Trebuchet MS"/>
              </a:rPr>
              <a:t>Exa </a:t>
            </a:r>
            <a:r>
              <a:rPr sz="1000" i="1" spc="-60" dirty="0">
                <a:solidFill>
                  <a:srgbClr val="00579C"/>
                </a:solidFill>
                <a:latin typeface="Trebuchet MS"/>
                <a:cs typeface="Trebuchet MS"/>
              </a:rPr>
              <a:t>(г.</a:t>
            </a:r>
            <a:r>
              <a:rPr sz="1000" i="1" spc="-2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Зеленоград)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DC8B6FF4-7E08-E11F-D2ED-847277C97D64}"/>
              </a:ext>
            </a:extLst>
          </p:cNvPr>
          <p:cNvSpPr txBox="1"/>
          <p:nvPr/>
        </p:nvSpPr>
        <p:spPr>
          <a:xfrm>
            <a:off x="3839300" y="9707528"/>
            <a:ext cx="2888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Аудитория</a:t>
            </a:r>
            <a:r>
              <a:rPr sz="1000" i="1" spc="-45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СУУТП</a:t>
            </a:r>
            <a:r>
              <a:rPr sz="1000" i="1" spc="-4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60" dirty="0">
                <a:solidFill>
                  <a:srgbClr val="00579C"/>
                </a:solidFill>
                <a:latin typeface="Trebuchet MS"/>
                <a:cs typeface="Trebuchet MS"/>
              </a:rPr>
              <a:t>/</a:t>
            </a:r>
            <a:r>
              <a:rPr sz="1000" i="1" spc="-4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Visual</a:t>
            </a:r>
            <a:r>
              <a:rPr sz="1000" i="1" spc="-4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Modeler</a:t>
            </a:r>
            <a:r>
              <a:rPr sz="1000" i="1" spc="-4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&amp;</a:t>
            </a:r>
            <a:r>
              <a:rPr sz="1000" i="1" spc="-4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Omegaland </a:t>
            </a:r>
            <a:r>
              <a:rPr sz="1000" i="1" spc="-60" dirty="0">
                <a:solidFill>
                  <a:srgbClr val="00579C"/>
                </a:solidFill>
                <a:latin typeface="Trebuchet MS"/>
                <a:cs typeface="Trebuchet MS"/>
              </a:rPr>
              <a:t>(КТК)</a:t>
            </a:r>
            <a:r>
              <a:rPr sz="1000" i="1" spc="-3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60" dirty="0">
                <a:solidFill>
                  <a:srgbClr val="00579C"/>
                </a:solidFill>
                <a:latin typeface="Trebuchet MS"/>
                <a:cs typeface="Trebuchet MS"/>
              </a:rPr>
              <a:t>/</a:t>
            </a:r>
            <a:r>
              <a:rPr sz="1000" i="1" spc="-3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Базовый</a:t>
            </a:r>
            <a:r>
              <a:rPr sz="1000" i="1" spc="-3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уровень</a:t>
            </a:r>
            <a:r>
              <a:rPr sz="1000" i="1" spc="-3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управления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(PID</a:t>
            </a:r>
            <a:r>
              <a:rPr sz="1000" i="1" spc="1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настройка)</a:t>
            </a:r>
            <a:r>
              <a:rPr sz="1000" i="1" spc="15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60" dirty="0">
                <a:solidFill>
                  <a:srgbClr val="00579C"/>
                </a:solidFill>
                <a:latin typeface="Trebuchet MS"/>
                <a:cs typeface="Trebuchet MS"/>
              </a:rPr>
              <a:t>(г.</a:t>
            </a:r>
            <a:r>
              <a:rPr sz="1000" i="1" spc="1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Казань)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78D58FB5-9794-0D53-DBEC-EFFBAAD0BA24}"/>
              </a:ext>
            </a:extLst>
          </p:cNvPr>
          <p:cNvSpPr/>
          <p:nvPr/>
        </p:nvSpPr>
        <p:spPr>
          <a:xfrm>
            <a:off x="540000" y="7608754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3175">
            <a:solidFill>
              <a:srgbClr val="0034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A7E29E-DF7B-B1EF-A256-71D7289296E5}"/>
              </a:ext>
            </a:extLst>
          </p:cNvPr>
          <p:cNvSpPr txBox="1"/>
          <p:nvPr/>
        </p:nvSpPr>
        <p:spPr>
          <a:xfrm>
            <a:off x="698841" y="6479331"/>
            <a:ext cx="2939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spc="-10" dirty="0">
                <a:latin typeface="Lucida Sans Unicode"/>
                <a:cs typeface="Lucida Sans Unicode"/>
              </a:rPr>
              <a:t>аудитория </a:t>
            </a:r>
            <a:r>
              <a:rPr lang="ru-RU" sz="1000" b="1" spc="-10" dirty="0">
                <a:latin typeface="Lucida Sans Unicode"/>
                <a:cs typeface="Lucida Sans Unicode"/>
              </a:rPr>
              <a:t>STARDOM / FAST/TOOLS / </a:t>
            </a:r>
            <a:r>
              <a:rPr lang="ru-RU" sz="1000" b="1" spc="-10" dirty="0" err="1">
                <a:latin typeface="Lucida Sans Unicode"/>
                <a:cs typeface="Lucida Sans Unicode"/>
              </a:rPr>
              <a:t>Exa</a:t>
            </a:r>
            <a:r>
              <a:rPr lang="ru-RU" sz="1000" spc="-10" dirty="0">
                <a:latin typeface="Lucida Sans Unicode"/>
                <a:cs typeface="Lucida Sans Unicode"/>
              </a:rPr>
              <a:t>: в классе установлено не только программное обеспечение, но и демооборудование для выполнения </a:t>
            </a:r>
          </a:p>
        </p:txBody>
      </p:sp>
    </p:spTree>
    <p:extLst>
      <p:ext uri="{BB962C8B-B14F-4D97-AF65-F5344CB8AC3E}">
        <p14:creationId xmlns:p14="http://schemas.microsoft.com/office/powerpoint/2010/main" val="53721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5990" y="10307703"/>
            <a:ext cx="29368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50" dirty="0">
                <a:latin typeface="Lucida Sans Unicode"/>
                <a:cs typeface="Lucida Sans Unicode"/>
              </a:rPr>
              <a:t>6</a:t>
            </a:r>
            <a:endParaRPr sz="8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840" y="3663003"/>
            <a:ext cx="3164318" cy="16064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7300" y="5303803"/>
            <a:ext cx="21647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Дистанционный</a:t>
            </a:r>
            <a:r>
              <a:rPr sz="1000" i="1" spc="45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dirty="0">
                <a:solidFill>
                  <a:srgbClr val="00579C"/>
                </a:solidFill>
                <a:latin typeface="Trebuchet MS"/>
                <a:cs typeface="Trebuchet MS"/>
              </a:rPr>
              <a:t>формат</a:t>
            </a:r>
            <a:r>
              <a:rPr sz="1000" i="1" spc="50" dirty="0">
                <a:solidFill>
                  <a:srgbClr val="00579C"/>
                </a:solidFill>
                <a:latin typeface="Trebuchet MS"/>
                <a:cs typeface="Trebuchet MS"/>
              </a:rPr>
              <a:t> </a:t>
            </a:r>
            <a:r>
              <a:rPr sz="1000" i="1" spc="-10" dirty="0">
                <a:solidFill>
                  <a:srgbClr val="00579C"/>
                </a:solidFill>
                <a:latin typeface="Trebuchet MS"/>
                <a:cs typeface="Trebuchet MS"/>
              </a:rPr>
              <a:t>обучения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544824"/>
            <a:ext cx="6505575" cy="28700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Форматы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проведения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 обучения: </a:t>
            </a:r>
            <a:r>
              <a:rPr sz="2000" spc="-90" dirty="0">
                <a:solidFill>
                  <a:srgbClr val="00579C"/>
                </a:solidFill>
                <a:latin typeface="Arial Black"/>
                <a:cs typeface="Arial Black"/>
              </a:rPr>
              <a:t>дистанционный</a:t>
            </a:r>
            <a:endParaRPr sz="2000" dirty="0">
              <a:latin typeface="Arial Black"/>
              <a:cs typeface="Arial Black"/>
            </a:endParaRPr>
          </a:p>
          <a:p>
            <a:pPr marL="12700" algn="just">
              <a:lnSpc>
                <a:spcPct val="100000"/>
              </a:lnSpc>
              <a:spcBef>
                <a:spcPts val="1455"/>
              </a:spcBef>
            </a:pPr>
            <a:r>
              <a:rPr sz="1400" spc="-75" dirty="0">
                <a:solidFill>
                  <a:srgbClr val="00579C"/>
                </a:solidFill>
                <a:latin typeface="Arial Black"/>
                <a:cs typeface="Arial Black"/>
              </a:rPr>
              <a:t>Дистанционный</a:t>
            </a:r>
            <a:r>
              <a:rPr sz="1400" spc="-3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формат:</a:t>
            </a:r>
            <a:endParaRPr sz="1400" dirty="0">
              <a:latin typeface="Arial Black"/>
              <a:cs typeface="Arial Black"/>
            </a:endParaRPr>
          </a:p>
          <a:p>
            <a:pPr marL="12700" marR="5080" algn="just">
              <a:lnSpc>
                <a:spcPct val="100000"/>
              </a:lnSpc>
              <a:spcBef>
                <a:spcPts val="1055"/>
              </a:spcBef>
            </a:pPr>
            <a:r>
              <a:rPr sz="1000" spc="-10" dirty="0">
                <a:latin typeface="Lucida Sans Unicode"/>
                <a:cs typeface="Lucida Sans Unicode"/>
              </a:rPr>
              <a:t>Современной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этом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возможностям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уступающей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очной,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является </a:t>
            </a:r>
            <a:r>
              <a:rPr sz="1000" spc="-20" dirty="0">
                <a:latin typeface="Lucida Sans Unicode"/>
                <a:cs typeface="Lucida Sans Unicode"/>
              </a:rPr>
              <a:t>дистанционная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форма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которая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расширяет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возможности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регионов,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расположенных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достаточном </a:t>
            </a:r>
            <a:r>
              <a:rPr sz="1000" spc="-30" dirty="0">
                <a:latin typeface="Lucida Sans Unicode"/>
                <a:cs typeface="Lucida Sans Unicode"/>
              </a:rPr>
              <a:t>удалении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от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аудиторий</a:t>
            </a:r>
            <a:r>
              <a:rPr sz="1000" spc="-25" dirty="0">
                <a:latin typeface="Lucida Sans Unicode"/>
                <a:cs typeface="Lucida Sans Unicode"/>
              </a:rPr>
              <a:t> Учебного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центра.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000" dirty="0">
                <a:latin typeface="Lucida Sans Unicode"/>
                <a:cs typeface="Lucida Sans Unicode"/>
              </a:rPr>
              <a:t>При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дистанционном </a:t>
            </a:r>
            <a:r>
              <a:rPr sz="1000" spc="-10" dirty="0">
                <a:latin typeface="Lucida Sans Unicode"/>
                <a:cs typeface="Lucida Sans Unicode"/>
              </a:rPr>
              <a:t>формате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каждым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учащимся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закрепляется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станция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HIS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одной </a:t>
            </a:r>
            <a:r>
              <a:rPr sz="1000" dirty="0">
                <a:latin typeface="Lucida Sans Unicode"/>
                <a:cs typeface="Lucida Sans Unicode"/>
              </a:rPr>
              <a:t>из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ау-</a:t>
            </a:r>
            <a:r>
              <a:rPr sz="1000" spc="-10" dirty="0">
                <a:latin typeface="Lucida Sans Unicode"/>
                <a:cs typeface="Lucida Sans Unicode"/>
              </a:rPr>
              <a:t>диторий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Учебного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центра,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предоставляется</a:t>
            </a:r>
            <a:r>
              <a:rPr sz="1000" dirty="0">
                <a:latin typeface="Lucida Sans Unicode"/>
                <a:cs typeface="Lucida Sans Unicode"/>
              </a:rPr>
              <a:t> ссылка для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связи со </a:t>
            </a:r>
            <a:r>
              <a:rPr sz="1000" spc="-10" dirty="0">
                <a:latin typeface="Lucida Sans Unicode"/>
                <a:cs typeface="Lucida Sans Unicode"/>
              </a:rPr>
              <a:t>станцией.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Все задания, </a:t>
            </a:r>
            <a:r>
              <a:rPr sz="1000" spc="-10" dirty="0">
                <a:latin typeface="Lucida Sans Unicode"/>
                <a:cs typeface="Lucida Sans Unicode"/>
              </a:rPr>
              <a:t>выполненные </a:t>
            </a:r>
            <a:r>
              <a:rPr sz="1000" spc="-25" dirty="0">
                <a:latin typeface="Lucida Sans Unicode"/>
                <a:cs typeface="Lucida Sans Unicode"/>
              </a:rPr>
              <a:t>специалистом,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проверяются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инструктором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ходе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обучения.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000" spc="5" dirty="0">
                <a:latin typeface="Lucida Sans Unicode"/>
                <a:cs typeface="Lucida Sans Unicode"/>
              </a:rPr>
              <a:t>Все</a:t>
            </a:r>
            <a:r>
              <a:rPr sz="1000" spc="-1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станции</a:t>
            </a:r>
            <a:r>
              <a:rPr sz="1000" spc="-100" dirty="0">
                <a:latin typeface="Lucida Sans Unicode"/>
                <a:cs typeface="Lucida Sans Unicode"/>
              </a:rPr>
              <a:t> </a:t>
            </a:r>
            <a:r>
              <a:rPr sz="1000" spc="35" dirty="0">
                <a:latin typeface="Lucida Sans Unicode"/>
                <a:cs typeface="Lucida Sans Unicode"/>
              </a:rPr>
              <a:t>в</a:t>
            </a:r>
            <a:r>
              <a:rPr sz="1000" spc="-1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аудитории</a:t>
            </a:r>
            <a:r>
              <a:rPr sz="1000" spc="-10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подключены</a:t>
            </a:r>
            <a:r>
              <a:rPr sz="1000" spc="-100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к</a:t>
            </a:r>
            <a:r>
              <a:rPr sz="1000" spc="-10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демо-</a:t>
            </a:r>
            <a:r>
              <a:rPr sz="1000" spc="-35" dirty="0">
                <a:latin typeface="Lucida Sans Unicode"/>
                <a:cs typeface="Lucida Sans Unicode"/>
              </a:rPr>
              <a:t>оборудованию.</a:t>
            </a:r>
            <a:r>
              <a:rPr sz="1000" spc="-100" dirty="0">
                <a:latin typeface="Lucida Sans Unicode"/>
                <a:cs typeface="Lucida Sans Unicode"/>
              </a:rPr>
              <a:t> 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lang="ru-RU" sz="1000" dirty="0">
                <a:latin typeface="Lucida Sans Unicode"/>
                <a:cs typeface="Lucida Sans Unicode"/>
              </a:rPr>
              <a:t>Н</a:t>
            </a:r>
            <a:r>
              <a:rPr sz="1000" dirty="0" err="1">
                <a:latin typeface="Lucida Sans Unicode"/>
                <a:cs typeface="Lucida Sans Unicode"/>
              </a:rPr>
              <a:t>алажена</a:t>
            </a:r>
            <a:r>
              <a:rPr sz="1000" dirty="0">
                <a:latin typeface="Lucida Sans Unicode"/>
                <a:cs typeface="Lucida Sans Unicode"/>
              </a:rPr>
              <a:t> звуковая коммуникация </a:t>
            </a:r>
            <a:r>
              <a:rPr sz="1000" spc="-20" dirty="0">
                <a:latin typeface="Lucida Sans Unicode"/>
                <a:cs typeface="Lucida Sans Unicode"/>
              </a:rPr>
              <a:t>дистанционно </a:t>
            </a:r>
            <a:r>
              <a:rPr sz="1000" spc="-10" dirty="0">
                <a:latin typeface="Lucida Sans Unicode"/>
                <a:cs typeface="Lucida Sans Unicode"/>
              </a:rPr>
              <a:t>подключённых </a:t>
            </a:r>
            <a:r>
              <a:rPr sz="1000" dirty="0">
                <a:latin typeface="Lucida Sans Unicode"/>
                <a:cs typeface="Lucida Sans Unicode"/>
              </a:rPr>
              <a:t>к </a:t>
            </a:r>
            <a:r>
              <a:rPr sz="1000" spc="-10" dirty="0">
                <a:latin typeface="Lucida Sans Unicode"/>
                <a:cs typeface="Lucida Sans Unicode"/>
              </a:rPr>
              <a:t>тренингу </a:t>
            </a:r>
            <a:r>
              <a:rPr sz="1000" spc="-20" dirty="0">
                <a:latin typeface="Lucida Sans Unicode"/>
                <a:cs typeface="Lucida Sans Unicode"/>
              </a:rPr>
              <a:t>спе-</a:t>
            </a:r>
            <a:r>
              <a:rPr sz="1000" spc="-10" dirty="0">
                <a:latin typeface="Lucida Sans Unicode"/>
                <a:cs typeface="Lucida Sans Unicode"/>
              </a:rPr>
              <a:t>циалистов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инструктором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обучающимися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очно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специалистами.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Такая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коммуникация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создаёт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эффект </a:t>
            </a:r>
            <a:r>
              <a:rPr sz="1000" spc="-20" dirty="0">
                <a:latin typeface="Lucida Sans Unicode"/>
                <a:cs typeface="Lucida Sans Unicode"/>
              </a:rPr>
              <a:t>присутствия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тренинге.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6096325"/>
            <a:ext cx="6505575" cy="266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Форматы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00579C"/>
                </a:solidFill>
                <a:latin typeface="Arial Black"/>
                <a:cs typeface="Arial Black"/>
              </a:rPr>
              <a:t>проведения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00579C"/>
                </a:solidFill>
                <a:latin typeface="Arial Black"/>
                <a:cs typeface="Arial Black"/>
              </a:rPr>
              <a:t>обучения:</a:t>
            </a:r>
            <a:endParaRPr sz="20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000" spc="-140" dirty="0">
                <a:solidFill>
                  <a:srgbClr val="00579C"/>
                </a:solidFill>
                <a:latin typeface="Arial Black"/>
                <a:cs typeface="Arial Black"/>
              </a:rPr>
              <a:t>на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площадке</a:t>
            </a:r>
            <a:r>
              <a:rPr sz="2000" spc="-114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40" dirty="0">
                <a:solidFill>
                  <a:srgbClr val="00579C"/>
                </a:solidFill>
                <a:latin typeface="Arial Black"/>
                <a:cs typeface="Arial Black"/>
              </a:rPr>
              <a:t>Заказчика</a:t>
            </a:r>
            <a:endParaRPr sz="20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1400" spc="-80" dirty="0">
                <a:solidFill>
                  <a:srgbClr val="00579C"/>
                </a:solidFill>
                <a:latin typeface="Arial Black"/>
                <a:cs typeface="Arial Black"/>
              </a:rPr>
              <a:t>Обучение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90" dirty="0">
                <a:solidFill>
                  <a:srgbClr val="00579C"/>
                </a:solidFill>
                <a:latin typeface="Arial Black"/>
                <a:cs typeface="Arial Black"/>
              </a:rPr>
              <a:t>на</a:t>
            </a:r>
            <a:r>
              <a:rPr sz="14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площадке</a:t>
            </a:r>
            <a:r>
              <a:rPr sz="1400" spc="-6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Заказчика:</a:t>
            </a:r>
            <a:endParaRPr sz="1400" dirty="0">
              <a:latin typeface="Arial Black"/>
              <a:cs typeface="Arial Black"/>
            </a:endParaRPr>
          </a:p>
          <a:p>
            <a:pPr marL="12700" marR="5080" algn="just">
              <a:lnSpc>
                <a:spcPct val="100000"/>
              </a:lnSpc>
              <a:spcBef>
                <a:spcPts val="1050"/>
              </a:spcBef>
            </a:pPr>
            <a:r>
              <a:rPr sz="1000" spc="-25" dirty="0">
                <a:latin typeface="Lucida Sans Unicode"/>
                <a:cs typeface="Lucida Sans Unicode"/>
              </a:rPr>
              <a:t>Предлагаем </a:t>
            </a:r>
            <a:r>
              <a:rPr sz="1000" spc="-20" dirty="0">
                <a:latin typeface="Lucida Sans Unicode"/>
                <a:cs typeface="Lucida Sans Unicode"/>
              </a:rPr>
              <a:t>курсы </a:t>
            </a:r>
            <a:r>
              <a:rPr sz="1000" spc="-45" dirty="0">
                <a:latin typeface="Lucida Sans Unicode"/>
                <a:cs typeface="Lucida Sans Unicode"/>
              </a:rPr>
              <a:t>на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базе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оборудования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Заказчика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непосредственно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на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площадке</a:t>
            </a:r>
            <a:r>
              <a:rPr sz="1000" spc="-20" dirty="0">
                <a:latin typeface="Lucida Sans Unicode"/>
                <a:cs typeface="Lucida Sans Unicode"/>
              </a:rPr>
              <a:t> для </a:t>
            </a:r>
            <a:r>
              <a:rPr sz="1000" spc="-35" dirty="0">
                <a:latin typeface="Lucida Sans Unicode"/>
                <a:cs typeface="Lucida Sans Unicode"/>
              </a:rPr>
              <a:t>группы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обучения </a:t>
            </a:r>
            <a:r>
              <a:rPr sz="1000" spc="-35" dirty="0">
                <a:latin typeface="Lucida Sans Unicode"/>
                <a:cs typeface="Lucida Sans Unicode"/>
              </a:rPr>
              <a:t>от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75" dirty="0">
                <a:latin typeface="Lucida Sans Unicode"/>
                <a:cs typeface="Lucida Sans Unicode"/>
              </a:rPr>
              <a:t>3-</a:t>
            </a:r>
            <a:r>
              <a:rPr sz="1000" spc="-110" dirty="0">
                <a:latin typeface="Lucida Sans Unicode"/>
                <a:cs typeface="Lucida Sans Unicode"/>
              </a:rPr>
              <a:t>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до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85" dirty="0">
                <a:latin typeface="Lucida Sans Unicode"/>
                <a:cs typeface="Lucida Sans Unicode"/>
              </a:rPr>
              <a:t>6-</a:t>
            </a:r>
            <a:r>
              <a:rPr sz="1000" spc="-30" dirty="0">
                <a:latin typeface="Lucida Sans Unicode"/>
                <a:cs typeface="Lucida Sans Unicode"/>
              </a:rPr>
              <a:t>ти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человек.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000" dirty="0">
                <a:latin typeface="Lucida Sans Unicode"/>
                <a:cs typeface="Lucida Sans Unicode"/>
              </a:rPr>
              <a:t>Занятия проводятся при наличии </a:t>
            </a:r>
            <a:r>
              <a:rPr sz="1000" spc="-30" dirty="0">
                <a:latin typeface="Lucida Sans Unicode"/>
                <a:cs typeface="Lucida Sans Unicode"/>
              </a:rPr>
              <a:t>оборудованного </a:t>
            </a:r>
            <a:r>
              <a:rPr sz="1000" dirty="0">
                <a:latin typeface="Lucida Sans Unicode"/>
                <a:cs typeface="Lucida Sans Unicode"/>
              </a:rPr>
              <a:t>помещения и при наборе </a:t>
            </a:r>
            <a:r>
              <a:rPr sz="1000" spc="-10" dirty="0">
                <a:latin typeface="Lucida Sans Unicode"/>
                <a:cs typeface="Lucida Sans Unicode"/>
              </a:rPr>
              <a:t>группы </a:t>
            </a:r>
            <a:r>
              <a:rPr sz="1000" dirty="0">
                <a:latin typeface="Lucida Sans Unicode"/>
                <a:cs typeface="Lucida Sans Unicode"/>
              </a:rPr>
              <a:t>не менее </a:t>
            </a:r>
            <a:r>
              <a:rPr sz="1000" spc="-175" dirty="0">
                <a:latin typeface="Lucida Sans Unicode"/>
                <a:cs typeface="Lucida Sans Unicode"/>
              </a:rPr>
              <a:t>3-</a:t>
            </a:r>
            <a:r>
              <a:rPr sz="1000" dirty="0">
                <a:latin typeface="Lucida Sans Unicode"/>
                <a:cs typeface="Lucida Sans Unicode"/>
              </a:rPr>
              <a:t>х </a:t>
            </a:r>
            <a:r>
              <a:rPr sz="1000" spc="-20" dirty="0">
                <a:latin typeface="Lucida Sans Unicode"/>
                <a:cs typeface="Lucida Sans Unicode"/>
              </a:rPr>
              <a:t>уча-щихся. </a:t>
            </a:r>
            <a:r>
              <a:rPr sz="1000" dirty="0">
                <a:latin typeface="Lucida Sans Unicode"/>
                <a:cs typeface="Lucida Sans Unicode"/>
              </a:rPr>
              <a:t>Это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позволяет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реализовать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индивидуальный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подход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уделить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максимум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внимания </a:t>
            </a:r>
            <a:r>
              <a:rPr sz="1000" dirty="0">
                <a:latin typeface="Lucida Sans Unicode"/>
                <a:cs typeface="Lucida Sans Unicode"/>
              </a:rPr>
              <a:t>каждому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учащемуся,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помочь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освоении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знаний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приобретении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работы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оборудованием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и </a:t>
            </a:r>
            <a:r>
              <a:rPr sz="1000" dirty="0">
                <a:latin typeface="Lucida Sans Unicode"/>
                <a:cs typeface="Lucida Sans Unicode"/>
              </a:rPr>
              <a:t>программным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обеспечением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продукта.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000" spc="15" dirty="0">
                <a:latin typeface="Lucida Sans Unicode"/>
                <a:cs typeface="Lucida Sans Unicode"/>
              </a:rPr>
              <a:t>Занятия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проводят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сертифицированные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тренеры-</a:t>
            </a:r>
            <a:r>
              <a:rPr sz="1000" spc="-25" dirty="0">
                <a:latin typeface="Lucida Sans Unicode"/>
                <a:cs typeface="Lucida Sans Unicode"/>
              </a:rPr>
              <a:t>эксперты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опытом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практической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работы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35" dirty="0">
                <a:latin typeface="Lucida Sans Unicode"/>
                <a:cs typeface="Lucida Sans Unicode"/>
              </a:rPr>
              <a:t>в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области</a:t>
            </a:r>
            <a:r>
              <a:rPr sz="1000" spc="-10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про-</a:t>
            </a:r>
            <a:r>
              <a:rPr sz="1000" spc="5" dirty="0">
                <a:latin typeface="Lucida Sans Unicode"/>
                <a:cs typeface="Lucida Sans Unicode"/>
              </a:rPr>
              <a:t>мышленной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автоматизации.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000" y="5812504"/>
            <a:ext cx="6480175" cy="0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3175">
            <a:solidFill>
              <a:srgbClr val="0034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368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7</a:t>
            </a:r>
            <a:r>
              <a:rPr sz="800" spc="17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991" y="1386000"/>
            <a:ext cx="158851" cy="2057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0386" y="1908010"/>
            <a:ext cx="2679525" cy="200659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27300" y="544824"/>
            <a:ext cx="6347460" cy="3752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7185">
              <a:lnSpc>
                <a:spcPct val="100000"/>
              </a:lnSpc>
              <a:spcBef>
                <a:spcPts val="100"/>
              </a:spcBef>
            </a:pPr>
            <a:r>
              <a:rPr lang="ru-RU" sz="2000" spc="-140" dirty="0">
                <a:solidFill>
                  <a:srgbClr val="00579C"/>
                </a:solidFill>
                <a:latin typeface="Arial Black"/>
                <a:cs typeface="Arial Black"/>
              </a:rPr>
              <a:t>Адреса проведения курсов:</a:t>
            </a:r>
          </a:p>
          <a:p>
            <a:pPr marL="237490">
              <a:lnSpc>
                <a:spcPct val="100000"/>
              </a:lnSpc>
              <a:spcBef>
                <a:spcPts val="2340"/>
              </a:spcBef>
            </a:pPr>
            <a:r>
              <a:rPr lang="ru-RU" sz="1000" spc="-80" dirty="0">
                <a:solidFill>
                  <a:srgbClr val="00579C"/>
                </a:solidFill>
                <a:latin typeface="Arial Black"/>
                <a:cs typeface="Arial Black"/>
              </a:rPr>
              <a:t>Ад</a:t>
            </a:r>
            <a:r>
              <a:rPr sz="1000" spc="-80" dirty="0" err="1">
                <a:solidFill>
                  <a:srgbClr val="00579C"/>
                </a:solidFill>
                <a:latin typeface="Arial Black"/>
                <a:cs typeface="Arial Black"/>
              </a:rPr>
              <a:t>рес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Учебного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центра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70" dirty="0">
                <a:solidFill>
                  <a:srgbClr val="00579C"/>
                </a:solidFill>
                <a:latin typeface="Arial Black"/>
                <a:cs typeface="Arial Black"/>
              </a:rPr>
              <a:t>Зеленограде: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85" dirty="0">
                <a:latin typeface="Lucida Sans Unicode"/>
                <a:cs typeface="Lucida Sans Unicode"/>
              </a:rPr>
              <a:t>г.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Москва,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85" dirty="0">
                <a:latin typeface="Lucida Sans Unicode"/>
                <a:cs typeface="Lucida Sans Unicode"/>
              </a:rPr>
              <a:t>г.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Зеленоград, </a:t>
            </a:r>
            <a:r>
              <a:rPr sz="1000" spc="-30" dirty="0">
                <a:latin typeface="Lucida Sans Unicode"/>
                <a:cs typeface="Lucida Sans Unicode"/>
              </a:rPr>
              <a:t>проезд </a:t>
            </a:r>
            <a:r>
              <a:rPr sz="1000" spc="-65" dirty="0">
                <a:latin typeface="Lucida Sans Unicode"/>
                <a:cs typeface="Lucida Sans Unicode"/>
              </a:rPr>
              <a:t>4801,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дом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7,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строение 3.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lang="ru-RU" sz="1000" dirty="0">
              <a:latin typeface="Lucida Sans Unicode"/>
              <a:cs typeface="Lucida Sans Unicode"/>
            </a:endParaRPr>
          </a:p>
          <a:p>
            <a:pPr marL="12700" marR="3471545">
              <a:lnSpc>
                <a:spcPct val="100000"/>
              </a:lnSpc>
            </a:pPr>
            <a:r>
              <a:rPr sz="1400" spc="-170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1400" spc="-7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центре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проводятся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тренинги 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по</a:t>
            </a:r>
            <a:r>
              <a:rPr sz="1400" spc="-10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тематикам:</a:t>
            </a:r>
            <a:endParaRPr sz="1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Распределённая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VP, </a:t>
            </a:r>
            <a:r>
              <a:rPr sz="1000" spc="-45" dirty="0">
                <a:latin typeface="Lucida Sans Unicode"/>
                <a:cs typeface="Lucida Sans Unicode"/>
              </a:rPr>
              <a:t>AD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Suite,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CAMS,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Batch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 err="1">
                <a:latin typeface="Lucida Sans Unicode"/>
                <a:cs typeface="Lucida Sans Unicode"/>
              </a:rPr>
              <a:t>процессы</a:t>
            </a:r>
            <a:r>
              <a:rPr sz="1000" spc="180" dirty="0">
                <a:latin typeface="Lucida Sans Unicode"/>
                <a:cs typeface="Lucida Sans Unicode"/>
              </a:rPr>
              <a:t> 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spc="-20" dirty="0">
                <a:latin typeface="Lucida Sans Unicode"/>
                <a:cs typeface="Lucida Sans Unicode"/>
              </a:rPr>
              <a:t>Система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Промышленной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Безопасности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35" dirty="0">
                <a:latin typeface="Lucida Sans Unicode"/>
                <a:cs typeface="Lucida Sans Unicode"/>
              </a:rPr>
              <a:t>RS,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 err="1">
                <a:latin typeface="Lucida Sans Unicode"/>
                <a:cs typeface="Lucida Sans Unicode"/>
              </a:rPr>
              <a:t>Функциональная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55" dirty="0" err="1">
                <a:latin typeface="Lucida Sans Unicode"/>
                <a:cs typeface="Lucida Sans Unicode"/>
              </a:rPr>
              <a:t>безопасность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spc="-10" dirty="0">
                <a:latin typeface="Lucida Sans Unicode"/>
                <a:cs typeface="Lucida Sans Unicode"/>
              </a:rPr>
              <a:t>КИПиА</a:t>
            </a:r>
            <a:r>
              <a:rPr sz="1000" spc="-20" dirty="0">
                <a:latin typeface="Lucida Sans Unicode"/>
                <a:cs typeface="Lucida Sans Unicode"/>
              </a:rPr>
              <a:t> (производства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Yokogawa),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20" dirty="0">
                <a:latin typeface="Lucida Sans Unicode"/>
                <a:cs typeface="Lucida Sans Unicode"/>
              </a:rPr>
              <a:t>Менеджер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ресурсов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КИПиА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(PRM)</a:t>
            </a:r>
            <a:r>
              <a:rPr sz="1000" spc="-80" dirty="0">
                <a:latin typeface="Lucida Sans Unicode"/>
                <a:cs typeface="Lucida Sans Unicode"/>
              </a:rPr>
              <a:t> </a:t>
            </a:r>
            <a:endParaRPr sz="1000" dirty="0">
              <a:latin typeface="Lucida Sans Unicode"/>
              <a:cs typeface="Lucida Sans Unicode"/>
            </a:endParaRPr>
          </a:p>
          <a:p>
            <a:pPr marL="12700" marR="2757805">
              <a:lnSpc>
                <a:spcPct val="170800"/>
              </a:lnSpc>
            </a:pPr>
            <a:r>
              <a:rPr sz="1000" spc="-10" dirty="0">
                <a:latin typeface="Lucida Sans Unicode"/>
                <a:cs typeface="Lucida Sans Unicode"/>
              </a:rPr>
              <a:t>Сетевая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 err="1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STARDOM</a:t>
            </a:r>
            <a:endParaRPr lang="ru-RU" sz="1000" spc="180" dirty="0">
              <a:latin typeface="Lucida Sans Unicode"/>
              <a:cs typeface="Lucida Sans Unicode"/>
            </a:endParaRPr>
          </a:p>
          <a:p>
            <a:pPr marL="12700" marR="2757805">
              <a:lnSpc>
                <a:spcPct val="170800"/>
              </a:lnSpc>
            </a:pP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SCADA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140" dirty="0">
                <a:latin typeface="Lucida Sans Unicode"/>
                <a:cs typeface="Lucida Sans Unicode"/>
              </a:rPr>
              <a:t>FAST/TOOLS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spc="-20" dirty="0">
                <a:latin typeface="Lucida Sans Unicode"/>
                <a:cs typeface="Lucida Sans Unicode"/>
              </a:rPr>
              <a:t>Exaquantim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65" dirty="0">
                <a:latin typeface="Lucida Sans Unicode"/>
                <a:cs typeface="Lucida Sans Unicode"/>
              </a:rPr>
              <a:t>/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150" dirty="0" err="1">
                <a:latin typeface="Lucida Sans Unicode"/>
                <a:cs typeface="Lucida Sans Unicode"/>
              </a:rPr>
              <a:t>Exapilot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dirty="0">
                <a:latin typeface="Lucida Sans Unicode"/>
                <a:cs typeface="Lucida Sans Unicode"/>
              </a:rPr>
              <a:t>Шина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Foundation Fieldbus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endParaRPr sz="1000" dirty="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9250" y="5461739"/>
            <a:ext cx="5426116" cy="4534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endParaRPr lang="ru-RU" sz="1000" spc="-80" dirty="0">
              <a:solidFill>
                <a:srgbClr val="00579C"/>
              </a:solidFill>
              <a:latin typeface="Arial Black"/>
              <a:cs typeface="Arial Black"/>
            </a:endParaRPr>
          </a:p>
          <a:p>
            <a:pPr marL="237490">
              <a:lnSpc>
                <a:spcPct val="100000"/>
              </a:lnSpc>
              <a:spcBef>
                <a:spcPts val="100"/>
              </a:spcBef>
            </a:pPr>
            <a:r>
              <a:rPr sz="1000" spc="-80" dirty="0" err="1">
                <a:solidFill>
                  <a:srgbClr val="00579C"/>
                </a:solidFill>
                <a:latin typeface="Arial Black"/>
                <a:cs typeface="Arial Black"/>
              </a:rPr>
              <a:t>Адрес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Учебного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центра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80" dirty="0">
                <a:solidFill>
                  <a:srgbClr val="00579C"/>
                </a:solidFill>
                <a:latin typeface="Arial Black"/>
                <a:cs typeface="Arial Black"/>
              </a:rPr>
              <a:t>Казани: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85" dirty="0">
                <a:latin typeface="Lucida Sans Unicode"/>
                <a:cs typeface="Lucida Sans Unicode"/>
              </a:rPr>
              <a:t>г.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Казань,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ул.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Петербургская </a:t>
            </a:r>
            <a:r>
              <a:rPr sz="1000" spc="-60" dirty="0">
                <a:latin typeface="Lucida Sans Unicode"/>
                <a:cs typeface="Lucida Sans Unicode"/>
              </a:rPr>
              <a:t>д.50,</a:t>
            </a:r>
            <a:r>
              <a:rPr sz="1000" spc="-30" dirty="0">
                <a:latin typeface="Lucida Sans Unicode"/>
                <a:cs typeface="Lucida Sans Unicode"/>
              </a:rPr>
              <a:t> корпус </a:t>
            </a:r>
            <a:r>
              <a:rPr sz="1000" spc="-25" dirty="0">
                <a:latin typeface="Lucida Sans Unicode"/>
                <a:cs typeface="Lucida Sans Unicode"/>
              </a:rPr>
              <a:t>28</a:t>
            </a:r>
            <a:endParaRPr sz="10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1000" dirty="0">
              <a:latin typeface="Lucida Sans Unicode"/>
              <a:cs typeface="Lucida Sans Unicode"/>
            </a:endParaRPr>
          </a:p>
          <a:p>
            <a:pPr marL="12700" marR="2262505">
              <a:lnSpc>
                <a:spcPct val="100000"/>
              </a:lnSpc>
            </a:pPr>
            <a:r>
              <a:rPr sz="1400" spc="-170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1400" spc="-7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центре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проводятся</a:t>
            </a:r>
            <a:r>
              <a:rPr sz="1400" spc="-7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тренинги 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по</a:t>
            </a:r>
            <a:r>
              <a:rPr sz="1400" spc="-10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тематикам:</a:t>
            </a:r>
            <a:endParaRPr sz="1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000" spc="-10" dirty="0">
                <a:latin typeface="Lucida Sans Unicode"/>
                <a:cs typeface="Lucida Sans Unicode"/>
              </a:rPr>
              <a:t>Компьютерный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тренажёрный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комплекс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Visual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90" dirty="0">
                <a:latin typeface="Lucida Sans Unicode"/>
                <a:cs typeface="Lucida Sans Unicode"/>
              </a:rPr>
              <a:t>Modeler&amp;Omegaland..............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.стр.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52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spc="-20" dirty="0">
                <a:latin typeface="Lucida Sans Unicode"/>
                <a:cs typeface="Lucida Sans Unicode"/>
              </a:rPr>
              <a:t>APC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(СУУТП):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РАСЕ </a:t>
            </a:r>
            <a:r>
              <a:rPr sz="1000" spc="-20" dirty="0">
                <a:latin typeface="Lucida Sans Unicode"/>
                <a:cs typeface="Lucida Sans Unicode"/>
              </a:rPr>
              <a:t>Design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95" dirty="0">
                <a:latin typeface="Lucida Sans Unicode"/>
                <a:cs typeface="Lucida Sans Unicode"/>
              </a:rPr>
              <a:t>Time/SMOC............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.стр. </a:t>
            </a:r>
            <a:r>
              <a:rPr sz="1000" spc="-25" dirty="0">
                <a:latin typeface="Lucida Sans Unicode"/>
                <a:cs typeface="Lucida Sans Unicode"/>
              </a:rPr>
              <a:t>58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dirty="0">
                <a:latin typeface="Lucida Sans Unicode"/>
                <a:cs typeface="Lucida Sans Unicode"/>
              </a:rPr>
              <a:t>Базовый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уровень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PID</a:t>
            </a:r>
            <a:r>
              <a:rPr sz="1000" spc="-10" dirty="0">
                <a:latin typeface="Lucida Sans Unicode"/>
                <a:cs typeface="Lucida Sans Unicode"/>
              </a:rPr>
              <a:t> регулирования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195" dirty="0">
                <a:latin typeface="Lucida Sans Unicode"/>
                <a:cs typeface="Lucida Sans Unicode"/>
              </a:rPr>
              <a:t>..................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.стр.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64</a:t>
            </a:r>
            <a:endParaRPr sz="1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management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spc="200" dirty="0">
                <a:latin typeface="Lucida Sans Unicode"/>
                <a:cs typeface="Lucida Sans Unicode"/>
              </a:rPr>
              <a:t>............................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.стр.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62</a:t>
            </a:r>
            <a:endParaRPr sz="1000" dirty="0">
              <a:latin typeface="Lucida Sans Unicode"/>
              <a:cs typeface="Lucida Sans Unicode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21250" y="8334383"/>
            <a:ext cx="2421334" cy="181762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27300" y="4297646"/>
            <a:ext cx="6492875" cy="635944"/>
          </a:xfrm>
          <a:custGeom>
            <a:avLst/>
            <a:gdLst/>
            <a:ahLst/>
            <a:cxnLst/>
            <a:rect l="l" t="t" r="r" b="b"/>
            <a:pathLst>
              <a:path w="6480175">
                <a:moveTo>
                  <a:pt x="0" y="0"/>
                </a:moveTo>
                <a:lnTo>
                  <a:pt x="6479997" y="0"/>
                </a:lnTo>
              </a:path>
            </a:pathLst>
          </a:custGeom>
          <a:ln w="3175">
            <a:solidFill>
              <a:srgbClr val="00346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 descr="Picture background">
            <a:extLst>
              <a:ext uri="{FF2B5EF4-FFF2-40B4-BE49-F238E27FC236}">
                <a16:creationId xmlns:a16="http://schemas.microsoft.com/office/drawing/2014/main" id="{877B0CEE-D18E-D4A4-9C89-42AFA9E82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532" y="4873476"/>
            <a:ext cx="4370052" cy="194187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50ACD4-81FF-EB5A-3825-179586E82FD2}"/>
              </a:ext>
            </a:extLst>
          </p:cNvPr>
          <p:cNvSpPr txBox="1"/>
          <p:nvPr/>
        </p:nvSpPr>
        <p:spPr>
          <a:xfrm>
            <a:off x="349250" y="4297646"/>
            <a:ext cx="5321788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spc="-80" dirty="0">
                <a:solidFill>
                  <a:srgbClr val="00579C"/>
                </a:solidFill>
                <a:latin typeface="Arial Black"/>
              </a:rPr>
              <a:t>Адрес Учебного центра в Алмате</a:t>
            </a:r>
            <a:r>
              <a:rPr lang="ru-RU" dirty="0"/>
              <a:t>: </a:t>
            </a:r>
            <a:r>
              <a:rPr lang="ru-RU" sz="1000" dirty="0">
                <a:latin typeface="Lucida Sans Unicode"/>
                <a:cs typeface="Lucida Sans Unicode"/>
              </a:rPr>
              <a:t>г. Алматы, </a:t>
            </a:r>
            <a:r>
              <a:rPr lang="ru-RU" sz="1000" dirty="0" err="1">
                <a:latin typeface="Lucida Sans Unicode"/>
                <a:cs typeface="Lucida Sans Unicode"/>
              </a:rPr>
              <a:t>ул.Сапаева</a:t>
            </a:r>
            <a:r>
              <a:rPr lang="ru-RU" sz="1000" dirty="0">
                <a:latin typeface="Lucida Sans Unicode"/>
                <a:cs typeface="Lucida Sans Unicode"/>
              </a:rPr>
              <a:t>, д.22, ком.707</a:t>
            </a:r>
          </a:p>
          <a:p>
            <a:endParaRPr lang="ru-RU" dirty="0"/>
          </a:p>
          <a:p>
            <a:pPr marL="12700" marR="3471545"/>
            <a:r>
              <a:rPr lang="ru-RU" sz="1400" spc="-170" dirty="0">
                <a:solidFill>
                  <a:srgbClr val="00579C"/>
                </a:solidFill>
                <a:latin typeface="Arial Black"/>
              </a:rPr>
              <a:t>В центре проводятся тренинги по тематикам:</a:t>
            </a:r>
          </a:p>
          <a:p>
            <a:pPr marL="12700" marR="3471545"/>
            <a:endParaRPr lang="ru-RU" sz="1400" spc="-170" dirty="0">
              <a:solidFill>
                <a:srgbClr val="00579C"/>
              </a:solidFill>
              <a:latin typeface="Arial Black"/>
            </a:endParaRPr>
          </a:p>
          <a:p>
            <a:pPr marL="12700"/>
            <a:r>
              <a:rPr lang="ru-RU" sz="1000" spc="-10" dirty="0">
                <a:latin typeface="Lucida Sans Unicode"/>
                <a:cs typeface="Lucida Sans Unicode"/>
              </a:rPr>
              <a:t>Распределённая Система Управления</a:t>
            </a:r>
          </a:p>
          <a:p>
            <a:pPr marL="12700"/>
            <a:r>
              <a:rPr lang="en-US" sz="1000" spc="-10" dirty="0">
                <a:latin typeface="Lucida Sans Unicode"/>
                <a:cs typeface="Lucida Sans Unicode"/>
              </a:rPr>
              <a:t>CENTUM VP, AD Suite, CAMS, Batch </a:t>
            </a:r>
            <a:endParaRPr lang="ru-RU" sz="1000" spc="-10" dirty="0">
              <a:latin typeface="Lucida Sans Unicode"/>
              <a:cs typeface="Lucida Sans Unicode"/>
            </a:endParaRPr>
          </a:p>
          <a:p>
            <a:pPr marL="12700"/>
            <a:r>
              <a:rPr lang="ru-RU" sz="1000" spc="-10" dirty="0">
                <a:latin typeface="Lucida Sans Unicode"/>
                <a:cs typeface="Lucida Sans Unicode"/>
              </a:rPr>
              <a:t>процессы </a:t>
            </a:r>
          </a:p>
          <a:p>
            <a:pPr marL="12700"/>
            <a:r>
              <a:rPr lang="ru-RU" sz="1000" spc="-10" dirty="0">
                <a:latin typeface="Lucida Sans Unicode"/>
                <a:cs typeface="Lucida Sans Unicode"/>
              </a:rPr>
              <a:t>Система Промышленной Безопасности</a:t>
            </a:r>
          </a:p>
          <a:p>
            <a:pPr marL="12700"/>
            <a:r>
              <a:rPr lang="en-US" sz="1000" spc="-10" dirty="0" err="1">
                <a:latin typeface="Lucida Sans Unicode"/>
                <a:cs typeface="Lucida Sans Unicode"/>
              </a:rPr>
              <a:t>ProSafe</a:t>
            </a:r>
            <a:r>
              <a:rPr lang="en-US" sz="1000" spc="-10" dirty="0">
                <a:latin typeface="Lucida Sans Unicode"/>
                <a:cs typeface="Lucida Sans Unicode"/>
              </a:rPr>
              <a:t>-RS, </a:t>
            </a:r>
            <a:r>
              <a:rPr lang="ru-RU" sz="1000" spc="-10" dirty="0">
                <a:latin typeface="Lucida Sans Unicode"/>
                <a:cs typeface="Lucida Sans Unicode"/>
              </a:rPr>
              <a:t>Функциональная </a:t>
            </a:r>
          </a:p>
          <a:p>
            <a:pPr marL="12700"/>
            <a:r>
              <a:rPr lang="ru-RU" sz="1000" spc="-10" dirty="0">
                <a:latin typeface="Lucida Sans Unicode"/>
                <a:cs typeface="Lucida Sans Unicode"/>
              </a:rPr>
              <a:t>безопасность</a:t>
            </a:r>
            <a:endParaRPr lang="en-US" sz="1000" spc="-10" dirty="0">
              <a:latin typeface="Lucida Sans Unicode"/>
              <a:cs typeface="Lucida Sans Unicode"/>
            </a:endParaRPr>
          </a:p>
          <a:p>
            <a:pPr marL="12700"/>
            <a:r>
              <a:rPr lang="ru-RU" sz="1000" spc="-10" dirty="0">
                <a:latin typeface="Lucida Sans Unicode"/>
                <a:cs typeface="Lucida Sans Unicode"/>
              </a:rPr>
              <a:t>Сетевая Система Управления </a:t>
            </a:r>
            <a:r>
              <a:rPr lang="en-US" sz="1000" spc="-10" dirty="0">
                <a:latin typeface="Lucida Sans Unicode"/>
                <a:cs typeface="Lucida Sans Unicode"/>
              </a:rPr>
              <a:t>STARDOM</a:t>
            </a:r>
          </a:p>
          <a:p>
            <a:pPr marL="12700"/>
            <a:r>
              <a:rPr lang="en-US" sz="1000" spc="-10" dirty="0">
                <a:latin typeface="Lucida Sans Unicode"/>
                <a:cs typeface="Lucida Sans Unicode"/>
              </a:rPr>
              <a:t> SCADA FAST/TOOLS</a:t>
            </a:r>
          </a:p>
          <a:p>
            <a:pPr marL="12700"/>
            <a:r>
              <a:rPr lang="en-US" sz="1000" spc="-10" dirty="0" err="1">
                <a:latin typeface="Lucida Sans Unicode"/>
                <a:cs typeface="Lucida Sans Unicode"/>
              </a:rPr>
              <a:t>Exaquantim</a:t>
            </a:r>
            <a:r>
              <a:rPr lang="en-US" sz="1000" spc="-10" dirty="0">
                <a:latin typeface="Lucida Sans Unicode"/>
                <a:cs typeface="Lucida Sans Unicode"/>
              </a:rPr>
              <a:t> / </a:t>
            </a:r>
            <a:r>
              <a:rPr lang="en-US" sz="1000" spc="-10" dirty="0" err="1">
                <a:latin typeface="Lucida Sans Unicode"/>
                <a:cs typeface="Lucida Sans Unicode"/>
              </a:rPr>
              <a:t>Exapilot</a:t>
            </a:r>
            <a:endParaRPr lang="en-US" sz="1000" spc="-10" dirty="0">
              <a:latin typeface="Lucida Sans Unicode"/>
              <a:cs typeface="Lucida Sans Unicode"/>
            </a:endParaRPr>
          </a:p>
          <a:p>
            <a:pPr marL="12700"/>
            <a:endParaRPr lang="ru-RU" sz="1000" spc="-1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99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992" y="10692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0034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65990" y="10307703"/>
            <a:ext cx="29368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ООО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СНГ»</a:t>
            </a:r>
            <a:r>
              <a:rPr sz="800" spc="170" dirty="0">
                <a:solidFill>
                  <a:srgbClr val="FFFFFF"/>
                </a:solidFill>
                <a:latin typeface="Lucida Sans Unicode"/>
                <a:cs typeface="Lucida Sans Unicode"/>
              </a:rPr>
              <a:t>  </a:t>
            </a:r>
            <a:r>
              <a:rPr sz="8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8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55300" y="5107328"/>
            <a:ext cx="399796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50" dirty="0">
                <a:solidFill>
                  <a:srgbClr val="FFFFFF"/>
                </a:solidFill>
                <a:latin typeface="Arial Black"/>
                <a:cs typeface="Arial Black"/>
              </a:rPr>
              <a:t>Перечень</a:t>
            </a:r>
            <a:r>
              <a:rPr sz="23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150" dirty="0">
                <a:solidFill>
                  <a:srgbClr val="FFFFFF"/>
                </a:solidFill>
                <a:latin typeface="Arial Black"/>
                <a:cs typeface="Arial Black"/>
              </a:rPr>
              <a:t>учебных</a:t>
            </a:r>
            <a:r>
              <a:rPr sz="230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90" dirty="0">
                <a:solidFill>
                  <a:srgbClr val="FFFFFF"/>
                </a:solidFill>
                <a:latin typeface="Arial Black"/>
                <a:cs typeface="Arial Black"/>
              </a:rPr>
              <a:t>курсов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4054094"/>
            <a:ext cx="1972310" cy="2584450"/>
          </a:xfrm>
          <a:custGeom>
            <a:avLst/>
            <a:gdLst/>
            <a:ahLst/>
            <a:cxnLst/>
            <a:rect l="l" t="t" r="r" b="b"/>
            <a:pathLst>
              <a:path w="1972310" h="2584450">
                <a:moveTo>
                  <a:pt x="1971827" y="0"/>
                </a:moveTo>
                <a:lnTo>
                  <a:pt x="0" y="0"/>
                </a:lnTo>
                <a:lnTo>
                  <a:pt x="0" y="2583827"/>
                </a:lnTo>
                <a:lnTo>
                  <a:pt x="1971827" y="2583827"/>
                </a:lnTo>
                <a:lnTo>
                  <a:pt x="1971827" y="0"/>
                </a:lnTo>
                <a:close/>
              </a:path>
            </a:pathLst>
          </a:custGeom>
          <a:solidFill>
            <a:srgbClr val="FFE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4710" y="540001"/>
            <a:ext cx="245287" cy="24941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327993" y="566318"/>
            <a:ext cx="1352550" cy="193675"/>
          </a:xfrm>
          <a:custGeom>
            <a:avLst/>
            <a:gdLst/>
            <a:ahLst/>
            <a:cxnLst/>
            <a:rect l="l" t="t" r="r" b="b"/>
            <a:pathLst>
              <a:path w="1352550" h="193675">
                <a:moveTo>
                  <a:pt x="179146" y="6007"/>
                </a:moveTo>
                <a:lnTo>
                  <a:pt x="144322" y="6007"/>
                </a:lnTo>
                <a:lnTo>
                  <a:pt x="89598" y="86588"/>
                </a:lnTo>
                <a:lnTo>
                  <a:pt x="35191" y="5918"/>
                </a:lnTo>
                <a:lnTo>
                  <a:pt x="0" y="5918"/>
                </a:lnTo>
                <a:lnTo>
                  <a:pt x="75869" y="113499"/>
                </a:lnTo>
                <a:lnTo>
                  <a:pt x="75869" y="188328"/>
                </a:lnTo>
                <a:lnTo>
                  <a:pt x="103644" y="188328"/>
                </a:lnTo>
                <a:lnTo>
                  <a:pt x="103644" y="112839"/>
                </a:lnTo>
                <a:lnTo>
                  <a:pt x="179146" y="6007"/>
                </a:lnTo>
                <a:close/>
              </a:path>
              <a:path w="1352550" h="193675">
                <a:moveTo>
                  <a:pt x="334505" y="96215"/>
                </a:moveTo>
                <a:lnTo>
                  <a:pt x="323621" y="45974"/>
                </a:lnTo>
                <a:lnTo>
                  <a:pt x="306197" y="26301"/>
                </a:lnTo>
                <a:lnTo>
                  <a:pt x="306197" y="98983"/>
                </a:lnTo>
                <a:lnTo>
                  <a:pt x="299402" y="134277"/>
                </a:lnTo>
                <a:lnTo>
                  <a:pt x="283032" y="155689"/>
                </a:lnTo>
                <a:lnTo>
                  <a:pt x="263093" y="166268"/>
                </a:lnTo>
                <a:lnTo>
                  <a:pt x="245579" y="169125"/>
                </a:lnTo>
                <a:lnTo>
                  <a:pt x="224345" y="165773"/>
                </a:lnTo>
                <a:lnTo>
                  <a:pt x="203962" y="154152"/>
                </a:lnTo>
                <a:lnTo>
                  <a:pt x="188645" y="131876"/>
                </a:lnTo>
                <a:lnTo>
                  <a:pt x="182613" y="96583"/>
                </a:lnTo>
                <a:lnTo>
                  <a:pt x="188379" y="63373"/>
                </a:lnTo>
                <a:lnTo>
                  <a:pt x="203111" y="40881"/>
                </a:lnTo>
                <a:lnTo>
                  <a:pt x="222910" y="28130"/>
                </a:lnTo>
                <a:lnTo>
                  <a:pt x="243878" y="24104"/>
                </a:lnTo>
                <a:lnTo>
                  <a:pt x="264007" y="27533"/>
                </a:lnTo>
                <a:lnTo>
                  <a:pt x="284276" y="39497"/>
                </a:lnTo>
                <a:lnTo>
                  <a:pt x="299923" y="62484"/>
                </a:lnTo>
                <a:lnTo>
                  <a:pt x="306108" y="98513"/>
                </a:lnTo>
                <a:lnTo>
                  <a:pt x="306197" y="98983"/>
                </a:lnTo>
                <a:lnTo>
                  <a:pt x="306197" y="26301"/>
                </a:lnTo>
                <a:lnTo>
                  <a:pt x="304253" y="24104"/>
                </a:lnTo>
                <a:lnTo>
                  <a:pt x="297942" y="16979"/>
                </a:lnTo>
                <a:lnTo>
                  <a:pt x="267830" y="3670"/>
                </a:lnTo>
                <a:lnTo>
                  <a:pt x="243713" y="469"/>
                </a:lnTo>
                <a:lnTo>
                  <a:pt x="223951" y="2857"/>
                </a:lnTo>
                <a:lnTo>
                  <a:pt x="193890" y="15011"/>
                </a:lnTo>
                <a:lnTo>
                  <a:pt x="166420" y="44399"/>
                </a:lnTo>
                <a:lnTo>
                  <a:pt x="154406" y="98513"/>
                </a:lnTo>
                <a:lnTo>
                  <a:pt x="166446" y="149834"/>
                </a:lnTo>
                <a:lnTo>
                  <a:pt x="194043" y="178282"/>
                </a:lnTo>
                <a:lnTo>
                  <a:pt x="224370" y="190512"/>
                </a:lnTo>
                <a:lnTo>
                  <a:pt x="244602" y="193179"/>
                </a:lnTo>
                <a:lnTo>
                  <a:pt x="264744" y="190512"/>
                </a:lnTo>
                <a:lnTo>
                  <a:pt x="264960" y="190512"/>
                </a:lnTo>
                <a:lnTo>
                  <a:pt x="295262" y="177800"/>
                </a:lnTo>
                <a:lnTo>
                  <a:pt x="303377" y="169125"/>
                </a:lnTo>
                <a:lnTo>
                  <a:pt x="322592" y="148577"/>
                </a:lnTo>
                <a:lnTo>
                  <a:pt x="334416" y="96583"/>
                </a:lnTo>
                <a:lnTo>
                  <a:pt x="334505" y="96215"/>
                </a:lnTo>
                <a:close/>
              </a:path>
              <a:path w="1352550" h="193675">
                <a:moveTo>
                  <a:pt x="507365" y="188214"/>
                </a:moveTo>
                <a:lnTo>
                  <a:pt x="425551" y="82029"/>
                </a:lnTo>
                <a:lnTo>
                  <a:pt x="501396" y="5930"/>
                </a:lnTo>
                <a:lnTo>
                  <a:pt x="463638" y="5930"/>
                </a:lnTo>
                <a:lnTo>
                  <a:pt x="377659" y="92227"/>
                </a:lnTo>
                <a:lnTo>
                  <a:pt x="377659" y="5905"/>
                </a:lnTo>
                <a:lnTo>
                  <a:pt x="348284" y="5829"/>
                </a:lnTo>
                <a:lnTo>
                  <a:pt x="348284" y="188239"/>
                </a:lnTo>
                <a:lnTo>
                  <a:pt x="375958" y="188239"/>
                </a:lnTo>
                <a:lnTo>
                  <a:pt x="375958" y="125742"/>
                </a:lnTo>
                <a:lnTo>
                  <a:pt x="404253" y="98971"/>
                </a:lnTo>
                <a:lnTo>
                  <a:pt x="471817" y="188328"/>
                </a:lnTo>
                <a:lnTo>
                  <a:pt x="507365" y="188214"/>
                </a:lnTo>
                <a:close/>
              </a:path>
              <a:path w="1352550" h="193675">
                <a:moveTo>
                  <a:pt x="662597" y="95770"/>
                </a:moveTo>
                <a:lnTo>
                  <a:pt x="648639" y="40424"/>
                </a:lnTo>
                <a:lnTo>
                  <a:pt x="633310" y="26377"/>
                </a:lnTo>
                <a:lnTo>
                  <a:pt x="633310" y="95097"/>
                </a:lnTo>
                <a:lnTo>
                  <a:pt x="633260" y="95770"/>
                </a:lnTo>
                <a:lnTo>
                  <a:pt x="626973" y="132410"/>
                </a:lnTo>
                <a:lnTo>
                  <a:pt x="626935" y="132676"/>
                </a:lnTo>
                <a:lnTo>
                  <a:pt x="611225" y="155117"/>
                </a:lnTo>
                <a:lnTo>
                  <a:pt x="591515" y="166052"/>
                </a:lnTo>
                <a:lnTo>
                  <a:pt x="573100" y="168935"/>
                </a:lnTo>
                <a:lnTo>
                  <a:pt x="552170" y="165811"/>
                </a:lnTo>
                <a:lnTo>
                  <a:pt x="531863" y="154571"/>
                </a:lnTo>
                <a:lnTo>
                  <a:pt x="516521" y="132410"/>
                </a:lnTo>
                <a:lnTo>
                  <a:pt x="510451" y="96494"/>
                </a:lnTo>
                <a:lnTo>
                  <a:pt x="516534" y="61683"/>
                </a:lnTo>
                <a:lnTo>
                  <a:pt x="531863" y="39382"/>
                </a:lnTo>
                <a:lnTo>
                  <a:pt x="551980" y="27520"/>
                </a:lnTo>
                <a:lnTo>
                  <a:pt x="572477" y="24028"/>
                </a:lnTo>
                <a:lnTo>
                  <a:pt x="595541" y="28486"/>
                </a:lnTo>
                <a:lnTo>
                  <a:pt x="614959" y="41859"/>
                </a:lnTo>
                <a:lnTo>
                  <a:pt x="628357" y="64135"/>
                </a:lnTo>
                <a:lnTo>
                  <a:pt x="633310" y="95097"/>
                </a:lnTo>
                <a:lnTo>
                  <a:pt x="633310" y="26377"/>
                </a:lnTo>
                <a:lnTo>
                  <a:pt x="630758" y="24028"/>
                </a:lnTo>
                <a:lnTo>
                  <a:pt x="617664" y="12001"/>
                </a:lnTo>
                <a:lnTo>
                  <a:pt x="586828" y="1524"/>
                </a:lnTo>
                <a:lnTo>
                  <a:pt x="573278" y="0"/>
                </a:lnTo>
                <a:lnTo>
                  <a:pt x="547789" y="3886"/>
                </a:lnTo>
                <a:lnTo>
                  <a:pt x="517436" y="17614"/>
                </a:lnTo>
                <a:lnTo>
                  <a:pt x="492023" y="46304"/>
                </a:lnTo>
                <a:lnTo>
                  <a:pt x="481380" y="95097"/>
                </a:lnTo>
                <a:lnTo>
                  <a:pt x="492798" y="147916"/>
                </a:lnTo>
                <a:lnTo>
                  <a:pt x="519569" y="177393"/>
                </a:lnTo>
                <a:lnTo>
                  <a:pt x="550418" y="190169"/>
                </a:lnTo>
                <a:lnTo>
                  <a:pt x="574103" y="192887"/>
                </a:lnTo>
                <a:lnTo>
                  <a:pt x="598170" y="188887"/>
                </a:lnTo>
                <a:lnTo>
                  <a:pt x="627354" y="174256"/>
                </a:lnTo>
                <a:lnTo>
                  <a:pt x="631799" y="168935"/>
                </a:lnTo>
                <a:lnTo>
                  <a:pt x="652043" y="144653"/>
                </a:lnTo>
                <a:lnTo>
                  <a:pt x="662597" y="95770"/>
                </a:lnTo>
                <a:close/>
              </a:path>
              <a:path w="1352550" h="193675">
                <a:moveTo>
                  <a:pt x="844423" y="92379"/>
                </a:moveTo>
                <a:lnTo>
                  <a:pt x="765378" y="92290"/>
                </a:lnTo>
                <a:lnTo>
                  <a:pt x="765505" y="117449"/>
                </a:lnTo>
                <a:lnTo>
                  <a:pt x="818642" y="117449"/>
                </a:lnTo>
                <a:lnTo>
                  <a:pt x="809193" y="144119"/>
                </a:lnTo>
                <a:lnTo>
                  <a:pt x="795718" y="160020"/>
                </a:lnTo>
                <a:lnTo>
                  <a:pt x="779373" y="167690"/>
                </a:lnTo>
                <a:lnTo>
                  <a:pt x="761339" y="169684"/>
                </a:lnTo>
                <a:lnTo>
                  <a:pt x="741654" y="165823"/>
                </a:lnTo>
                <a:lnTo>
                  <a:pt x="722871" y="153403"/>
                </a:lnTo>
                <a:lnTo>
                  <a:pt x="708812" y="131140"/>
                </a:lnTo>
                <a:lnTo>
                  <a:pt x="703287" y="97739"/>
                </a:lnTo>
                <a:lnTo>
                  <a:pt x="708380" y="62801"/>
                </a:lnTo>
                <a:lnTo>
                  <a:pt x="721817" y="40055"/>
                </a:lnTo>
                <a:lnTo>
                  <a:pt x="740867" y="27724"/>
                </a:lnTo>
                <a:lnTo>
                  <a:pt x="762787" y="24003"/>
                </a:lnTo>
                <a:lnTo>
                  <a:pt x="785583" y="27876"/>
                </a:lnTo>
                <a:lnTo>
                  <a:pt x="800379" y="37312"/>
                </a:lnTo>
                <a:lnTo>
                  <a:pt x="808990" y="49009"/>
                </a:lnTo>
                <a:lnTo>
                  <a:pt x="813269" y="59690"/>
                </a:lnTo>
                <a:lnTo>
                  <a:pt x="841971" y="59613"/>
                </a:lnTo>
                <a:lnTo>
                  <a:pt x="830478" y="30251"/>
                </a:lnTo>
                <a:lnTo>
                  <a:pt x="810056" y="12446"/>
                </a:lnTo>
                <a:lnTo>
                  <a:pt x="785202" y="3632"/>
                </a:lnTo>
                <a:lnTo>
                  <a:pt x="760437" y="1270"/>
                </a:lnTo>
                <a:lnTo>
                  <a:pt x="722198" y="9702"/>
                </a:lnTo>
                <a:lnTo>
                  <a:pt x="695185" y="31788"/>
                </a:lnTo>
                <a:lnTo>
                  <a:pt x="679145" y="62191"/>
                </a:lnTo>
                <a:lnTo>
                  <a:pt x="673862" y="95580"/>
                </a:lnTo>
                <a:lnTo>
                  <a:pt x="681291" y="138061"/>
                </a:lnTo>
                <a:lnTo>
                  <a:pt x="700633" y="168224"/>
                </a:lnTo>
                <a:lnTo>
                  <a:pt x="727443" y="186232"/>
                </a:lnTo>
                <a:lnTo>
                  <a:pt x="757288" y="192227"/>
                </a:lnTo>
                <a:lnTo>
                  <a:pt x="776185" y="191096"/>
                </a:lnTo>
                <a:lnTo>
                  <a:pt x="792137" y="187299"/>
                </a:lnTo>
                <a:lnTo>
                  <a:pt x="806107" y="180352"/>
                </a:lnTo>
                <a:lnTo>
                  <a:pt x="819111" y="169799"/>
                </a:lnTo>
                <a:lnTo>
                  <a:pt x="822286" y="187401"/>
                </a:lnTo>
                <a:lnTo>
                  <a:pt x="844169" y="187401"/>
                </a:lnTo>
                <a:lnTo>
                  <a:pt x="844423" y="92379"/>
                </a:lnTo>
                <a:close/>
              </a:path>
              <a:path w="1352550" h="193675">
                <a:moveTo>
                  <a:pt x="1015136" y="187515"/>
                </a:moveTo>
                <a:lnTo>
                  <a:pt x="995476" y="137718"/>
                </a:lnTo>
                <a:lnTo>
                  <a:pt x="986180" y="114160"/>
                </a:lnTo>
                <a:lnTo>
                  <a:pt x="955230" y="35763"/>
                </a:lnTo>
                <a:lnTo>
                  <a:pt x="955230" y="114160"/>
                </a:lnTo>
                <a:lnTo>
                  <a:pt x="900201" y="114160"/>
                </a:lnTo>
                <a:lnTo>
                  <a:pt x="925029" y="32385"/>
                </a:lnTo>
                <a:lnTo>
                  <a:pt x="930351" y="47040"/>
                </a:lnTo>
                <a:lnTo>
                  <a:pt x="955230" y="114160"/>
                </a:lnTo>
                <a:lnTo>
                  <a:pt x="955230" y="35763"/>
                </a:lnTo>
                <a:lnTo>
                  <a:pt x="953897" y="32385"/>
                </a:lnTo>
                <a:lnTo>
                  <a:pt x="943584" y="6273"/>
                </a:lnTo>
                <a:lnTo>
                  <a:pt x="906119" y="6273"/>
                </a:lnTo>
                <a:lnTo>
                  <a:pt x="847813" y="188201"/>
                </a:lnTo>
                <a:lnTo>
                  <a:pt x="877684" y="188201"/>
                </a:lnTo>
                <a:lnTo>
                  <a:pt x="893165" y="137718"/>
                </a:lnTo>
                <a:lnTo>
                  <a:pt x="964514" y="137718"/>
                </a:lnTo>
                <a:lnTo>
                  <a:pt x="984440" y="187515"/>
                </a:lnTo>
                <a:lnTo>
                  <a:pt x="984554" y="187794"/>
                </a:lnTo>
                <a:lnTo>
                  <a:pt x="1015136" y="187515"/>
                </a:lnTo>
                <a:close/>
              </a:path>
              <a:path w="1352550" h="193675">
                <a:moveTo>
                  <a:pt x="1215720" y="5943"/>
                </a:moveTo>
                <a:lnTo>
                  <a:pt x="1186243" y="5943"/>
                </a:lnTo>
                <a:lnTo>
                  <a:pt x="1171194" y="67056"/>
                </a:lnTo>
                <a:lnTo>
                  <a:pt x="1161453" y="105448"/>
                </a:lnTo>
                <a:lnTo>
                  <a:pt x="1151686" y="142760"/>
                </a:lnTo>
                <a:lnTo>
                  <a:pt x="1147000" y="127012"/>
                </a:lnTo>
                <a:lnTo>
                  <a:pt x="1112774" y="5943"/>
                </a:lnTo>
                <a:lnTo>
                  <a:pt x="1084592" y="5943"/>
                </a:lnTo>
                <a:lnTo>
                  <a:pt x="1069263" y="64084"/>
                </a:lnTo>
                <a:lnTo>
                  <a:pt x="1058621" y="102082"/>
                </a:lnTo>
                <a:lnTo>
                  <a:pt x="1051674" y="125945"/>
                </a:lnTo>
                <a:lnTo>
                  <a:pt x="1047432" y="141668"/>
                </a:lnTo>
                <a:lnTo>
                  <a:pt x="1037209" y="103695"/>
                </a:lnTo>
                <a:lnTo>
                  <a:pt x="1012672" y="5943"/>
                </a:lnTo>
                <a:lnTo>
                  <a:pt x="981519" y="5943"/>
                </a:lnTo>
                <a:lnTo>
                  <a:pt x="1032040" y="188010"/>
                </a:lnTo>
                <a:lnTo>
                  <a:pt x="1062037" y="188010"/>
                </a:lnTo>
                <a:lnTo>
                  <a:pt x="1099146" y="55118"/>
                </a:lnTo>
                <a:lnTo>
                  <a:pt x="1106906" y="82499"/>
                </a:lnTo>
                <a:lnTo>
                  <a:pt x="1137704" y="188188"/>
                </a:lnTo>
                <a:lnTo>
                  <a:pt x="1166863" y="187820"/>
                </a:lnTo>
                <a:lnTo>
                  <a:pt x="1215720" y="5943"/>
                </a:lnTo>
                <a:close/>
              </a:path>
              <a:path w="1352550" h="193675">
                <a:moveTo>
                  <a:pt x="1352283" y="187921"/>
                </a:moveTo>
                <a:lnTo>
                  <a:pt x="1334833" y="139255"/>
                </a:lnTo>
                <a:lnTo>
                  <a:pt x="1326172" y="115112"/>
                </a:lnTo>
                <a:lnTo>
                  <a:pt x="1297165" y="34226"/>
                </a:lnTo>
                <a:lnTo>
                  <a:pt x="1297051" y="33921"/>
                </a:lnTo>
                <a:lnTo>
                  <a:pt x="1296847" y="33362"/>
                </a:lnTo>
                <a:lnTo>
                  <a:pt x="1296847" y="115112"/>
                </a:lnTo>
                <a:lnTo>
                  <a:pt x="1240510" y="115112"/>
                </a:lnTo>
                <a:lnTo>
                  <a:pt x="1268590" y="34226"/>
                </a:lnTo>
                <a:lnTo>
                  <a:pt x="1268552" y="33921"/>
                </a:lnTo>
                <a:lnTo>
                  <a:pt x="1296847" y="115112"/>
                </a:lnTo>
                <a:lnTo>
                  <a:pt x="1296847" y="33362"/>
                </a:lnTo>
                <a:lnTo>
                  <a:pt x="1286916" y="5651"/>
                </a:lnTo>
                <a:lnTo>
                  <a:pt x="1251000" y="5651"/>
                </a:lnTo>
                <a:lnTo>
                  <a:pt x="1186535" y="187921"/>
                </a:lnTo>
                <a:lnTo>
                  <a:pt x="1215313" y="187921"/>
                </a:lnTo>
                <a:lnTo>
                  <a:pt x="1231874" y="139255"/>
                </a:lnTo>
                <a:lnTo>
                  <a:pt x="1304417" y="139255"/>
                </a:lnTo>
                <a:lnTo>
                  <a:pt x="1322108" y="187921"/>
                </a:lnTo>
                <a:lnTo>
                  <a:pt x="1352283" y="1879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64122" y="911390"/>
            <a:ext cx="1616212" cy="1275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3687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9</a:t>
            </a:r>
            <a:r>
              <a:rPr sz="800" spc="17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3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454824"/>
            <a:ext cx="3479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solidFill>
                  <a:srgbClr val="00579C"/>
                </a:solidFill>
                <a:latin typeface="Arial Black"/>
                <a:cs typeface="Arial Black"/>
              </a:rPr>
              <a:t>Перечень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srgbClr val="00579C"/>
                </a:solidFill>
                <a:latin typeface="Arial Black"/>
                <a:cs typeface="Arial Black"/>
              </a:rPr>
              <a:t>учебных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курсов</a:t>
            </a:r>
            <a:endParaRPr sz="2000">
              <a:latin typeface="Arial Black"/>
              <a:cs typeface="Arial Blac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40004" y="891006"/>
          <a:ext cx="6589392" cy="92125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75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5341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Код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1874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курса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52705" algn="just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Продолжи-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тельность, 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дней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Технологи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Операционный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35560" marR="45085">
                        <a:lnSpc>
                          <a:spcPct val="100000"/>
                        </a:lnSpc>
                      </a:pPr>
                      <a:r>
                        <a:rPr sz="900" spc="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обслуживающий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персонал (операторы)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7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Инженеры</a:t>
                      </a:r>
                      <a:r>
                        <a:rPr sz="900" spc="1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– </a:t>
                      </a:r>
                      <a:r>
                        <a:rPr sz="900" spc="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программисты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(конфигураторы)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30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Сервис инженеры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Руководители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9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АСУ</a:t>
                      </a:r>
                      <a:r>
                        <a:rPr sz="900" spc="-1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ТП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7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(Распределённая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7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система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управления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9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CENTUM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VP)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8895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VPOP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Распределённая система управления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Centum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VP</a:t>
                      </a: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R6.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Базовый</a:t>
                      </a:r>
                      <a:r>
                        <a:rPr sz="900" spc="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VPEG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Распределённая система управления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Centum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VP</a:t>
                      </a: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R6.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195" marR="24130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5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ADSUT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195" marR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Распределённая система управления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Centum</a:t>
                      </a:r>
                      <a:r>
                        <a:rPr sz="9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VP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195" marR="241300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R6</a:t>
                      </a:r>
                      <a:r>
                        <a:rPr sz="9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40" dirty="0">
                          <a:latin typeface="Lucida Sans Unicode"/>
                          <a:cs typeface="Lucida Sans Unicode"/>
                        </a:rPr>
                        <a:t>AD</a:t>
                      </a:r>
                      <a:r>
                        <a:rPr sz="9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Suite. 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VPMN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Распределённая система управления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Centum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VP</a:t>
                      </a: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R6.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Обслуживание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5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BATCH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195" marR="565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Распределённая система управления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Centum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VP</a:t>
                      </a: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R6.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Batch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83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CAMS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1841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Объединённая система управления сигнализациями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станции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оператора</a:t>
                      </a:r>
                      <a:r>
                        <a:rPr sz="900" spc="-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CAMS.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95885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2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5E6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5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AlMT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830" marR="4127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Управление сигнализациями (Alarm Management)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9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АСУ</a:t>
                      </a:r>
                      <a:r>
                        <a:rPr sz="900" spc="-1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ТП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7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(Система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4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промышленной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7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безопасности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7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ProSafe-</a:t>
                      </a:r>
                      <a:r>
                        <a:rPr sz="900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RS)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E988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9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PSEG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830" marR="825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Система промышленной безопасности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Prosafe-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RS.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PSMN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BE8DA"/>
                    </a:solidFill>
                  </a:tcPr>
                </a:tc>
                <a:tc>
                  <a:txBody>
                    <a:bodyPr/>
                    <a:lstStyle/>
                    <a:p>
                      <a:pPr marL="36830" marR="825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Система промышленной безопасности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Prosafe-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RS.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Обслуживание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BE8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BE8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BE8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BE8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BE8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BE8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FBE8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DOFS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830" marR="2095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Функциональная безопасность.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83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Основы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2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10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454824"/>
            <a:ext cx="3479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solidFill>
                  <a:srgbClr val="00579C"/>
                </a:solidFill>
                <a:latin typeface="Arial Black"/>
                <a:cs typeface="Arial Black"/>
              </a:rPr>
              <a:t>Перечень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srgbClr val="00579C"/>
                </a:solidFill>
                <a:latin typeface="Arial Black"/>
                <a:cs typeface="Arial Black"/>
              </a:rPr>
              <a:t>учебных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курсов</a:t>
            </a:r>
            <a:endParaRPr sz="2000">
              <a:latin typeface="Arial Black"/>
              <a:cs typeface="Arial Blac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40004" y="891006"/>
          <a:ext cx="6589392" cy="92811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75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5341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Код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1874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курса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52705" algn="just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Продолжи-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тельность, 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дней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Технологи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Операционный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35560" marR="45085">
                        <a:lnSpc>
                          <a:spcPct val="100000"/>
                        </a:lnSpc>
                      </a:pPr>
                      <a:r>
                        <a:rPr sz="900" spc="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обслуживающий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персонал (операторы)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7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Инженеры</a:t>
                      </a:r>
                      <a:r>
                        <a:rPr sz="900" spc="1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– </a:t>
                      </a:r>
                      <a:r>
                        <a:rPr sz="900" spc="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программисты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(конфигураторы)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30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Сервис инженеры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Руководители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Малая</a:t>
                      </a:r>
                      <a:r>
                        <a:rPr sz="900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автоматизация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и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SCADA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006A6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STEG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52069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Сетевая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система управления STARDOM.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Базовый</a:t>
                      </a:r>
                      <a:r>
                        <a:rPr sz="900" spc="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CISERV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2216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CI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Server.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Базовый</a:t>
                      </a:r>
                      <a:r>
                        <a:rPr sz="900" spc="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CFD9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175">
                        <a:lnSpc>
                          <a:spcPct val="100000"/>
                        </a:lnSpc>
                      </a:pPr>
                      <a:r>
                        <a:rPr sz="900" spc="-70" dirty="0">
                          <a:latin typeface="Lucida Sans Unicode"/>
                          <a:cs typeface="Lucida Sans Unicode"/>
                        </a:rPr>
                        <a:t>FTOOLS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40" dirty="0">
                          <a:latin typeface="Lucida Sans Unicode"/>
                          <a:cs typeface="Lucida Sans Unicode"/>
                        </a:rPr>
                        <a:t>SCADA</a:t>
                      </a: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FAST/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195" marR="73660">
                        <a:lnSpc>
                          <a:spcPct val="100000"/>
                        </a:lnSpc>
                      </a:pP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TOOLS.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Базовый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FAM3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ПЛК</a:t>
                      </a:r>
                      <a:r>
                        <a:rPr sz="9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70" dirty="0">
                          <a:latin typeface="Lucida Sans Unicode"/>
                          <a:cs typeface="Lucida Sans Unicode"/>
                        </a:rPr>
                        <a:t>FA-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M3.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Базовый</a:t>
                      </a:r>
                      <a:r>
                        <a:rPr sz="900" spc="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4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CFD9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CFD9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КИП</a:t>
                      </a:r>
                      <a:r>
                        <a:rPr sz="9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и </a:t>
                      </a:r>
                      <a:r>
                        <a:rPr sz="900" spc="-8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PRM</a:t>
                      </a:r>
                      <a:r>
                        <a:rPr sz="9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(Менеджер</a:t>
                      </a:r>
                      <a:r>
                        <a:rPr sz="9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7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ресурсов</a:t>
                      </a:r>
                      <a:r>
                        <a:rPr sz="900" spc="-3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КИП)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7D69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PRM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195" marR="2540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Менеджер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ресурсов</a:t>
                      </a:r>
                      <a:r>
                        <a:rPr sz="900" spc="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КИПиА.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Базовый</a:t>
                      </a:r>
                      <a:r>
                        <a:rPr sz="900" spc="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64135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PRME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2540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Менеджер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ресурсов</a:t>
                      </a:r>
                      <a:r>
                        <a:rPr sz="900" spc="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КИПиА.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Расширенный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4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AE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FBEG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195" marR="36068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Foundation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Fieldbus.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195" marR="24066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4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9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PCIMN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167640" algn="just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Эксплуатация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техническое обслуживание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195" marR="13335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полевого</a:t>
                      </a:r>
                      <a:r>
                        <a:rPr sz="900" spc="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КИПиА.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Практический курс.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4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AE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09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PCIMR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830" marR="167640" algn="just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Эксплуатация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техническое обслуживание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кориолисовых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расходомеров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RotaMASS.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1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4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PCIMV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 marL="36830" marR="16764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Эксплуатация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техническое обслуживание вихревых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расходомеров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производства Yokogawa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1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AE7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AE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Аналитика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3FA8A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ANZR*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Lucida Sans Unicode"/>
                          <a:cs typeface="Lucida Sans Unicode"/>
                        </a:rPr>
                        <a:t>*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830" marR="16573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Циркониевый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анализатор</a:t>
                      </a:r>
                      <a:r>
                        <a:rPr sz="900" spc="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ZR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2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12700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4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ANGC1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63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**/8**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DEEBEC"/>
                    </a:solidFill>
                  </a:tcPr>
                </a:tc>
                <a:tc>
                  <a:txBody>
                    <a:bodyPr/>
                    <a:lstStyle/>
                    <a:p>
                      <a:pPr marL="36830" marR="20701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Эксплуатация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основные компоненты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6830" marR="36195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промышленного газового хроматографа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GC1000/GC8000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DEEB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DEEB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DEEB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DEEB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DEEB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DEEB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DEEB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11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454824"/>
            <a:ext cx="3479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solidFill>
                  <a:srgbClr val="00579C"/>
                </a:solidFill>
                <a:latin typeface="Arial Black"/>
                <a:cs typeface="Arial Black"/>
              </a:rPr>
              <a:t>Перечень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srgbClr val="00579C"/>
                </a:solidFill>
                <a:latin typeface="Arial Black"/>
                <a:cs typeface="Arial Black"/>
              </a:rPr>
              <a:t>учебных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курсов</a:t>
            </a:r>
            <a:endParaRPr sz="2000">
              <a:latin typeface="Arial Black"/>
              <a:cs typeface="Arial Blac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40004" y="891006"/>
          <a:ext cx="6660515" cy="77311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75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53415">
                <a:tc>
                  <a:txBody>
                    <a:bodyPr/>
                    <a:lstStyle/>
                    <a:p>
                      <a:pPr marR="10668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Код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1874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курса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52705" algn="just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Продолжи-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тельность, 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дней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Технологи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Операционный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35560" marR="45085">
                        <a:lnSpc>
                          <a:spcPct val="100000"/>
                        </a:lnSpc>
                      </a:pPr>
                      <a:r>
                        <a:rPr sz="900" spc="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обслуживающий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персонал (операторы)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7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Инженеры</a:t>
                      </a:r>
                      <a:r>
                        <a:rPr sz="900" spc="1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– </a:t>
                      </a:r>
                      <a:r>
                        <a:rPr sz="900" spc="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программисты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(конфигураторы)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30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Сервис инженеры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Руководители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14" dirty="0">
                          <a:latin typeface="Arial Black"/>
                          <a:cs typeface="Arial Black"/>
                        </a:rPr>
                        <a:t>EXA</a:t>
                      </a:r>
                      <a:r>
                        <a:rPr sz="900" spc="-6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dirty="0">
                          <a:latin typeface="Arial Black"/>
                          <a:cs typeface="Arial Black"/>
                        </a:rPr>
                        <a:t>–</a:t>
                      </a:r>
                      <a:r>
                        <a:rPr sz="900" spc="-6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" dirty="0">
                          <a:latin typeface="Arial Black"/>
                          <a:cs typeface="Arial Black"/>
                        </a:rPr>
                        <a:t>продукты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FFCB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83820" algn="ctr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EXQN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838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Система Управления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Производствен-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ными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 Данными Exaquantum.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Базовый</a:t>
                      </a:r>
                      <a:r>
                        <a:rPr sz="900" spc="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01600" algn="ctr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EXOP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708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Система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Процедурного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Управления ExaPilot.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176530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Операторский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2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FFF4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07314" algn="ctr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EXEN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1708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Система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Процедурного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Управления ExaPilot.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24130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6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20650" algn="ctr">
                        <a:lnSpc>
                          <a:spcPct val="100000"/>
                        </a:lnSpc>
                      </a:pP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EXAE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7081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Система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Процедурного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Управления ExaPilot.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212090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Продвинутый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FF4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FFF4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8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КТК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(Компьютерные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тренажёрные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комплексы)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на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Omegaland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6EAC6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69215" algn="ctr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OLVM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422909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КТК</a:t>
                      </a:r>
                      <a:r>
                        <a:rPr sz="9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Visual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Modeler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184785">
                        <a:lnSpc>
                          <a:spcPct val="100000"/>
                        </a:lnSpc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OmegaLand.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Базовый</a:t>
                      </a:r>
                      <a:r>
                        <a:rPr sz="900" spc="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48260" algn="ctr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OLMN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422909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КТК</a:t>
                      </a:r>
                      <a:r>
                        <a:rPr sz="9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Visual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Modeler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74930">
                        <a:lnSpc>
                          <a:spcPct val="100000"/>
                        </a:lnSpc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OmegaLand.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Сопровождение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2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2ED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13030" algn="ctr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OLIN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422909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КТК</a:t>
                      </a:r>
                      <a:r>
                        <a:rPr sz="9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Visual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Modeler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184785">
                        <a:lnSpc>
                          <a:spcPct val="100000"/>
                        </a:lnSpc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OmegaLand.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 для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инструкторов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2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92075" algn="ctr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OLEG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422909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КТК</a:t>
                      </a:r>
                      <a:r>
                        <a:rPr sz="900" spc="-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Visual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Modeler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184785">
                        <a:lnSpc>
                          <a:spcPct val="100000"/>
                        </a:lnSpc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6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OmegaLand. 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2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2ED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2ED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12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454824"/>
            <a:ext cx="3479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solidFill>
                  <a:srgbClr val="00579C"/>
                </a:solidFill>
                <a:latin typeface="Arial Black"/>
                <a:cs typeface="Arial Black"/>
              </a:rPr>
              <a:t>Перечень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srgbClr val="00579C"/>
                </a:solidFill>
                <a:latin typeface="Arial Black"/>
                <a:cs typeface="Arial Black"/>
              </a:rPr>
              <a:t>учебных</a:t>
            </a:r>
            <a:r>
              <a:rPr sz="2000" spc="-1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курсов</a:t>
            </a:r>
            <a:endParaRPr sz="2000">
              <a:latin typeface="Arial Black"/>
              <a:cs typeface="Arial Blac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40004" y="891006"/>
          <a:ext cx="6589392" cy="63747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7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75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5341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Код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18745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Наименование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курса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52705" algn="just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Продолжи-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тельность, 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дней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Технологи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Операционный</a:t>
                      </a:r>
                      <a:endParaRPr sz="900">
                        <a:latin typeface="Tahoma"/>
                        <a:cs typeface="Tahoma"/>
                      </a:endParaRPr>
                    </a:p>
                    <a:p>
                      <a:pPr marL="35560" marR="45085">
                        <a:lnSpc>
                          <a:spcPct val="100000"/>
                        </a:lnSpc>
                      </a:pPr>
                      <a:r>
                        <a:rPr sz="900" spc="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обслуживающий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персонал (операторы)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175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Инженеры</a:t>
                      </a:r>
                      <a:r>
                        <a:rPr sz="900" spc="1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– </a:t>
                      </a:r>
                      <a:r>
                        <a:rPr sz="900" spc="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программисты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(конфигураторы)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330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Сервис инженеры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Руководители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58419" marB="0">
                    <a:solidFill>
                      <a:srgbClr val="003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marL="7480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80" dirty="0">
                          <a:latin typeface="Arial Black"/>
                          <a:cs typeface="Arial Black"/>
                        </a:rPr>
                        <a:t>СУУТП</a:t>
                      </a:r>
                      <a:r>
                        <a:rPr sz="900" spc="1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70" dirty="0">
                          <a:latin typeface="Arial Black"/>
                          <a:cs typeface="Arial Black"/>
                        </a:rPr>
                        <a:t>(Система</a:t>
                      </a:r>
                      <a:r>
                        <a:rPr sz="900" spc="1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0" dirty="0">
                          <a:latin typeface="Arial Black"/>
                          <a:cs typeface="Arial Black"/>
                        </a:rPr>
                        <a:t>усовершенствованного</a:t>
                      </a:r>
                      <a:r>
                        <a:rPr sz="900" spc="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50" dirty="0">
                          <a:latin typeface="Arial Black"/>
                          <a:cs typeface="Arial Black"/>
                        </a:rPr>
                        <a:t>управления</a:t>
                      </a:r>
                      <a:r>
                        <a:rPr sz="900" spc="1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0" dirty="0">
                          <a:latin typeface="Arial Black"/>
                          <a:cs typeface="Arial Black"/>
                        </a:rPr>
                        <a:t>технологическими</a:t>
                      </a:r>
                      <a:r>
                        <a:rPr sz="900" spc="1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10" dirty="0">
                          <a:latin typeface="Arial Black"/>
                          <a:cs typeface="Arial Black"/>
                        </a:rPr>
                        <a:t>процессами)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BFDC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118110">
                        <a:lnSpc>
                          <a:spcPct val="100000"/>
                        </a:lnSpc>
                      </a:pPr>
                      <a:r>
                        <a:rPr sz="900" spc="-40" dirty="0">
                          <a:latin typeface="Lucida Sans Unicode"/>
                          <a:cs typeface="Lucida Sans Unicode"/>
                        </a:rPr>
                        <a:t>APC/ </a:t>
                      </a:r>
                      <a:r>
                        <a:rPr sz="900" spc="-45" dirty="0">
                          <a:latin typeface="Lucida Sans Unicode"/>
                          <a:cs typeface="Lucida Sans Unicode"/>
                        </a:rPr>
                        <a:t>PACE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457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Система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усовер-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шенствованного управления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технологически-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ми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процессами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(СУУТП)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Design Time.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24130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R="60325"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APC/ SMOC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4572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Система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усовер-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шенствованного управления 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технологически-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ми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процессами </a:t>
                      </a:r>
                      <a:r>
                        <a:rPr sz="900" spc="-35" dirty="0">
                          <a:latin typeface="Lucida Sans Unicode"/>
                          <a:cs typeface="Lucida Sans Unicode"/>
                        </a:rPr>
                        <a:t>(СУУТП)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PCTP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(SMOC).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24130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5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EF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EF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Управление</a:t>
                      </a:r>
                      <a:r>
                        <a:rPr sz="900" spc="-1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6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сигнализациями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(Alarm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4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Management)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и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90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PID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настройка</a:t>
                      </a:r>
                      <a:endParaRPr sz="900">
                        <a:latin typeface="Arial Black"/>
                        <a:cs typeface="Arial Black"/>
                      </a:endParaRPr>
                    </a:p>
                  </a:txBody>
                  <a:tcPr marL="0" marR="0" marT="58419" marB="0">
                    <a:solidFill>
                      <a:srgbClr val="C3484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AIMT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4191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Управление сигнализациями (Alarm Management)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PID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7E5E0"/>
                    </a:solidFill>
                  </a:tcPr>
                </a:tc>
                <a:tc>
                  <a:txBody>
                    <a:bodyPr/>
                    <a:lstStyle/>
                    <a:p>
                      <a:pPr marL="35560" marR="1143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dirty="0">
                          <a:latin typeface="Lucida Sans Unicode"/>
                          <a:cs typeface="Lucida Sans Unicode"/>
                        </a:rPr>
                        <a:t>Базовый</a:t>
                      </a:r>
                      <a:r>
                        <a:rPr sz="900" spc="1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уровень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управления</a:t>
                      </a:r>
                      <a:r>
                        <a:rPr sz="9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(PID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настройка).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24130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7E5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50" dirty="0">
                          <a:latin typeface="Lucida Sans Unicode"/>
                          <a:cs typeface="Lucida Sans Unicode"/>
                        </a:rPr>
                        <a:t>4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7E5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7E5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7E5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7E5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solidFill>
                      <a:srgbClr val="F7E5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solidFill>
                      <a:srgbClr val="F7E5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83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PIDEXT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5560" marR="25400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Основы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автоматического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управления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процессом.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PID-регуляторы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dirty="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sz="9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их </a:t>
                      </a: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настройка.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35560" marR="241300">
                        <a:lnSpc>
                          <a:spcPct val="100000"/>
                        </a:lnSpc>
                      </a:pPr>
                      <a:r>
                        <a:rPr sz="900" spc="-10" dirty="0">
                          <a:latin typeface="Lucida Sans Unicode"/>
                          <a:cs typeface="Lucida Sans Unicode"/>
                        </a:rPr>
                        <a:t>Инженерный </a:t>
                      </a:r>
                      <a:r>
                        <a:rPr sz="900" spc="-20" dirty="0">
                          <a:latin typeface="Lucida Sans Unicode"/>
                          <a:cs typeface="Lucida Sans Unicode"/>
                        </a:rPr>
                        <a:t>курс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8419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10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900" spc="-25" dirty="0">
                          <a:latin typeface="Lucida Sans Unicode"/>
                          <a:cs typeface="Lucida Sans Unicode"/>
                        </a:rPr>
                        <a:t>да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13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10692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41993"/>
              <a:ext cx="7560309" cy="1350010"/>
            </a:xfrm>
            <a:custGeom>
              <a:avLst/>
              <a:gdLst/>
              <a:ahLst/>
              <a:cxnLst/>
              <a:rect l="l" t="t" r="r" b="b"/>
              <a:pathLst>
                <a:path w="7560309" h="1350009">
                  <a:moveTo>
                    <a:pt x="7559992" y="0"/>
                  </a:moveTo>
                  <a:lnTo>
                    <a:pt x="0" y="0"/>
                  </a:lnTo>
                  <a:lnTo>
                    <a:pt x="0" y="1350009"/>
                  </a:lnTo>
                  <a:lnTo>
                    <a:pt x="7559992" y="1350009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37501" y="9581264"/>
            <a:ext cx="66852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Блок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1: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90" dirty="0">
                <a:solidFill>
                  <a:srgbClr val="FFFFFF"/>
                </a:solidFill>
                <a:latin typeface="Arial Black"/>
                <a:cs typeface="Arial Black"/>
              </a:rPr>
              <a:t>АСУ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ТП</a:t>
            </a:r>
            <a:endParaRPr sz="2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(Распределённая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управления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CENTUM</a:t>
            </a:r>
            <a:r>
              <a:rPr sz="20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VP)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14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24989"/>
            <a:ext cx="7560309" cy="2169160"/>
          </a:xfrm>
          <a:custGeom>
            <a:avLst/>
            <a:gdLst/>
            <a:ahLst/>
            <a:cxnLst/>
            <a:rect l="l" t="t" r="r" b="b"/>
            <a:pathLst>
              <a:path w="7560309" h="2169160">
                <a:moveTo>
                  <a:pt x="7559992" y="0"/>
                </a:moveTo>
                <a:lnTo>
                  <a:pt x="0" y="0"/>
                </a:lnTo>
                <a:lnTo>
                  <a:pt x="0" y="2169007"/>
                </a:lnTo>
                <a:lnTo>
                  <a:pt x="7559992" y="2169007"/>
                </a:lnTo>
                <a:lnTo>
                  <a:pt x="7559992" y="0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889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496824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Распределённая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CENTUM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VP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R6.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2120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747698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088439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599614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2120064"/>
            <a:ext cx="39490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фундаментальных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Centum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R6: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архитектуре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аппаратногои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программного обеспечения,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управлению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системой.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765605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106346"/>
            <a:ext cx="39725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операторов,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вовлеченных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работу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599487"/>
            <a:ext cx="4131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рамках проблем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достаточно </a:t>
            </a:r>
            <a:r>
              <a:rPr sz="1000" spc="-30" dirty="0">
                <a:latin typeface="Lucida Sans Unicode"/>
                <a:cs typeface="Lucida Sans Unicode"/>
              </a:rPr>
              <a:t>хорошо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XP/VISTA.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2100672"/>
            <a:ext cx="6480175" cy="1943100"/>
            <a:chOff x="540000" y="2100672"/>
            <a:chExt cx="6480175" cy="194310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147003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707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66062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29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771836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15"/>
                  </a:lnTo>
                  <a:lnTo>
                    <a:pt x="215112" y="42176"/>
                  </a:lnTo>
                  <a:lnTo>
                    <a:pt x="223113" y="47472"/>
                  </a:lnTo>
                  <a:lnTo>
                    <a:pt x="232905" y="49428"/>
                  </a:lnTo>
                  <a:lnTo>
                    <a:pt x="242697" y="47472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15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648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734752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26"/>
                  </a:lnTo>
                  <a:lnTo>
                    <a:pt x="23660" y="23241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41"/>
                  </a:lnTo>
                  <a:lnTo>
                    <a:pt x="135509" y="35026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2183122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00672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656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09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547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391568"/>
            <a:ext cx="3161665" cy="3467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28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75" dirty="0">
                <a:latin typeface="Arial Black"/>
                <a:cs typeface="Arial Black"/>
              </a:rPr>
              <a:t>Часть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1.</a:t>
            </a:r>
            <a:endParaRPr sz="1000">
              <a:latin typeface="Arial Black"/>
              <a:cs typeface="Arial Black"/>
            </a:endParaRPr>
          </a:p>
          <a:p>
            <a:pPr marL="228600" marR="508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место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45" dirty="0">
                <a:latin typeface="Lucida Sans Unicode"/>
                <a:cs typeface="Lucida Sans Unicode"/>
              </a:rPr>
              <a:t> R6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общей </a:t>
            </a:r>
            <a:r>
              <a:rPr sz="1000" spc="-30" dirty="0">
                <a:latin typeface="Lucida Sans Unicode"/>
                <a:cs typeface="Lucida Sans Unicode"/>
              </a:rPr>
              <a:t>иерархии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планирования </a:t>
            </a:r>
            <a:r>
              <a:rPr sz="1000" spc="-20" dirty="0">
                <a:latin typeface="Lucida Sans Unicode"/>
                <a:cs typeface="Lucida Sans Unicode"/>
              </a:rPr>
              <a:t>производства.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Архитектура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аппаратной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части. </a:t>
            </a:r>
            <a:r>
              <a:rPr sz="1000" spc="-20" dirty="0">
                <a:latin typeface="Lucida Sans Unicode"/>
                <a:cs typeface="Lucida Sans Unicode"/>
              </a:rPr>
              <a:t>Окно</a:t>
            </a:r>
            <a:r>
              <a:rPr sz="1000" spc="-10" dirty="0">
                <a:latin typeface="Lucida Sans Unicode"/>
                <a:cs typeface="Lucida Sans Unicode"/>
              </a:rPr>
              <a:t> состояния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FCS.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Аппаратно-</a:t>
            </a:r>
            <a:r>
              <a:rPr sz="1000" spc="-10" dirty="0">
                <a:latin typeface="Lucida Sans Unicode"/>
                <a:cs typeface="Lucida Sans Unicode"/>
              </a:rPr>
              <a:t>программная </a:t>
            </a:r>
            <a:r>
              <a:rPr sz="1000" spc="-30" dirty="0">
                <a:latin typeface="Lucida Sans Unicode"/>
                <a:cs typeface="Lucida Sans Unicode"/>
              </a:rPr>
              <a:t>среда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диагностирования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Практические занятия.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1200"/>
              </a:spcBef>
            </a:pPr>
            <a:r>
              <a:rPr sz="1000" spc="-75" dirty="0">
                <a:latin typeface="Arial Black"/>
                <a:cs typeface="Arial Black"/>
              </a:rPr>
              <a:t>Часть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2.</a:t>
            </a:r>
            <a:endParaRPr sz="10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Программное </a:t>
            </a:r>
            <a:r>
              <a:rPr sz="1000" spc="-20" dirty="0">
                <a:latin typeface="Lucida Sans Unicode"/>
                <a:cs typeface="Lucida Sans Unicode"/>
              </a:rPr>
              <a:t>обеспечение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HIS,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функции </a:t>
            </a:r>
            <a:r>
              <a:rPr sz="1000" spc="-20" dirty="0">
                <a:latin typeface="Lucida Sans Unicode"/>
                <a:cs typeface="Lucida Sans Unicode"/>
              </a:rPr>
              <a:t>виртуального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целевого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тестирования. Основные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операционные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окна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управляющее меню.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Навигация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графическим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окнам.</a:t>
            </a:r>
            <a:endParaRPr sz="1000">
              <a:latin typeface="Lucida Sans Unicode"/>
              <a:cs typeface="Lucida Sans Unicode"/>
            </a:endParaRPr>
          </a:p>
          <a:p>
            <a:pPr marL="228600" marR="141605">
              <a:lnSpc>
                <a:spcPct val="100000"/>
              </a:lnSpc>
            </a:pPr>
            <a:r>
              <a:rPr sz="1000" spc="-20" dirty="0">
                <a:latin typeface="Lucida Sans Unicode"/>
                <a:cs typeface="Lucida Sans Unicode"/>
              </a:rPr>
              <a:t>Иерархия </a:t>
            </a:r>
            <a:r>
              <a:rPr sz="1000" spc="-30" dirty="0">
                <a:latin typeface="Lucida Sans Unicode"/>
                <a:cs typeface="Lucida Sans Unicode"/>
              </a:rPr>
              <a:t>графических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окон.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Общее</a:t>
            </a:r>
            <a:r>
              <a:rPr sz="1000" spc="-20" dirty="0">
                <a:latin typeface="Lucida Sans Unicode"/>
                <a:cs typeface="Lucida Sans Unicode"/>
              </a:rPr>
              <a:t> окно </a:t>
            </a:r>
            <a:r>
              <a:rPr sz="1000" spc="-25" dirty="0">
                <a:latin typeface="Lucida Sans Unicode"/>
                <a:cs typeface="Lucida Sans Unicode"/>
              </a:rPr>
              <a:t>сообщений.</a:t>
            </a:r>
            <a:r>
              <a:rPr sz="1000" spc="-20" dirty="0">
                <a:latin typeface="Lucida Sans Unicode"/>
                <a:cs typeface="Lucida Sans Unicode"/>
              </a:rPr>
              <a:t> Окно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аварийных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сообщений </a:t>
            </a:r>
            <a:r>
              <a:rPr sz="1000" spc="-30" dirty="0">
                <a:latin typeface="Lucida Sans Unicode"/>
                <a:cs typeface="Lucida Sans Unicode"/>
              </a:rPr>
              <a:t>процесса.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Окно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системных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сообщений.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Окно </a:t>
            </a:r>
            <a:r>
              <a:rPr sz="1000" spc="-10" dirty="0">
                <a:latin typeface="Lucida Sans Unicode"/>
                <a:cs typeface="Lucida Sans Unicode"/>
              </a:rPr>
              <a:t>состояния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Тренды.Исторический </a:t>
            </a:r>
            <a:r>
              <a:rPr sz="1000" spc="-30" dirty="0">
                <a:latin typeface="Lucida Sans Unicode"/>
                <a:cs typeface="Lucida Sans Unicode"/>
              </a:rPr>
              <a:t>отчет.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9300" y="4687511"/>
            <a:ext cx="3183255" cy="4107179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75" dirty="0">
                <a:latin typeface="Arial Black"/>
                <a:cs typeface="Arial Black"/>
              </a:rPr>
              <a:t>Часть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3.</a:t>
            </a:r>
            <a:endParaRPr sz="1000">
              <a:latin typeface="Arial Black"/>
              <a:cs typeface="Arial Black"/>
            </a:endParaRPr>
          </a:p>
          <a:p>
            <a:pPr marL="228600" marR="33020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Базовое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30" dirty="0">
                <a:latin typeface="Lucida Sans Unicode"/>
                <a:cs typeface="Lucida Sans Unicode"/>
              </a:rPr>
              <a:t> функционального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блока, </a:t>
            </a:r>
            <a:r>
              <a:rPr sz="1000" spc="-40" dirty="0">
                <a:latin typeface="Lucida Sans Unicode"/>
                <a:cs typeface="Lucida Sans Unicode"/>
              </a:rPr>
              <a:t>его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основных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режимов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сигнализаций.</a:t>
            </a:r>
            <a:endParaRPr sz="1000">
              <a:latin typeface="Lucida Sans Unicode"/>
              <a:cs typeface="Lucida Sans Unicode"/>
            </a:endParaRPr>
          </a:p>
          <a:p>
            <a:pPr marL="228600" marR="2413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Функция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непрерывного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 </a:t>
            </a:r>
            <a:r>
              <a:rPr sz="1000" dirty="0">
                <a:latin typeface="Lucida Sans Unicode"/>
                <a:cs typeface="Lucida Sans Unicode"/>
              </a:rPr>
              <a:t>Функции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последовательного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 </a:t>
            </a:r>
            <a:r>
              <a:rPr sz="1000" dirty="0">
                <a:latin typeface="Lucida Sans Unicode"/>
                <a:cs typeface="Lucida Sans Unicode"/>
              </a:rPr>
              <a:t>Панель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функционального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блока. Практические занятия.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1200"/>
              </a:spcBef>
            </a:pPr>
            <a:r>
              <a:rPr sz="1000" spc="-75" dirty="0">
                <a:latin typeface="Arial Black"/>
                <a:cs typeface="Arial Black"/>
              </a:rPr>
              <a:t>Часть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4.</a:t>
            </a:r>
            <a:endParaRPr sz="10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Иерархия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технологического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объекта.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сведения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доступа </a:t>
            </a:r>
            <a:r>
              <a:rPr sz="1000" spc="-30" dirty="0">
                <a:latin typeface="Lucida Sans Unicode"/>
                <a:cs typeface="Lucida Sans Unicode"/>
              </a:rPr>
              <a:t>оператора.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Объединенная система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сигнализациями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(CAMS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for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HIS).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 занятия.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25"/>
              </a:spcBef>
            </a:pPr>
            <a:r>
              <a:rPr sz="1000" spc="-75" dirty="0">
                <a:latin typeface="Arial Black"/>
                <a:cs typeface="Arial Black"/>
              </a:rPr>
              <a:t>Часть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50" dirty="0">
                <a:latin typeface="Arial Black"/>
                <a:cs typeface="Arial Black"/>
              </a:rPr>
              <a:t>5</a:t>
            </a:r>
            <a:endParaRPr sz="1000">
              <a:latin typeface="Arial Black"/>
              <a:cs typeface="Arial Black"/>
            </a:endParaRPr>
          </a:p>
          <a:p>
            <a:pPr marL="228600" marR="82550" algn="just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Функционирование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коммуникационных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шин. </a:t>
            </a:r>
            <a:r>
              <a:rPr sz="1000" spc="-25" dirty="0">
                <a:latin typeface="Lucida Sans Unicode"/>
                <a:cs typeface="Lucida Sans Unicode"/>
              </a:rPr>
              <a:t>Системное</a:t>
            </a:r>
            <a:r>
              <a:rPr sz="1000" dirty="0">
                <a:latin typeface="Lucida Sans Unicode"/>
                <a:cs typeface="Lucida Sans Unicode"/>
              </a:rPr>
              <a:t> время. </a:t>
            </a:r>
            <a:r>
              <a:rPr sz="1000" spc="-35" dirty="0">
                <a:latin typeface="Lucida Sans Unicode"/>
                <a:cs typeface="Lucida Sans Unicode"/>
              </a:rPr>
              <a:t>Техническое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обслуживание системы.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1200"/>
              </a:spcBef>
            </a:pPr>
            <a:r>
              <a:rPr sz="1000" spc="-75" dirty="0">
                <a:latin typeface="Arial Black"/>
                <a:cs typeface="Arial Black"/>
              </a:rPr>
              <a:t>Часть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6.</a:t>
            </a:r>
            <a:endParaRPr sz="1000">
              <a:latin typeface="Arial Black"/>
              <a:cs typeface="Arial Black"/>
            </a:endParaRPr>
          </a:p>
          <a:p>
            <a:pPr marL="228600" algn="just">
              <a:lnSpc>
                <a:spcPct val="100000"/>
              </a:lnSpc>
              <a:spcBef>
                <a:spcPts val="284"/>
              </a:spcBef>
            </a:pPr>
            <a:r>
              <a:rPr sz="1000" spc="-25" dirty="0">
                <a:latin typeface="Lucida Sans Unicode"/>
                <a:cs typeface="Lucida Sans Unicode"/>
              </a:rPr>
              <a:t>Тестирование</a:t>
            </a:r>
            <a:r>
              <a:rPr sz="1000" spc="-10" dirty="0">
                <a:latin typeface="Lucida Sans Unicode"/>
                <a:cs typeface="Lucida Sans Unicode"/>
              </a:rPr>
              <a:t> обучающихся.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0004" y="8027992"/>
            <a:ext cx="3168002" cy="212399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15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889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454824"/>
            <a:ext cx="496824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Распределённая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CENTUM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VP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R6.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025002"/>
            <a:ext cx="7560309" cy="2847340"/>
          </a:xfrm>
          <a:custGeom>
            <a:avLst/>
            <a:gdLst/>
            <a:ahLst/>
            <a:cxnLst/>
            <a:rect l="l" t="t" r="r" b="b"/>
            <a:pathLst>
              <a:path w="7560309" h="2847340">
                <a:moveTo>
                  <a:pt x="7559992" y="0"/>
                </a:moveTo>
                <a:lnTo>
                  <a:pt x="0" y="0"/>
                </a:lnTo>
                <a:lnTo>
                  <a:pt x="0" y="2847009"/>
                </a:lnTo>
                <a:lnTo>
                  <a:pt x="7559992" y="2847009"/>
                </a:lnTo>
                <a:lnTo>
                  <a:pt x="7559992" y="0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7300" y="2120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765605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232457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761666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407207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120064"/>
            <a:ext cx="3653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</a:t>
            </a:r>
            <a:r>
              <a:rPr sz="1000" spc="-10" dirty="0">
                <a:latin typeface="Lucida Sans Unicode"/>
                <a:cs typeface="Lucida Sans Unicode"/>
              </a:rPr>
              <a:t>инжинирингу РСУ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R6.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783639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214423"/>
            <a:ext cx="40144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разработчиков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прикладного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761666"/>
            <a:ext cx="4131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рамках проблем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достаточно </a:t>
            </a:r>
            <a:r>
              <a:rPr sz="1000" spc="-30" dirty="0">
                <a:latin typeface="Lucida Sans Unicode"/>
                <a:cs typeface="Lucida Sans Unicode"/>
              </a:rPr>
              <a:t>хорошо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7.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407207"/>
            <a:ext cx="40036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прослушивание </a:t>
            </a:r>
            <a:r>
              <a:rPr sz="1000" spc="-20" dirty="0">
                <a:latin typeface="Lucida Sans Unicode"/>
                <a:cs typeface="Lucida Sans Unicode"/>
              </a:rPr>
              <a:t>базового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R6.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2136671"/>
            <a:ext cx="6480175" cy="2637790"/>
            <a:chOff x="540000" y="2136671"/>
            <a:chExt cx="6480175" cy="263779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192003"/>
              <a:ext cx="316343" cy="34385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698406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786619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3897833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74254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3860761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2219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36671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64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106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69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32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427905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378439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403153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99"/>
                  </a:moveTo>
                  <a:lnTo>
                    <a:pt x="137706" y="172999"/>
                  </a:lnTo>
                  <a:lnTo>
                    <a:pt x="137706" y="185356"/>
                  </a:lnTo>
                  <a:lnTo>
                    <a:pt x="375539" y="185356"/>
                  </a:lnTo>
                  <a:lnTo>
                    <a:pt x="375539" y="172999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44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44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84"/>
                  </a:lnTo>
                  <a:lnTo>
                    <a:pt x="14693" y="76288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637936"/>
              <a:ext cx="337977" cy="11738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489653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01"/>
                  </a:moveTo>
                  <a:lnTo>
                    <a:pt x="0" y="24701"/>
                  </a:lnTo>
                  <a:lnTo>
                    <a:pt x="0" y="37071"/>
                  </a:lnTo>
                  <a:lnTo>
                    <a:pt x="12522" y="37071"/>
                  </a:lnTo>
                  <a:lnTo>
                    <a:pt x="12522" y="24701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048568"/>
            <a:ext cx="3115945" cy="181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место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45" dirty="0">
                <a:latin typeface="Lucida Sans Unicode"/>
                <a:cs typeface="Lucida Sans Unicode"/>
              </a:rPr>
              <a:t> R6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общей </a:t>
            </a:r>
            <a:r>
              <a:rPr sz="1000" spc="-30" dirty="0">
                <a:latin typeface="Lucida Sans Unicode"/>
                <a:cs typeface="Lucida Sans Unicode"/>
              </a:rPr>
              <a:t>иерархии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планирования </a:t>
            </a:r>
            <a:r>
              <a:rPr sz="1000" spc="-20" dirty="0">
                <a:latin typeface="Lucida Sans Unicode"/>
                <a:cs typeface="Lucida Sans Unicode"/>
              </a:rPr>
              <a:t>производства.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Архитектура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Centum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R6.</a:t>
            </a:r>
            <a:endParaRPr sz="1000">
              <a:latin typeface="Lucida Sans Unicode"/>
              <a:cs typeface="Lucida Sans Unicode"/>
            </a:endParaRPr>
          </a:p>
          <a:p>
            <a:pPr marL="228600" marR="229235">
              <a:lnSpc>
                <a:spcPct val="100000"/>
              </a:lnSpc>
            </a:pPr>
            <a:r>
              <a:rPr sz="1000" spc="-20" dirty="0">
                <a:latin typeface="Lucida Sans Unicode"/>
                <a:cs typeface="Lucida Sans Unicode"/>
              </a:rPr>
              <a:t>Лицензирование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25" dirty="0">
                <a:latin typeface="Lucida Sans Unicode"/>
                <a:cs typeface="Lucida Sans Unicode"/>
              </a:rPr>
              <a:t> R6. </a:t>
            </a:r>
            <a:r>
              <a:rPr sz="1000" spc="-30" dirty="0">
                <a:latin typeface="Lucida Sans Unicode"/>
                <a:cs typeface="Lucida Sans Unicode"/>
              </a:rPr>
              <a:t>Процедура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создания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проекта.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 </a:t>
            </a:r>
            <a:r>
              <a:rPr sz="1000" spc="-20" dirty="0">
                <a:latin typeface="Lucida Sans Unicode"/>
                <a:cs typeface="Lucida Sans Unicode"/>
              </a:rPr>
              <a:t>учебного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задания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курс.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Реализация </a:t>
            </a:r>
            <a:r>
              <a:rPr sz="1000" spc="-20" dirty="0">
                <a:latin typeface="Lucida Sans Unicode"/>
                <a:cs typeface="Lucida Sans Unicode"/>
              </a:rPr>
              <a:t>моделей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объекта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изучение вычислительных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функциональных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7300" y="6952990"/>
            <a:ext cx="3050540" cy="11176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Запуск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режима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виртуального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тестирования,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таблицы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связей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каналов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ввода/ вывода. </a:t>
            </a:r>
            <a:r>
              <a:rPr sz="1000" dirty="0">
                <a:latin typeface="Lucida Sans Unicode"/>
                <a:cs typeface="Lucida Sans Unicode"/>
              </a:rPr>
              <a:t>Функция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непрерывного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регуляторов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непрерывного управления.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7300" y="8158272"/>
            <a:ext cx="3193415" cy="15748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337185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Функции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логического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управляющих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переключателей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действий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основе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таблицы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</a:pPr>
            <a:r>
              <a:rPr sz="1000" spc="-25" dirty="0">
                <a:latin typeface="Lucida Sans Unicode"/>
                <a:cs typeface="Lucida Sans Unicode"/>
              </a:rPr>
              <a:t>последовательностей.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пошаговой </a:t>
            </a:r>
            <a:r>
              <a:rPr sz="1000" spc="-20" dirty="0">
                <a:latin typeface="Lucida Sans Unicode"/>
                <a:cs typeface="Lucida Sans Unicode"/>
              </a:rPr>
              <a:t>таблицы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последовательностей.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 </a:t>
            </a:r>
            <a:r>
              <a:rPr sz="1000" spc="-25" dirty="0">
                <a:latin typeface="Lucida Sans Unicode"/>
                <a:cs typeface="Lucida Sans Unicode"/>
              </a:rPr>
              <a:t>дополнительных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аварийных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 </a:t>
            </a:r>
            <a:r>
              <a:rPr sz="1000" spc="-25" dirty="0">
                <a:latin typeface="Lucida Sans Unicode"/>
                <a:cs typeface="Lucida Sans Unicode"/>
              </a:rPr>
              <a:t>сообщений.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логической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диаграммы.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39300" y="5290512"/>
            <a:ext cx="2867660" cy="11176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трендовых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блоков.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Реализация </a:t>
            </a:r>
            <a:r>
              <a:rPr sz="1000" spc="-30" dirty="0">
                <a:latin typeface="Lucida Sans Unicode"/>
                <a:cs typeface="Lucida Sans Unicode"/>
              </a:rPr>
              <a:t>графического</a:t>
            </a:r>
            <a:r>
              <a:rPr sz="1000" spc="-10" dirty="0">
                <a:latin typeface="Lucida Sans Unicode"/>
                <a:cs typeface="Lucida Sans Unicode"/>
              </a:rPr>
              <a:t> интерфейса.Настройка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отчетов.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 </a:t>
            </a:r>
            <a:r>
              <a:rPr sz="1000" spc="-20" dirty="0">
                <a:latin typeface="Lucida Sans Unicode"/>
                <a:cs typeface="Lucida Sans Unicode"/>
              </a:rPr>
              <a:t>календаря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запуска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приложений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станции оператора.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39300" y="6495790"/>
            <a:ext cx="3182620" cy="12700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Общий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подход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разграничению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доступа пользователей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VP.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Построитель </a:t>
            </a:r>
            <a:r>
              <a:rPr sz="1000" spc="-30" dirty="0">
                <a:latin typeface="Lucida Sans Unicode"/>
                <a:cs typeface="Lucida Sans Unicode"/>
              </a:rPr>
              <a:t>технологической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иерархии.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станции управления.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оператора</a:t>
            </a:r>
            <a:endParaRPr sz="1000">
              <a:latin typeface="Lucida Sans Unicode"/>
              <a:cs typeface="Lucida Sans Unicode"/>
            </a:endParaRPr>
          </a:p>
          <a:p>
            <a:pPr marL="228600" marR="156845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графического</a:t>
            </a:r>
            <a:r>
              <a:rPr sz="1000" spc="-25" dirty="0">
                <a:latin typeface="Lucida Sans Unicode"/>
                <a:cs typeface="Lucida Sans Unicode"/>
              </a:rPr>
              <a:t> окна.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занятия. </a:t>
            </a:r>
            <a:r>
              <a:rPr sz="1000" spc="-25" dirty="0">
                <a:latin typeface="Lucida Sans Unicode"/>
                <a:cs typeface="Lucida Sans Unicode"/>
              </a:rPr>
              <a:t>Тестирование</a:t>
            </a:r>
            <a:r>
              <a:rPr sz="1000" spc="-10" dirty="0">
                <a:latin typeface="Lucida Sans Unicode"/>
                <a:cs typeface="Lucida Sans Unicode"/>
              </a:rPr>
              <a:t> обучающихся.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16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889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454824"/>
            <a:ext cx="496824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Распределённая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190" dirty="0">
                <a:solidFill>
                  <a:srgbClr val="FFFFFF"/>
                </a:solidFill>
                <a:latin typeface="Arial Black"/>
                <a:cs typeface="Arial Black"/>
              </a:rPr>
              <a:t>РСУ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CENTUM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VP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25" dirty="0">
                <a:solidFill>
                  <a:srgbClr val="FFFFFF"/>
                </a:solidFill>
                <a:latin typeface="Arial Black"/>
                <a:cs typeface="Arial Black"/>
              </a:rPr>
              <a:t>R6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AD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SUITE.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025002"/>
            <a:ext cx="7560309" cy="2847340"/>
          </a:xfrm>
          <a:custGeom>
            <a:avLst/>
            <a:gdLst/>
            <a:ahLst/>
            <a:cxnLst/>
            <a:rect l="l" t="t" r="r" b="b"/>
            <a:pathLst>
              <a:path w="7560309" h="2847340">
                <a:moveTo>
                  <a:pt x="7559992" y="0"/>
                </a:moveTo>
                <a:lnTo>
                  <a:pt x="0" y="0"/>
                </a:lnTo>
                <a:lnTo>
                  <a:pt x="0" y="2847009"/>
                </a:lnTo>
                <a:lnTo>
                  <a:pt x="7559992" y="2847009"/>
                </a:lnTo>
                <a:lnTo>
                  <a:pt x="7559992" y="0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7300" y="2120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765605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232457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761666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407207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120064"/>
            <a:ext cx="39096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</a:t>
            </a:r>
            <a:r>
              <a:rPr sz="1000" spc="-10" dirty="0">
                <a:latin typeface="Lucida Sans Unicode"/>
                <a:cs typeface="Lucida Sans Unicode"/>
              </a:rPr>
              <a:t>инжинирингу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применением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пакета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автоматизированного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проектирования </a:t>
            </a:r>
            <a:r>
              <a:rPr sz="1000" spc="-45" dirty="0">
                <a:latin typeface="Lucida Sans Unicode"/>
                <a:cs typeface="Lucida Sans Unicode"/>
              </a:rPr>
              <a:t>AD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Suite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R6.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765605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196389"/>
            <a:ext cx="40144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разработчиков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прикладного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743632"/>
            <a:ext cx="4257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рамках проблем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иметь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навыки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389173"/>
            <a:ext cx="40036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прослушивание </a:t>
            </a:r>
            <a:r>
              <a:rPr sz="1000" spc="-25" dirty="0">
                <a:latin typeface="Lucida Sans Unicode"/>
                <a:cs typeface="Lucida Sans Unicode"/>
              </a:rPr>
              <a:t>инженерного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R6.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2136671"/>
            <a:ext cx="6480175" cy="2637790"/>
            <a:chOff x="540000" y="2136671"/>
            <a:chExt cx="6480175" cy="263779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192003"/>
              <a:ext cx="316343" cy="34385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698406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786619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3897833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74254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3860761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2219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36671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64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106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69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32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427905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378439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403153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99"/>
                  </a:moveTo>
                  <a:lnTo>
                    <a:pt x="137706" y="172999"/>
                  </a:lnTo>
                  <a:lnTo>
                    <a:pt x="137706" y="185356"/>
                  </a:lnTo>
                  <a:lnTo>
                    <a:pt x="375539" y="185356"/>
                  </a:lnTo>
                  <a:lnTo>
                    <a:pt x="375539" y="172999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44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44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84"/>
                  </a:lnTo>
                  <a:lnTo>
                    <a:pt x="14693" y="76288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637936"/>
              <a:ext cx="337977" cy="11738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489653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01"/>
                  </a:moveTo>
                  <a:lnTo>
                    <a:pt x="0" y="24701"/>
                  </a:lnTo>
                  <a:lnTo>
                    <a:pt x="0" y="37071"/>
                  </a:lnTo>
                  <a:lnTo>
                    <a:pt x="12522" y="37071"/>
                  </a:lnTo>
                  <a:lnTo>
                    <a:pt x="12522" y="24701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048568"/>
            <a:ext cx="2894330" cy="181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24384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пакет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автоматизированного проектирования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AD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Suite.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</a:pPr>
            <a:r>
              <a:rPr sz="1000" spc="-40" dirty="0">
                <a:latin typeface="Lucida Sans Unicode"/>
                <a:cs typeface="Lucida Sans Unicode"/>
              </a:rPr>
              <a:t>Архитектура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AD</a:t>
            </a:r>
            <a:r>
              <a:rPr sz="1000" spc="-20" dirty="0">
                <a:latin typeface="Lucida Sans Unicode"/>
                <a:cs typeface="Lucida Sans Unicode"/>
              </a:rPr>
              <a:t> Suite.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учебного </a:t>
            </a:r>
            <a:r>
              <a:rPr sz="1000" dirty="0">
                <a:latin typeface="Lucida Sans Unicode"/>
                <a:cs typeface="Lucida Sans Unicode"/>
              </a:rPr>
              <a:t>задания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курс.</a:t>
            </a:r>
            <a:endParaRPr sz="1000">
              <a:latin typeface="Lucida Sans Unicode"/>
              <a:cs typeface="Lucida Sans Unicode"/>
            </a:endParaRPr>
          </a:p>
          <a:p>
            <a:pPr marL="228600" marR="244475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Процедура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создания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 </a:t>
            </a: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списка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в/в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в/в. </a:t>
            </a:r>
            <a:r>
              <a:rPr sz="1000" dirty="0">
                <a:latin typeface="Lucida Sans Unicode"/>
                <a:cs typeface="Lucida Sans Unicode"/>
              </a:rPr>
              <a:t>Использование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правил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списка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в/в.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7300" y="6952990"/>
            <a:ext cx="3060065" cy="14224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классов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модулей </a:t>
            </a:r>
            <a:r>
              <a:rPr sz="1000" spc="-20" dirty="0">
                <a:latin typeface="Lucida Sans Unicode"/>
                <a:cs typeface="Lucida Sans Unicode"/>
              </a:rPr>
              <a:t>приложений, </a:t>
            </a:r>
            <a:r>
              <a:rPr sz="1000" spc="-25" dirty="0">
                <a:latin typeface="Lucida Sans Unicode"/>
                <a:cs typeface="Lucida Sans Unicode"/>
              </a:rPr>
              <a:t>настройка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конфигурирование </a:t>
            </a:r>
            <a:r>
              <a:rPr sz="1000" spc="-30" dirty="0">
                <a:latin typeface="Lucida Sans Unicode"/>
                <a:cs typeface="Lucida Sans Unicode"/>
              </a:rPr>
              <a:t>модулей. </a:t>
            </a:r>
            <a:r>
              <a:rPr sz="1000" dirty="0">
                <a:latin typeface="Lucida Sans Unicode"/>
                <a:cs typeface="Lucida Sans Unicode"/>
              </a:rPr>
              <a:t>Привязка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изменение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модулей.</a:t>
            </a:r>
            <a:endParaRPr sz="1000">
              <a:latin typeface="Lucida Sans Unicode"/>
              <a:cs typeface="Lucida Sans Unicode"/>
            </a:endParaRPr>
          </a:p>
          <a:p>
            <a:pPr marL="228600" marR="40386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Генерация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в/в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FCS. </a:t>
            </a:r>
            <a:r>
              <a:rPr sz="1000" spc="-10" dirty="0">
                <a:latin typeface="Lucida Sans Unicode"/>
                <a:cs typeface="Lucida Sans Unicode"/>
              </a:rPr>
              <a:t>Генерация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приложений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FCS. </a:t>
            </a:r>
            <a:r>
              <a:rPr sz="1000" dirty="0">
                <a:latin typeface="Lucida Sans Unicode"/>
                <a:cs typeface="Lucida Sans Unicode"/>
              </a:rPr>
              <a:t>Выполнение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виртуальной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функции тестирования.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39300" y="5290512"/>
            <a:ext cx="3075305" cy="14224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Функции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логического</a:t>
            </a:r>
            <a:r>
              <a:rPr sz="1000" spc="-10" dirty="0">
                <a:latin typeface="Lucida Sans Unicode"/>
                <a:cs typeface="Lucida Sans Unicode"/>
              </a:rPr>
              <a:t> управления.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 аварийных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технологических </a:t>
            </a:r>
            <a:r>
              <a:rPr sz="1000" spc="-10" dirty="0">
                <a:latin typeface="Lucida Sans Unicode"/>
                <a:cs typeface="Lucida Sans Unicode"/>
              </a:rPr>
              <a:t>сообщений.</a:t>
            </a:r>
            <a:endParaRPr sz="1000">
              <a:latin typeface="Lucida Sans Unicode"/>
              <a:cs typeface="Lucida Sans Unicode"/>
            </a:endParaRPr>
          </a:p>
          <a:p>
            <a:pPr marL="228600" marR="235585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Использование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общих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переключателей. </a:t>
            </a:r>
            <a:r>
              <a:rPr sz="1000" dirty="0">
                <a:latin typeface="Lucida Sans Unicode"/>
                <a:cs typeface="Lucida Sans Unicode"/>
              </a:rPr>
              <a:t>Использование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приложения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ModPack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изменениями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проекте. </a:t>
            </a:r>
            <a:r>
              <a:rPr sz="1000" dirty="0">
                <a:latin typeface="Lucida Sans Unicode"/>
                <a:cs typeface="Lucida Sans Unicode"/>
              </a:rPr>
              <a:t>Резервное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копирование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проекта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AD </a:t>
            </a:r>
            <a:r>
              <a:rPr sz="1000" spc="-10" dirty="0">
                <a:latin typeface="Lucida Sans Unicode"/>
                <a:cs typeface="Lucida Sans Unicode"/>
              </a:rPr>
              <a:t>Suite. Курсовой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17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25002"/>
            <a:ext cx="7560309" cy="2957830"/>
          </a:xfrm>
          <a:custGeom>
            <a:avLst/>
            <a:gdLst/>
            <a:ahLst/>
            <a:cxnLst/>
            <a:rect l="l" t="t" r="r" b="b"/>
            <a:pathLst>
              <a:path w="7560309" h="2957829">
                <a:moveTo>
                  <a:pt x="7559992" y="0"/>
                </a:moveTo>
                <a:lnTo>
                  <a:pt x="0" y="0"/>
                </a:lnTo>
                <a:lnTo>
                  <a:pt x="0" y="2957398"/>
                </a:lnTo>
                <a:lnTo>
                  <a:pt x="7559992" y="2957398"/>
                </a:lnTo>
                <a:lnTo>
                  <a:pt x="7559992" y="0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889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496824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Распределённая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CENTUM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VP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R6.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Обслуживание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2120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900098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240839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752014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379648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120064"/>
            <a:ext cx="391604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</a:t>
            </a:r>
            <a:r>
              <a:rPr sz="1000" spc="-10" dirty="0">
                <a:latin typeface="Lucida Sans Unicode"/>
                <a:cs typeface="Lucida Sans Unicode"/>
              </a:rPr>
              <a:t>работе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 </a:t>
            </a:r>
            <a:r>
              <a:rPr sz="1000" spc="-25" dirty="0">
                <a:latin typeface="Lucida Sans Unicode"/>
                <a:cs typeface="Lucida Sans Unicode"/>
              </a:rPr>
              <a:t>оборудованием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VP,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ежедневными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процедурами </a:t>
            </a:r>
            <a:r>
              <a:rPr sz="1000" dirty="0">
                <a:latin typeface="Lucida Sans Unicode"/>
                <a:cs typeface="Lucida Sans Unicode"/>
              </a:rPr>
              <a:t>обслуживания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мерах,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которые</a:t>
            </a:r>
            <a:r>
              <a:rPr sz="1000" spc="-35" dirty="0">
                <a:latin typeface="Lucida Sans Unicode"/>
                <a:cs typeface="Lucida Sans Unicode"/>
              </a:rPr>
              <a:t> необходимо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предпринимать </a:t>
            </a:r>
            <a:r>
              <a:rPr sz="1000" spc="-20" dirty="0">
                <a:latin typeface="Lucida Sans Unicode"/>
                <a:cs typeface="Lucida Sans Unicode"/>
              </a:rPr>
              <a:t>при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сообщений</a:t>
            </a:r>
            <a:r>
              <a:rPr sz="1000" spc="-30" dirty="0">
                <a:latin typeface="Lucida Sans Unicode"/>
                <a:cs typeface="Lucida Sans Unicode"/>
              </a:rPr>
              <a:t> о </a:t>
            </a:r>
            <a:r>
              <a:rPr sz="1000" spc="-25" dirty="0">
                <a:latin typeface="Lucida Sans Unicode"/>
                <a:cs typeface="Lucida Sans Unicode"/>
              </a:rPr>
              <a:t>системных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сигнализациях.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918005"/>
            <a:ext cx="3594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дня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258746"/>
            <a:ext cx="41529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инженерного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обслуживающего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персонала системы.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751887"/>
            <a:ext cx="413194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рамках проблем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достаточно </a:t>
            </a:r>
            <a:r>
              <a:rPr sz="1000" spc="-30" dirty="0">
                <a:latin typeface="Lucida Sans Unicode"/>
                <a:cs typeface="Lucida Sans Unicode"/>
              </a:rPr>
              <a:t>хорошо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XP/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7.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397428"/>
            <a:ext cx="40036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прослушивание </a:t>
            </a:r>
            <a:r>
              <a:rPr sz="1000" spc="-20" dirty="0">
                <a:latin typeface="Lucida Sans Unicode"/>
                <a:cs typeface="Lucida Sans Unicode"/>
              </a:rPr>
              <a:t>базового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R6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инженерного курса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R6.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2154671"/>
            <a:ext cx="6480175" cy="2682240"/>
            <a:chOff x="540000" y="2154671"/>
            <a:chExt cx="6480175" cy="268224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282002"/>
              <a:ext cx="316343" cy="34385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815403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786619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3897833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74254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3860761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2237121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54671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782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223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69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32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490910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441440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466158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99"/>
                  </a:moveTo>
                  <a:lnTo>
                    <a:pt x="137706" y="172999"/>
                  </a:lnTo>
                  <a:lnTo>
                    <a:pt x="137706" y="185356"/>
                  </a:lnTo>
                  <a:lnTo>
                    <a:pt x="375539" y="185356"/>
                  </a:lnTo>
                  <a:lnTo>
                    <a:pt x="375539" y="172999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700935"/>
              <a:ext cx="337977" cy="11739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552644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14"/>
                  </a:moveTo>
                  <a:lnTo>
                    <a:pt x="0" y="24714"/>
                  </a:lnTo>
                  <a:lnTo>
                    <a:pt x="0" y="37071"/>
                  </a:lnTo>
                  <a:lnTo>
                    <a:pt x="12522" y="37071"/>
                  </a:lnTo>
                  <a:lnTo>
                    <a:pt x="12522" y="24714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048568"/>
            <a:ext cx="2992755" cy="938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23600"/>
              </a:lnSpc>
              <a:spcBef>
                <a:spcPts val="24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архитектуры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5" dirty="0">
                <a:latin typeface="Lucida Sans Unicode"/>
                <a:cs typeface="Lucida Sans Unicode"/>
              </a:rPr>
              <a:t> VP. </a:t>
            </a:r>
            <a:r>
              <a:rPr sz="1000" spc="-10" dirty="0">
                <a:latin typeface="Lucida Sans Unicode"/>
                <a:cs typeface="Lucida Sans Unicode"/>
              </a:rPr>
              <a:t>Сетевые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интерфейсы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Vnet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VnetIP,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Ethernet.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4744" y="5961357"/>
            <a:ext cx="2845435" cy="5905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Характеристики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сетевых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интерфейсов.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Сетевое</a:t>
            </a:r>
            <a:r>
              <a:rPr sz="1000" spc="-30" dirty="0">
                <a:latin typeface="Lucida Sans Unicode"/>
                <a:cs typeface="Lucida Sans Unicode"/>
              </a:rPr>
              <a:t> оборудование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его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диагностика.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Средства</a:t>
            </a:r>
            <a:r>
              <a:rPr sz="1000" spc="-10" dirty="0">
                <a:latin typeface="Lucida Sans Unicode"/>
                <a:cs typeface="Lucida Sans Unicode"/>
              </a:rPr>
              <a:t> диагностики.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3299" y="6562321"/>
            <a:ext cx="19056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Станция</a:t>
            </a:r>
            <a:r>
              <a:rPr sz="1000" spc="-25" dirty="0">
                <a:latin typeface="Lucida Sans Unicode"/>
                <a:cs typeface="Lucida Sans Unicode"/>
              </a:rPr>
              <a:t> оператора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HIS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ENG.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74744" y="6714721"/>
            <a:ext cx="2461260" cy="11195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Оборудование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HIS.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Инсталляция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пакета 	CENTUM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Прогрузка </a:t>
            </a:r>
            <a:r>
              <a:rPr sz="1000" spc="-10" dirty="0">
                <a:latin typeface="Lucida Sans Unicode"/>
                <a:cs typeface="Lucida Sans Unicode"/>
              </a:rPr>
              <a:t>проекта.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dirty="0">
                <a:latin typeface="Lucida Sans Unicode"/>
                <a:cs typeface="Lucida Sans Unicode"/>
              </a:rPr>
              <a:t>Резервное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копирование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Анализ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сообщений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3299" y="7844767"/>
            <a:ext cx="14579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занятия.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7300" y="8110991"/>
            <a:ext cx="1812289" cy="5080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Станция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FCS.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74744" y="8593495"/>
            <a:ext cx="2793365" cy="12719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Структура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оборудование</a:t>
            </a:r>
            <a:r>
              <a:rPr sz="1000" spc="-20" dirty="0">
                <a:latin typeface="Lucida Sans Unicode"/>
                <a:cs typeface="Lucida Sans Unicode"/>
              </a:rPr>
              <a:t> FCS.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Резервирование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FCS.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Ежедневное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обслуживание.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поиск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неисправностей.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Процедуры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замене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оборудования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FCS 	(модуль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CPU,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питания,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элементы 	питания).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055332" y="5368711"/>
            <a:ext cx="14306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latin typeface="Lucida Sans Unicode"/>
                <a:cs typeface="Lucida Sans Unicode"/>
              </a:rPr>
              <a:t>Модули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ввода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вывода.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186777" y="5521111"/>
            <a:ext cx="2834005" cy="5905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Характеристики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в/в.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Диагностикам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30" dirty="0">
                <a:latin typeface="Lucida Sans Unicode"/>
                <a:cs typeface="Lucida Sans Unicode"/>
              </a:rPr>
              <a:t> в/в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каналов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в/в.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Процедуры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замене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в/в.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055332" y="6122075"/>
            <a:ext cx="14579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занятия.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839300" y="6388240"/>
            <a:ext cx="2981960" cy="15303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Сообщения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сигнализаций.</a:t>
            </a:r>
            <a:endParaRPr sz="1000">
              <a:latin typeface="Lucida Sans Unicode"/>
              <a:cs typeface="Lucida Sans Unicode"/>
            </a:endParaRPr>
          </a:p>
          <a:p>
            <a:pPr marL="455295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4572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Отчеты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неисправностях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оборудования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исторические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отчеты.</a:t>
            </a:r>
            <a:endParaRPr sz="1000">
              <a:latin typeface="Lucida Sans Unicode"/>
              <a:cs typeface="Lucida Sans Unicode"/>
            </a:endParaRPr>
          </a:p>
          <a:p>
            <a:pPr marL="455295" marR="29845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457200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отказов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системным 	свичам.</a:t>
            </a:r>
            <a:endParaRPr sz="1000">
              <a:latin typeface="Lucida Sans Unicode"/>
              <a:cs typeface="Lucida Sans Unicode"/>
            </a:endParaRPr>
          </a:p>
          <a:p>
            <a:pPr marL="228600" marR="79375">
              <a:lnSpc>
                <a:spcPct val="100000"/>
              </a:lnSpc>
              <a:spcBef>
                <a:spcPts val="280"/>
              </a:spcBef>
            </a:pPr>
            <a:r>
              <a:rPr sz="1000" spc="-30" dirty="0">
                <a:latin typeface="Lucida Sans Unicode"/>
                <a:cs typeface="Lucida Sans Unicode"/>
              </a:rPr>
              <a:t>Нахождение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диагностика </a:t>
            </a:r>
            <a:r>
              <a:rPr sz="1000" dirty="0">
                <a:latin typeface="Lucida Sans Unicode"/>
                <a:cs typeface="Lucida Sans Unicode"/>
              </a:rPr>
              <a:t>сбоя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цифровой передачи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данных.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055299" y="7928908"/>
            <a:ext cx="2906395" cy="70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198120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spc="-10" dirty="0">
                <a:latin typeface="Lucida Sans Unicode"/>
                <a:cs typeface="Lucida Sans Unicode"/>
              </a:rPr>
              <a:t> полевой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шины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Foundation 	Fieldbus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передачи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Modbus.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передачи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20" dirty="0">
                <a:latin typeface="Lucida Sans Unicode"/>
                <a:cs typeface="Lucida Sans Unicode"/>
              </a:rPr>
              <a:t> OPC.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055299" y="8610390"/>
            <a:ext cx="1457960" cy="402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занятия. Тест.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18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25002"/>
            <a:ext cx="7560309" cy="2957830"/>
          </a:xfrm>
          <a:custGeom>
            <a:avLst/>
            <a:gdLst/>
            <a:ahLst/>
            <a:cxnLst/>
            <a:rect l="l" t="t" r="r" b="b"/>
            <a:pathLst>
              <a:path w="7560309" h="2957829">
                <a:moveTo>
                  <a:pt x="7559992" y="0"/>
                </a:moveTo>
                <a:lnTo>
                  <a:pt x="0" y="0"/>
                </a:lnTo>
                <a:lnTo>
                  <a:pt x="0" y="2957398"/>
                </a:lnTo>
                <a:lnTo>
                  <a:pt x="7559992" y="2957398"/>
                </a:lnTo>
                <a:lnTo>
                  <a:pt x="7559992" y="0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889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496824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Распределённая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CENTUM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VP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R6.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BATCH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2120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900098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240839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752014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379648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120064"/>
            <a:ext cx="41357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</a:t>
            </a:r>
            <a:r>
              <a:rPr sz="1000" spc="-10" dirty="0">
                <a:latin typeface="Lucida Sans Unicode"/>
                <a:cs typeface="Lucida Sans Unicode"/>
              </a:rPr>
              <a:t>инжинирингу </a:t>
            </a:r>
            <a:r>
              <a:rPr sz="1000" spc="-30" dirty="0">
                <a:latin typeface="Lucida Sans Unicode"/>
                <a:cs typeface="Lucida Sans Unicode"/>
              </a:rPr>
              <a:t>периодических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процессов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производства</a:t>
            </a:r>
            <a:r>
              <a:rPr sz="1000" dirty="0">
                <a:latin typeface="Lucida Sans Unicode"/>
                <a:cs typeface="Lucida Sans Unicode"/>
              </a:rPr>
              <a:t> 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рецептами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Centum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R6.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936039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276780"/>
            <a:ext cx="40144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разработчиков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прикладного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769921"/>
            <a:ext cx="41141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области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ТП.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предварительное прослушивание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инженерного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R6.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415462"/>
            <a:ext cx="405955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Иметь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представление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особенностях</a:t>
            </a:r>
            <a:r>
              <a:rPr sz="1000" spc="-10" dirty="0">
                <a:latin typeface="Lucida Sans Unicode"/>
                <a:cs typeface="Lucida Sans Unicode"/>
              </a:rPr>
              <a:t> процесса </a:t>
            </a:r>
            <a:r>
              <a:rPr sz="1000" spc="-20" dirty="0">
                <a:latin typeface="Lucida Sans Unicode"/>
                <a:cs typeface="Lucida Sans Unicode"/>
              </a:rPr>
              <a:t>производства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целевого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продукта.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2154671"/>
            <a:ext cx="6480175" cy="2682240"/>
            <a:chOff x="540000" y="2154671"/>
            <a:chExt cx="6480175" cy="268224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282002"/>
              <a:ext cx="316343" cy="34385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815403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786619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3897833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74254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3860761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2237121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54671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782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223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69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32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490910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441440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466158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99"/>
                  </a:moveTo>
                  <a:lnTo>
                    <a:pt x="137706" y="172999"/>
                  </a:lnTo>
                  <a:lnTo>
                    <a:pt x="137706" y="185356"/>
                  </a:lnTo>
                  <a:lnTo>
                    <a:pt x="375539" y="185356"/>
                  </a:lnTo>
                  <a:lnTo>
                    <a:pt x="375539" y="172999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700935"/>
              <a:ext cx="337977" cy="11739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552644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14"/>
                  </a:moveTo>
                  <a:lnTo>
                    <a:pt x="0" y="24714"/>
                  </a:lnTo>
                  <a:lnTo>
                    <a:pt x="0" y="37071"/>
                  </a:lnTo>
                  <a:lnTo>
                    <a:pt x="12522" y="37071"/>
                  </a:lnTo>
                  <a:lnTo>
                    <a:pt x="12522" y="24714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048568"/>
            <a:ext cx="3003550" cy="127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Цели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курса,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план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расписание.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Характеристики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требования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управлению пакетными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процессами: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4744" y="6338039"/>
            <a:ext cx="2802890" cy="85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5080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типичное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оборудование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периодического 	</a:t>
            </a:r>
            <a:r>
              <a:rPr sz="1000" spc="-10" dirty="0">
                <a:latin typeface="Lucida Sans Unicode"/>
                <a:cs typeface="Lucida Sans Unicode"/>
              </a:rPr>
              <a:t>действия;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типы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пакетных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процессов;</a:t>
            </a:r>
            <a:endParaRPr sz="1000">
              <a:latin typeface="Lucida Sans Unicode"/>
              <a:cs typeface="Lucida Sans Unicode"/>
            </a:endParaRPr>
          </a:p>
          <a:p>
            <a:pPr marL="239395" marR="28765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цели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автоматизации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периодических 	</a:t>
            </a:r>
            <a:r>
              <a:rPr sz="1000" spc="-10" dirty="0">
                <a:latin typeface="Lucida Sans Unicode"/>
                <a:cs typeface="Lucida Sans Unicode"/>
              </a:rPr>
              <a:t>процессов.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3299" y="7207862"/>
            <a:ext cx="2929890" cy="2222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833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Ознакомление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примером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 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12700" marR="35179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Модели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партиями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ISA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S88.01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терминология.</a:t>
            </a:r>
            <a:endParaRPr sz="1000">
              <a:latin typeface="Lucida Sans Unicode"/>
              <a:cs typeface="Lucida Sans Unicode"/>
            </a:endParaRPr>
          </a:p>
          <a:p>
            <a:pPr marL="12700" marR="11176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Общая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методология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проектирования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партиями.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пакетных </a:t>
            </a:r>
            <a:r>
              <a:rPr sz="1000" spc="-20" dirty="0">
                <a:latin typeface="Lucida Sans Unicode"/>
                <a:cs typeface="Lucida Sans Unicode"/>
              </a:rPr>
              <a:t>пакетов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VP.</a:t>
            </a:r>
            <a:endParaRPr sz="1000">
              <a:latin typeface="Lucida Sans Unicode"/>
              <a:cs typeface="Lucida Sans Unicode"/>
            </a:endParaRPr>
          </a:p>
          <a:p>
            <a:pPr marL="12700" marR="5143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Знакомство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автоматизированным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рецептом 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284"/>
              </a:spcBef>
            </a:pPr>
            <a:r>
              <a:rPr sz="1000" dirty="0">
                <a:latin typeface="Lucida Sans Unicode"/>
                <a:cs typeface="Lucida Sans Unicode"/>
              </a:rPr>
              <a:t>Пошаговые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действия,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связанные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настройкой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Batch.</a:t>
            </a:r>
            <a:endParaRPr sz="1000">
              <a:latin typeface="Lucida Sans Unicode"/>
              <a:cs typeface="Lucida Sans Unicode"/>
            </a:endParaRPr>
          </a:p>
          <a:p>
            <a:pPr marL="12700" marR="35369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Одновременное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выполнение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нескольких </a:t>
            </a:r>
            <a:r>
              <a:rPr sz="1000" spc="-20" dirty="0">
                <a:latin typeface="Lucida Sans Unicode"/>
                <a:cs typeface="Lucida Sans Unicode"/>
              </a:rPr>
              <a:t>пакетов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(практическая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работа).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39300" y="5290512"/>
            <a:ext cx="3114040" cy="3386454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475615">
              <a:lnSpc>
                <a:spcPct val="123600"/>
              </a:lnSpc>
              <a:spcBef>
                <a:spcPts val="245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инструментов. </a:t>
            </a:r>
            <a:r>
              <a:rPr sz="1000" spc="-25" dirty="0">
                <a:latin typeface="Lucida Sans Unicode"/>
                <a:cs typeface="Lucida Sans Unicode"/>
              </a:rPr>
              <a:t>Идентификация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инструментов. </a:t>
            </a:r>
            <a:r>
              <a:rPr sz="1000" spc="-25" dirty="0">
                <a:latin typeface="Lucida Sans Unicode"/>
                <a:cs typeface="Lucida Sans Unicode"/>
              </a:rPr>
              <a:t>Идентификация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общих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ресурсов.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dirty="0">
                <a:latin typeface="Lucida Sans Unicode"/>
                <a:cs typeface="Lucida Sans Unicode"/>
              </a:rPr>
              <a:t>Назначение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полевых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устройств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инструментам блока.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иерархии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завода.</a:t>
            </a:r>
            <a:endParaRPr sz="1000">
              <a:latin typeface="Lucida Sans Unicode"/>
              <a:cs typeface="Lucida Sans Unicode"/>
            </a:endParaRPr>
          </a:p>
          <a:p>
            <a:pPr marL="228600" marR="133985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Построение </a:t>
            </a:r>
            <a:r>
              <a:rPr sz="1000" spc="-30" dirty="0">
                <a:latin typeface="Lucida Sans Unicode"/>
                <a:cs typeface="Lucida Sans Unicode"/>
              </a:rPr>
              <a:t>иерархии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завода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18605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инструментов: Чайник,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Кувшин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Кувшин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(практическая </a:t>
            </a:r>
            <a:r>
              <a:rPr sz="1000" spc="-25" dirty="0">
                <a:latin typeface="Lucida Sans Unicode"/>
                <a:cs typeface="Lucida Sans Unicode"/>
              </a:rPr>
              <a:t>работа).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ресурсами.</a:t>
            </a:r>
            <a:endParaRPr sz="1000">
              <a:latin typeface="Lucida Sans Unicode"/>
              <a:cs typeface="Lucida Sans Unicode"/>
            </a:endParaRPr>
          </a:p>
          <a:p>
            <a:pPr marL="228600" marR="560705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вспомогательных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 </a:t>
            </a:r>
            <a:r>
              <a:rPr sz="1000" spc="-20" dirty="0">
                <a:latin typeface="Lucida Sans Unicode"/>
                <a:cs typeface="Lucida Sans Unicode"/>
              </a:rPr>
              <a:t>инструментов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(практическая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24765">
              <a:lnSpc>
                <a:spcPct val="100000"/>
              </a:lnSpc>
              <a:spcBef>
                <a:spcPts val="284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общих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рецепта.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 </a:t>
            </a:r>
            <a:r>
              <a:rPr sz="1000" spc="-20" dirty="0">
                <a:latin typeface="Lucida Sans Unicode"/>
                <a:cs typeface="Lucida Sans Unicode"/>
              </a:rPr>
              <a:t>определяемых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пользователем </a:t>
            </a:r>
            <a:r>
              <a:rPr sz="1000" spc="-30" dirty="0">
                <a:latin typeface="Lucida Sans Unicode"/>
                <a:cs typeface="Lucida Sans Unicode"/>
              </a:rPr>
              <a:t>общих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 (практическая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работа).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общих </a:t>
            </a:r>
            <a:r>
              <a:rPr sz="1000" spc="-20" dirty="0">
                <a:latin typeface="Lucida Sans Unicode"/>
                <a:cs typeface="Lucida Sans Unicode"/>
              </a:rPr>
              <a:t>блоков.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Определение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характеристик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общих блоков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(практическая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работа).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530399" y="9335661"/>
            <a:ext cx="490220" cy="99695"/>
            <a:chOff x="6530399" y="9335661"/>
            <a:chExt cx="490220" cy="99695"/>
          </a:xfrm>
        </p:grpSpPr>
        <p:sp>
          <p:nvSpPr>
            <p:cNvPr id="39" name="object 39"/>
            <p:cNvSpPr/>
            <p:nvPr/>
          </p:nvSpPr>
          <p:spPr>
            <a:xfrm>
              <a:off x="6530399" y="9385204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883830" y="9335661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19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889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454824"/>
            <a:ext cx="496824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Распределённая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200" dirty="0">
                <a:solidFill>
                  <a:srgbClr val="FFFFFF"/>
                </a:solidFill>
                <a:latin typeface="Arial Black"/>
                <a:cs typeface="Arial Black"/>
              </a:rPr>
              <a:t>CENTUM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40" dirty="0">
                <a:solidFill>
                  <a:srgbClr val="FFFFFF"/>
                </a:solidFill>
                <a:latin typeface="Arial Black"/>
                <a:cs typeface="Arial Black"/>
              </a:rPr>
              <a:t>VP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R6.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BATCH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2041512"/>
            <a:ext cx="2978150" cy="24003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43815">
              <a:lnSpc>
                <a:spcPct val="100000"/>
              </a:lnSpc>
              <a:spcBef>
                <a:spcPts val="530"/>
              </a:spcBef>
            </a:pPr>
            <a:r>
              <a:rPr sz="1000" spc="-25" dirty="0">
                <a:latin typeface="Lucida Sans Unicode"/>
                <a:cs typeface="Lucida Sans Unicode"/>
              </a:rPr>
              <a:t>Определение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пакетных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операций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составе рецепта.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последовательностей,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операций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фаз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SFC.</a:t>
            </a:r>
            <a:endParaRPr sz="1000">
              <a:latin typeface="Lucida Sans Unicode"/>
              <a:cs typeface="Lucida Sans Unicode"/>
            </a:endParaRPr>
          </a:p>
          <a:p>
            <a:pPr marL="228600" marR="49847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Инженерные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построители </a:t>
            </a:r>
            <a:r>
              <a:rPr sz="1000" spc="-25" dirty="0">
                <a:latin typeface="Lucida Sans Unicode"/>
                <a:cs typeface="Lucida Sans Unicode"/>
              </a:rPr>
              <a:t>последовательностей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SFC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Sequence.</a:t>
            </a:r>
            <a:endParaRPr sz="1000">
              <a:latin typeface="Lucida Sans Unicode"/>
              <a:cs typeface="Lucida Sans Unicode"/>
            </a:endParaRPr>
          </a:p>
          <a:p>
            <a:pPr marL="228600" marR="139700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Работа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функциональными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блоками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SFC. </a:t>
            </a:r>
            <a:r>
              <a:rPr sz="1000" dirty="0">
                <a:latin typeface="Lucida Sans Unicode"/>
                <a:cs typeface="Lucida Sans Unicode"/>
              </a:rPr>
              <a:t>Основы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языка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программирования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SEBOL.</a:t>
            </a:r>
            <a:endParaRPr sz="1000">
              <a:latin typeface="Lucida Sans Unicode"/>
              <a:cs typeface="Lucida Sans Unicode"/>
            </a:endParaRPr>
          </a:p>
          <a:p>
            <a:pPr marL="228600" marR="520065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последовательностей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SFC </a:t>
            </a:r>
            <a:r>
              <a:rPr sz="1000" spc="-10" dirty="0">
                <a:latin typeface="Lucida Sans Unicode"/>
                <a:cs typeface="Lucida Sans Unicode"/>
              </a:rPr>
              <a:t>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332105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функциональных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SFC </a:t>
            </a:r>
            <a:r>
              <a:rPr sz="1000" spc="-10" dirty="0">
                <a:latin typeface="Lucida Sans Unicode"/>
                <a:cs typeface="Lucida Sans Unicode"/>
              </a:rPr>
              <a:t>(практическая работа).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4565590"/>
            <a:ext cx="2901950" cy="323405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505459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процессом </a:t>
            </a:r>
            <a:r>
              <a:rPr sz="1000" spc="-10" dirty="0">
                <a:latin typeface="Lucida Sans Unicode"/>
                <a:cs typeface="Lucida Sans Unicode"/>
              </a:rPr>
              <a:t>производства.</a:t>
            </a:r>
            <a:endParaRPr sz="1000">
              <a:latin typeface="Lucida Sans Unicode"/>
              <a:cs typeface="Lucida Sans Unicode"/>
            </a:endParaRPr>
          </a:p>
          <a:p>
            <a:pPr marL="228600" marR="4635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среды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процессами 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23749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Состав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инструментов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пути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серийного </a:t>
            </a:r>
            <a:r>
              <a:rPr sz="1000" spc="-10" dirty="0">
                <a:latin typeface="Lucida Sans Unicode"/>
                <a:cs typeface="Lucida Sans Unicode"/>
              </a:rPr>
              <a:t>производства.</a:t>
            </a:r>
            <a:endParaRPr sz="1000">
              <a:latin typeface="Lucida Sans Unicode"/>
              <a:cs typeface="Lucida Sans Unicode"/>
            </a:endParaRPr>
          </a:p>
          <a:p>
            <a:pPr marL="228600" marR="174625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состава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инструментов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путей производства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(практическая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работа).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основных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(мастер)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рецептов.</a:t>
            </a:r>
            <a:endParaRPr sz="1000">
              <a:latin typeface="Lucida Sans Unicode"/>
              <a:cs typeface="Lucida Sans Unicode"/>
            </a:endParaRPr>
          </a:p>
          <a:p>
            <a:pPr marL="228600" marR="301625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Инженерные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построители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менеджера рецептов.</a:t>
            </a:r>
            <a:endParaRPr sz="1000">
              <a:latin typeface="Lucida Sans Unicode"/>
              <a:cs typeface="Lucida Sans Unicode"/>
            </a:endParaRPr>
          </a:p>
          <a:p>
            <a:pPr marL="228600" marR="313055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основного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(мастер)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рецепта </a:t>
            </a:r>
            <a:r>
              <a:rPr sz="1000" spc="-10" dirty="0">
                <a:latin typeface="Lucida Sans Unicode"/>
                <a:cs typeface="Lucida Sans Unicode"/>
              </a:rPr>
              <a:t>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экранов</a:t>
            </a:r>
            <a:r>
              <a:rPr sz="1000" spc="-25" dirty="0">
                <a:latin typeface="Lucida Sans Unicode"/>
                <a:cs typeface="Lucida Sans Unicode"/>
              </a:rPr>
              <a:t> мониторинга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пакетными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операциями.</a:t>
            </a:r>
            <a:endParaRPr sz="1000">
              <a:latin typeface="Lucida Sans Unicode"/>
              <a:cs typeface="Lucida Sans Unicode"/>
            </a:endParaRPr>
          </a:p>
          <a:p>
            <a:pPr marL="228600" marR="5778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Загрузка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-30" dirty="0">
                <a:latin typeface="Lucida Sans Unicode"/>
                <a:cs typeface="Lucida Sans Unicode"/>
              </a:rPr>
              <a:t> с рецептом </a:t>
            </a:r>
            <a:r>
              <a:rPr sz="1000" spc="-10" dirty="0">
                <a:latin typeface="Lucida Sans Unicode"/>
                <a:cs typeface="Lucida Sans Unicode"/>
              </a:rPr>
              <a:t>управления (практическая работа).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9300" y="2041512"/>
            <a:ext cx="3143250" cy="45974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логики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обработки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исключений.</a:t>
            </a:r>
            <a:endParaRPr sz="1000">
              <a:latin typeface="Lucida Sans Unicode"/>
              <a:cs typeface="Lucida Sans Unicode"/>
            </a:endParaRPr>
          </a:p>
          <a:p>
            <a:pPr marL="228600" marR="54800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Модификация </a:t>
            </a:r>
            <a:r>
              <a:rPr sz="1000" spc="-25" dirty="0">
                <a:latin typeface="Lucida Sans Unicode"/>
                <a:cs typeface="Lucida Sans Unicode"/>
              </a:rPr>
              <a:t>основного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рецепта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</a:t>
            </a:r>
            <a:r>
              <a:rPr sz="1000" dirty="0">
                <a:latin typeface="Lucida Sans Unicode"/>
                <a:cs typeface="Lucida Sans Unicode"/>
              </a:rPr>
              <a:t>включения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обработки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исключений 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Работа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рецептом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логикой </a:t>
            </a:r>
            <a:r>
              <a:rPr sz="1000" spc="-20" dirty="0">
                <a:latin typeface="Lucida Sans Unicode"/>
                <a:cs typeface="Lucida Sans Unicode"/>
              </a:rPr>
              <a:t>обработки</a:t>
            </a:r>
            <a:r>
              <a:rPr sz="1000" spc="-10" dirty="0">
                <a:latin typeface="Lucida Sans Unicode"/>
                <a:cs typeface="Lucida Sans Unicode"/>
              </a:rPr>
              <a:t> исключений 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 </a:t>
            </a:r>
            <a:r>
              <a:rPr sz="1000" spc="-10" dirty="0">
                <a:latin typeface="Lucida Sans Unicode"/>
                <a:cs typeface="Lucida Sans Unicode"/>
              </a:rPr>
              <a:t>матрицы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переходов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состояний.</a:t>
            </a:r>
            <a:endParaRPr sz="1000">
              <a:latin typeface="Lucida Sans Unicode"/>
              <a:cs typeface="Lucida Sans Unicode"/>
            </a:endParaRPr>
          </a:p>
          <a:p>
            <a:pPr marL="228600" marR="13081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пользовательской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матрицы </a:t>
            </a:r>
            <a:r>
              <a:rPr sz="1000" spc="-40" dirty="0">
                <a:latin typeface="Lucida Sans Unicode"/>
                <a:cs typeface="Lucida Sans Unicode"/>
              </a:rPr>
              <a:t>переходов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состояний</a:t>
            </a:r>
            <a:r>
              <a:rPr sz="1000" spc="-10" dirty="0">
                <a:latin typeface="Lucida Sans Unicode"/>
                <a:cs typeface="Lucida Sans Unicode"/>
              </a:rPr>
              <a:t> 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330835">
              <a:lnSpc>
                <a:spcPct val="100000"/>
              </a:lnSpc>
              <a:spcBef>
                <a:spcPts val="284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специализированных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отчётов рецептов:</a:t>
            </a:r>
            <a:endParaRPr sz="1000">
              <a:latin typeface="Lucida Sans Unicode"/>
              <a:cs typeface="Lucida Sans Unicode"/>
            </a:endParaRPr>
          </a:p>
          <a:p>
            <a:pPr marL="58674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58674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построитель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пакетных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отчётов;</a:t>
            </a:r>
            <a:endParaRPr sz="1000">
              <a:latin typeface="Lucida Sans Unicode"/>
              <a:cs typeface="Lucida Sans Unicode"/>
            </a:endParaRPr>
          </a:p>
          <a:p>
            <a:pPr marL="586740" marR="2413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58864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добавление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отчёта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основному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рецепту 	</a:t>
            </a:r>
            <a:r>
              <a:rPr sz="1000" spc="-10" dirty="0">
                <a:latin typeface="Lucida Sans Unicode"/>
                <a:cs typeface="Lucida Sans Unicode"/>
              </a:rPr>
              <a:t>(практическая работа);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Утилиты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доступа.</a:t>
            </a:r>
            <a:endParaRPr sz="1000">
              <a:latin typeface="Lucida Sans Unicode"/>
              <a:cs typeface="Lucida Sans Unicode"/>
            </a:endParaRPr>
          </a:p>
          <a:p>
            <a:pPr marL="228600" marR="44069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доступа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</a:t>
            </a:r>
            <a:r>
              <a:rPr sz="1000" spc="-10" dirty="0">
                <a:latin typeface="Lucida Sans Unicode"/>
                <a:cs typeface="Lucida Sans Unicode"/>
              </a:rPr>
              <a:t>представления</a:t>
            </a:r>
            <a:r>
              <a:rPr sz="1000" spc="-30" dirty="0">
                <a:latin typeface="Lucida Sans Unicode"/>
                <a:cs typeface="Lucida Sans Unicode"/>
              </a:rPr>
              <a:t> рецептов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304165">
              <a:lnSpc>
                <a:spcPct val="100000"/>
              </a:lnSpc>
              <a:spcBef>
                <a:spcPts val="284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специализированных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трендов рецептов.</a:t>
            </a:r>
            <a:endParaRPr sz="1000">
              <a:latin typeface="Lucida Sans Unicode"/>
              <a:cs typeface="Lucida Sans Unicode"/>
            </a:endParaRPr>
          </a:p>
          <a:p>
            <a:pPr marL="228600" marR="8064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Добавление </a:t>
            </a:r>
            <a:r>
              <a:rPr sz="1000" spc="-25" dirty="0">
                <a:latin typeface="Lucida Sans Unicode"/>
                <a:cs typeface="Lucida Sans Unicode"/>
              </a:rPr>
              <a:t>трендов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рецептов</a:t>
            </a:r>
            <a:r>
              <a:rPr sz="1000" spc="-10" dirty="0">
                <a:latin typeface="Lucida Sans Unicode"/>
                <a:cs typeface="Lucida Sans Unicode"/>
              </a:rPr>
              <a:t> (практическая работа).</a:t>
            </a:r>
            <a:endParaRPr sz="1000">
              <a:latin typeface="Lucida Sans Unicode"/>
              <a:cs typeface="Lucida Sans Unicode"/>
            </a:endParaRPr>
          </a:p>
          <a:p>
            <a:pPr marL="228600" marR="50165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Типовые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решения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Yokogawa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разработки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проекта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производством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партий: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86744" y="6648848"/>
            <a:ext cx="2811780" cy="1729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24193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особенности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построения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интерфейса 	</a:t>
            </a:r>
            <a:r>
              <a:rPr sz="1000" spc="-10" dirty="0">
                <a:latin typeface="Lucida Sans Unicode"/>
                <a:cs typeface="Lucida Sans Unicode"/>
              </a:rPr>
              <a:t>пользователя;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загрузка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 </a:t>
            </a:r>
            <a:r>
              <a:rPr sz="1000" spc="-10" dirty="0">
                <a:latin typeface="Lucida Sans Unicode"/>
                <a:cs typeface="Lucida Sans Unicode"/>
              </a:rPr>
              <a:t>рецептов;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35" dirty="0">
                <a:latin typeface="Lucida Sans Unicode"/>
                <a:cs typeface="Lucida Sans Unicode"/>
              </a:rPr>
              <a:t>флаги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инструментов, 	</a:t>
            </a:r>
            <a:r>
              <a:rPr sz="1000" spc="-20" dirty="0">
                <a:latin typeface="Lucida Sans Unicode"/>
                <a:cs typeface="Lucida Sans Unicode"/>
              </a:rPr>
              <a:t>таблица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флагов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состояний;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мониторинг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инструментов;</a:t>
            </a:r>
            <a:endParaRPr sz="1000">
              <a:latin typeface="Lucida Sans Unicode"/>
              <a:cs typeface="Lucida Sans Unicode"/>
            </a:endParaRPr>
          </a:p>
          <a:p>
            <a:pPr marL="239395" marR="34988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программный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запуск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мониторинг 	рецептов;</a:t>
            </a:r>
            <a:endParaRPr sz="1000">
              <a:latin typeface="Lucida Sans Unicode"/>
              <a:cs typeface="Lucida Sans Unicode"/>
            </a:endParaRPr>
          </a:p>
          <a:p>
            <a:pPr marL="239395" marR="246379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демонстрация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проекта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рецептурного 	</a:t>
            </a:r>
            <a:r>
              <a:rPr sz="1000" spc="-20" dirty="0">
                <a:latin typeface="Lucida Sans Unicode"/>
                <a:cs typeface="Lucida Sans Unicode"/>
              </a:rPr>
              <a:t>производства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каучука.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55299" y="8388494"/>
            <a:ext cx="24415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latin typeface="Lucida Sans Unicode"/>
                <a:cs typeface="Lucida Sans Unicode"/>
              </a:rPr>
              <a:t>Подведение итогов, </a:t>
            </a:r>
            <a:r>
              <a:rPr sz="1000" spc="-10" dirty="0">
                <a:latin typeface="Lucida Sans Unicode"/>
                <a:cs typeface="Lucida Sans Unicode"/>
              </a:rPr>
              <a:t>вопросы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ответы.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20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24989"/>
            <a:ext cx="7560309" cy="2169160"/>
          </a:xfrm>
          <a:custGeom>
            <a:avLst/>
            <a:gdLst/>
            <a:ahLst/>
            <a:cxnLst/>
            <a:rect l="l" t="t" r="r" b="b"/>
            <a:pathLst>
              <a:path w="7560309" h="2169160">
                <a:moveTo>
                  <a:pt x="7559992" y="0"/>
                </a:moveTo>
                <a:lnTo>
                  <a:pt x="0" y="0"/>
                </a:lnTo>
                <a:lnTo>
                  <a:pt x="0" y="2169007"/>
                </a:lnTo>
                <a:lnTo>
                  <a:pt x="7559992" y="2169007"/>
                </a:lnTo>
                <a:lnTo>
                  <a:pt x="7559992" y="0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8895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2120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2747698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214550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699309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5322" y="2120064"/>
            <a:ext cx="41097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автоматизации </a:t>
            </a:r>
            <a:r>
              <a:rPr sz="1000" spc="-20" dirty="0">
                <a:latin typeface="Lucida Sans Unicode"/>
                <a:cs typeface="Lucida Sans Unicode"/>
              </a:rPr>
              <a:t>объединенной системе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сигнализациями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станции </a:t>
            </a:r>
            <a:r>
              <a:rPr sz="1000" spc="-25" dirty="0">
                <a:latin typeface="Lucida Sans Unicode"/>
                <a:cs typeface="Lucida Sans Unicode"/>
              </a:rPr>
              <a:t>оператора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(CAMS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for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HIS).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2765605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220646"/>
            <a:ext cx="13093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Инженерный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состав.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705405"/>
            <a:ext cx="31934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Инженерный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(CS3000).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0000" y="2100672"/>
            <a:ext cx="6480175" cy="1943100"/>
            <a:chOff x="540000" y="2100672"/>
            <a:chExt cx="6480175" cy="194310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147003"/>
              <a:ext cx="316343" cy="34385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10089" y="2707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82913" y="366062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29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63317" y="3771836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15"/>
                  </a:lnTo>
                  <a:lnTo>
                    <a:pt x="215112" y="42176"/>
                  </a:lnTo>
                  <a:lnTo>
                    <a:pt x="223113" y="47472"/>
                  </a:lnTo>
                  <a:lnTo>
                    <a:pt x="232905" y="49428"/>
                  </a:lnTo>
                  <a:lnTo>
                    <a:pt x="242697" y="47472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15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648255"/>
              <a:ext cx="75539" cy="7414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194077" y="3734752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26"/>
                  </a:lnTo>
                  <a:lnTo>
                    <a:pt x="23660" y="23241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41"/>
                  </a:lnTo>
                  <a:lnTo>
                    <a:pt x="135509" y="35026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06420" y="2183122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00672"/>
              <a:ext cx="457085" cy="45485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40000" y="2656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0000" y="309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547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27300" y="4328569"/>
            <a:ext cx="3148330" cy="2767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226695" algn="just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Общий</a:t>
            </a:r>
            <a:r>
              <a:rPr sz="1000" spc="-20" dirty="0">
                <a:latin typeface="Lucida Sans Unicode"/>
                <a:cs typeface="Lucida Sans Unicode"/>
              </a:rPr>
              <a:t> обзор построения </a:t>
            </a:r>
            <a:r>
              <a:rPr sz="1000" spc="-35" dirty="0">
                <a:latin typeface="Lucida Sans Unicode"/>
                <a:cs typeface="Lucida Sans Unicode"/>
              </a:rPr>
              <a:t>функций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защиты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доступа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оператора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endParaRPr sz="1000">
              <a:latin typeface="Lucida Sans Unicode"/>
              <a:cs typeface="Lucida Sans Unicode"/>
            </a:endParaRPr>
          </a:p>
          <a:p>
            <a:pPr marL="228600" marR="302895" algn="just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(CS3000).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Разграничение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соответствии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уровнями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доступа</a:t>
            </a:r>
            <a:endParaRPr sz="1000">
              <a:latin typeface="Lucida Sans Unicode"/>
              <a:cs typeface="Lucida Sans Unicode"/>
            </a:endParaRPr>
          </a:p>
          <a:p>
            <a:pPr marL="228600" marR="5080" algn="just">
              <a:lnSpc>
                <a:spcPct val="100000"/>
              </a:lnSpc>
            </a:pPr>
            <a:r>
              <a:rPr sz="1000" spc="-25" dirty="0">
                <a:latin typeface="Lucida Sans Unicode"/>
                <a:cs typeface="Lucida Sans Unicode"/>
              </a:rPr>
              <a:t>операторов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CAMS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for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HIS.Особенности представления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сигнализаций при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включенной системе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CAMS.</a:t>
            </a:r>
            <a:endParaRPr sz="1000">
              <a:latin typeface="Lucida Sans Unicode"/>
              <a:cs typeface="Lucida Sans Unicode"/>
            </a:endParaRPr>
          </a:p>
          <a:p>
            <a:pPr marL="228600" marR="3365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занятия: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реализация </a:t>
            </a:r>
            <a:r>
              <a:rPr sz="1000" spc="-30" dirty="0">
                <a:latin typeface="Lucida Sans Unicode"/>
                <a:cs typeface="Lucida Sans Unicode"/>
              </a:rPr>
              <a:t>технологической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иерархии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системе</a:t>
            </a:r>
            <a:r>
              <a:rPr sz="1000" spc="-10" dirty="0">
                <a:latin typeface="Lucida Sans Unicode"/>
                <a:cs typeface="Lucida Sans Unicode"/>
              </a:rPr>
              <a:t> CENTUM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(CS3000);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привязка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элементов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технологической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иерархии;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групп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введение </a:t>
            </a:r>
            <a:r>
              <a:rPr sz="1000" spc="-30" dirty="0">
                <a:latin typeface="Lucida Sans Unicode"/>
                <a:cs typeface="Lucida Sans Unicode"/>
              </a:rPr>
              <a:t>конкретных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системе </a:t>
            </a:r>
            <a:r>
              <a:rPr sz="1000" spc="-10" dirty="0">
                <a:latin typeface="Lucida Sans Unicode"/>
                <a:cs typeface="Lucida Sans Unicode"/>
              </a:rPr>
              <a:t>CENTUM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(CS3000).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39300" y="4570512"/>
            <a:ext cx="3155950" cy="1799589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занятия: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особенности </a:t>
            </a:r>
            <a:r>
              <a:rPr sz="1000" dirty="0">
                <a:latin typeface="Lucida Sans Unicode"/>
                <a:cs typeface="Lucida Sans Unicode"/>
              </a:rPr>
              <a:t>включения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CAMS;</a:t>
            </a:r>
            <a:r>
              <a:rPr sz="1000" spc="-25" dirty="0">
                <a:latin typeface="Lucida Sans Unicode"/>
                <a:cs typeface="Lucida Sans Unicode"/>
              </a:rPr>
              <a:t> создание </a:t>
            </a:r>
            <a:r>
              <a:rPr sz="1000" spc="-20" dirty="0">
                <a:latin typeface="Lucida Sans Unicode"/>
                <a:cs typeface="Lucida Sans Unicode"/>
              </a:rPr>
              <a:t>групп </a:t>
            </a:r>
            <a:r>
              <a:rPr sz="1000" spc="-25" dirty="0">
                <a:latin typeface="Lucida Sans Unicode"/>
                <a:cs typeface="Lucida Sans Unicode"/>
              </a:rPr>
              <a:t>сигнализаций;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временных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хранилищ часто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возникающих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сигнализаций;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 </a:t>
            </a:r>
            <a:r>
              <a:rPr sz="1000" spc="-25" dirty="0">
                <a:latin typeface="Lucida Sans Unicode"/>
                <a:cs typeface="Lucida Sans Unicode"/>
              </a:rPr>
              <a:t>статических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фильтров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</a:t>
            </a:r>
            <a:r>
              <a:rPr sz="1000" spc="-30" dirty="0">
                <a:latin typeface="Lucida Sans Unicode"/>
                <a:cs typeface="Lucida Sans Unicode"/>
              </a:rPr>
              <a:t>конкретных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пользователей;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резервное копирование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загрузка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проекта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CAMS.</a:t>
            </a:r>
            <a:endParaRPr sz="1000">
              <a:latin typeface="Lucida Sans Unicode"/>
              <a:cs typeface="Lucida Sans Unicode"/>
            </a:endParaRPr>
          </a:p>
          <a:p>
            <a:pPr marL="228600" marR="597535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Ответы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дополнительные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вопросы. </a:t>
            </a:r>
            <a:r>
              <a:rPr sz="1000" spc="-25" dirty="0">
                <a:latin typeface="Lucida Sans Unicode"/>
                <a:cs typeface="Lucida Sans Unicode"/>
              </a:rPr>
              <a:t>Тестирование</a:t>
            </a:r>
            <a:r>
              <a:rPr sz="1000" spc="-10" dirty="0">
                <a:latin typeface="Lucida Sans Unicode"/>
                <a:cs typeface="Lucida Sans Unicode"/>
              </a:rPr>
              <a:t> обучающихся.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454824"/>
            <a:ext cx="546735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Объединённая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сигнализациями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для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станции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оператора.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CAMS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21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2"/>
            <a:ext cx="7560309" cy="10692130"/>
            <a:chOff x="0" y="12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7559992" cy="1069032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41993"/>
              <a:ext cx="7560309" cy="1350010"/>
            </a:xfrm>
            <a:custGeom>
              <a:avLst/>
              <a:gdLst/>
              <a:ahLst/>
              <a:cxnLst/>
              <a:rect l="l" t="t" r="r" b="b"/>
              <a:pathLst>
                <a:path w="7560309" h="1350009">
                  <a:moveTo>
                    <a:pt x="7559992" y="0"/>
                  </a:moveTo>
                  <a:lnTo>
                    <a:pt x="0" y="0"/>
                  </a:lnTo>
                  <a:lnTo>
                    <a:pt x="0" y="1350009"/>
                  </a:lnTo>
                  <a:lnTo>
                    <a:pt x="7559992" y="1350009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88987" y="9581264"/>
            <a:ext cx="678243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Блок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2: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90" dirty="0">
                <a:solidFill>
                  <a:srgbClr val="FFFFFF"/>
                </a:solidFill>
                <a:latin typeface="Arial Black"/>
                <a:cs typeface="Arial Black"/>
              </a:rPr>
              <a:t>АСУ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ТП</a:t>
            </a:r>
            <a:endParaRPr sz="2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(Система</a:t>
            </a:r>
            <a:r>
              <a:rPr sz="20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промышленной</a:t>
            </a:r>
            <a:r>
              <a:rPr sz="20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безопасности</a:t>
            </a:r>
            <a:r>
              <a:rPr sz="20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ProSafe-</a:t>
            </a:r>
            <a:r>
              <a:rPr sz="2000" spc="-75" dirty="0">
                <a:solidFill>
                  <a:srgbClr val="FFFFFF"/>
                </a:solidFill>
                <a:latin typeface="Arial Black"/>
                <a:cs typeface="Arial Black"/>
              </a:rPr>
              <a:t>RS)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22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24989"/>
            <a:ext cx="7560309" cy="3105150"/>
          </a:xfrm>
          <a:custGeom>
            <a:avLst/>
            <a:gdLst/>
            <a:ahLst/>
            <a:cxnLst/>
            <a:rect l="l" t="t" r="r" b="b"/>
            <a:pathLst>
              <a:path w="7560309" h="3105150">
                <a:moveTo>
                  <a:pt x="7559992" y="0"/>
                </a:moveTo>
                <a:lnTo>
                  <a:pt x="0" y="0"/>
                </a:lnTo>
                <a:lnTo>
                  <a:pt x="0" y="3105010"/>
                </a:lnTo>
                <a:lnTo>
                  <a:pt x="7559992" y="3105010"/>
                </a:lnTo>
                <a:lnTo>
                  <a:pt x="7559992" y="0"/>
                </a:lnTo>
                <a:close/>
              </a:path>
            </a:pathLst>
          </a:custGeom>
          <a:solidFill>
            <a:srgbClr val="FBE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E98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518922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промышленной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безопасности </a:t>
            </a:r>
            <a:r>
              <a:rPr sz="2000" spc="-229" dirty="0">
                <a:solidFill>
                  <a:srgbClr val="FFFFFF"/>
                </a:solidFill>
                <a:latin typeface="Arial Black"/>
                <a:cs typeface="Arial Black"/>
              </a:rPr>
              <a:t>PROSAFE-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RS.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2120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535098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893873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544748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2120064"/>
            <a:ext cx="4081779" cy="1263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этого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Промышленной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Безопасности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 </a:t>
            </a: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включает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углублённое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5" dirty="0">
                <a:latin typeface="Lucida Sans Unicode"/>
                <a:cs typeface="Lucida Sans Unicode"/>
              </a:rPr>
              <a:t> стандартных </a:t>
            </a:r>
            <a:r>
              <a:rPr sz="1000" spc="-10" dirty="0">
                <a:latin typeface="Lucida Sans Unicode"/>
                <a:cs typeface="Lucida Sans Unicode"/>
              </a:rPr>
              <a:t>процедур проектирования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Безопасности,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используемых</a:t>
            </a:r>
            <a:r>
              <a:rPr sz="1000" dirty="0">
                <a:latin typeface="Lucida Sans Unicode"/>
                <a:cs typeface="Lucida Sans Unicode"/>
              </a:rPr>
              <a:t> в </a:t>
            </a:r>
            <a:r>
              <a:rPr sz="1000" spc="-10" dirty="0">
                <a:latin typeface="Lucida Sans Unicode"/>
                <a:cs typeface="Lucida Sans Unicode"/>
              </a:rPr>
              <a:t>процессе разработки.</a:t>
            </a:r>
            <a:endParaRPr sz="1000">
              <a:latin typeface="Lucida Sans Unicode"/>
              <a:cs typeface="Lucida Sans Unicode"/>
            </a:endParaRPr>
          </a:p>
          <a:p>
            <a:pPr marL="12700" marR="72390">
              <a:lnSpc>
                <a:spcPct val="100000"/>
              </a:lnSpc>
              <a:spcBef>
                <a:spcPts val="140"/>
              </a:spcBef>
            </a:pPr>
            <a:r>
              <a:rPr sz="1000" spc="-20" dirty="0">
                <a:latin typeface="Lucida Sans Unicode"/>
                <a:cs typeface="Lucida Sans Unicode"/>
              </a:rPr>
              <a:t>Этот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знакомит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характеристиками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безопасностии </a:t>
            </a:r>
            <a:r>
              <a:rPr sz="1000" spc="-20" dirty="0">
                <a:latin typeface="Lucida Sans Unicode"/>
                <a:cs typeface="Lucida Sans Unicode"/>
              </a:rPr>
              <a:t>предоставляет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возможность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через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 </a:t>
            </a:r>
            <a:r>
              <a:rPr sz="1000" spc="-25" dirty="0">
                <a:latin typeface="Lucida Sans Unicode"/>
                <a:cs typeface="Lucida Sans Unicode"/>
              </a:rPr>
              <a:t>конфигурировать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отлаживать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систему.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545639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904414"/>
            <a:ext cx="42049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Специалисты,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инженеры,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участвующие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разработке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эксплуатаци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Промышленной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Безопасности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производственных объектов.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4549955"/>
            <a:ext cx="3876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Участникам </a:t>
            </a:r>
            <a:r>
              <a:rPr sz="1000" spc="-25" dirty="0">
                <a:latin typeface="Lucida Sans Unicode"/>
                <a:cs typeface="Lucida Sans Unicode"/>
              </a:rPr>
              <a:t>рекомендуется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пройти</a:t>
            </a:r>
            <a:r>
              <a:rPr sz="1000" spc="-10" dirty="0">
                <a:latin typeface="Lucida Sans Unicode"/>
                <a:cs typeface="Lucida Sans Unicode"/>
              </a:rPr>
              <a:t> обучение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программам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курсов: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операторов.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2100672"/>
            <a:ext cx="6480175" cy="2870200"/>
            <a:chOff x="540000" y="2100672"/>
            <a:chExt cx="6480175" cy="287020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975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3490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E988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4587620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29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56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43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469883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30"/>
                  </a:moveTo>
                  <a:lnTo>
                    <a:pt x="94424" y="129730"/>
                  </a:lnTo>
                  <a:lnTo>
                    <a:pt x="94424" y="142087"/>
                  </a:lnTo>
                  <a:lnTo>
                    <a:pt x="195148" y="142087"/>
                  </a:lnTo>
                  <a:lnTo>
                    <a:pt x="195148" y="129730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15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15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575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4661750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84"/>
                  </a:lnTo>
                  <a:lnTo>
                    <a:pt x="81826" y="37084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26"/>
                  </a:lnTo>
                  <a:lnTo>
                    <a:pt x="23660" y="23241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41"/>
                  </a:lnTo>
                  <a:lnTo>
                    <a:pt x="135509" y="35026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2183122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E988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00672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3448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889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4429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5255568"/>
            <a:ext cx="3111500" cy="245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безопасностью.</a:t>
            </a:r>
            <a:endParaRPr sz="1000">
              <a:latin typeface="Lucida Sans Unicode"/>
              <a:cs typeface="Lucida Sans Unicode"/>
            </a:endParaRPr>
          </a:p>
          <a:p>
            <a:pPr marL="228600" marR="43116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риска.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Оценка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риска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методы </a:t>
            </a:r>
            <a:r>
              <a:rPr sz="1000" spc="-40" dirty="0">
                <a:latin typeface="Lucida Sans Unicode"/>
                <a:cs typeface="Lucida Sans Unicode"/>
              </a:rPr>
              <a:t>его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снижения.</a:t>
            </a:r>
            <a:endParaRPr sz="1000">
              <a:latin typeface="Lucida Sans Unicode"/>
              <a:cs typeface="Lucida Sans Unicode"/>
            </a:endParaRPr>
          </a:p>
          <a:p>
            <a:pPr marL="228600" marR="52705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Международные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стандарты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IEC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61508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IEC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61511.</a:t>
            </a:r>
            <a:endParaRPr sz="1000">
              <a:latin typeface="Lucida Sans Unicode"/>
              <a:cs typeface="Lucida Sans Unicode"/>
            </a:endParaRPr>
          </a:p>
          <a:p>
            <a:pPr marL="228600" marR="60642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20" dirty="0">
                <a:latin typeface="Lucida Sans Unicode"/>
                <a:cs typeface="Lucida Sans Unicode"/>
              </a:rPr>
              <a:t> жизненного цикла </a:t>
            </a:r>
            <a:r>
              <a:rPr sz="1000" spc="-10" dirty="0">
                <a:latin typeface="Lucida Sans Unicode"/>
                <a:cs typeface="Lucida Sans Unicode"/>
              </a:rPr>
              <a:t>системы 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Контура </a:t>
            </a:r>
            <a:r>
              <a:rPr sz="1000" spc="-25" dirty="0">
                <a:latin typeface="Lucida Sans Unicode"/>
                <a:cs typeface="Lucida Sans Unicode"/>
              </a:rPr>
              <a:t>безопасности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уровни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интегральной 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 marR="449580">
              <a:lnSpc>
                <a:spcPct val="100000"/>
              </a:lnSpc>
              <a:spcBef>
                <a:spcPts val="284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оценки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уровня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интегральной </a:t>
            </a:r>
            <a:r>
              <a:rPr sz="1000" spc="-25" dirty="0">
                <a:latin typeface="Lucida Sans Unicode"/>
                <a:cs typeface="Lucida Sans Unicode"/>
              </a:rPr>
              <a:t>безопасности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IEC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61508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IEC</a:t>
            </a:r>
            <a:r>
              <a:rPr sz="1000" spc="-45" dirty="0">
                <a:latin typeface="Lucida Sans Unicode"/>
                <a:cs typeface="Lucida Sans Unicode"/>
              </a:rPr>
              <a:t> 61511.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7797192"/>
            <a:ext cx="3129915" cy="22117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26034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Классификация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25" dirty="0">
                <a:latin typeface="Lucida Sans Unicode"/>
                <a:cs typeface="Lucida Sans Unicode"/>
              </a:rPr>
              <a:t> безопасности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общие </a:t>
            </a:r>
            <a:r>
              <a:rPr sz="1000" dirty="0">
                <a:latin typeface="Lucida Sans Unicode"/>
                <a:cs typeface="Lucida Sans Unicode"/>
              </a:rPr>
              <a:t>требования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ним.</a:t>
            </a:r>
            <a:endParaRPr sz="1000">
              <a:latin typeface="Lucida Sans Unicode"/>
              <a:cs typeface="Lucida Sans Unicode"/>
            </a:endParaRPr>
          </a:p>
          <a:p>
            <a:pPr marL="228600" marR="13144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Резервирование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как</a:t>
            </a:r>
            <a:r>
              <a:rPr sz="1000" spc="-10" dirty="0">
                <a:latin typeface="Lucida Sans Unicode"/>
                <a:cs typeface="Lucida Sans Unicode"/>
              </a:rPr>
              <a:t> средства обеспечения </a:t>
            </a:r>
            <a:r>
              <a:rPr sz="1000" spc="-20" dirty="0">
                <a:latin typeface="Lucida Sans Unicode"/>
                <a:cs typeface="Lucida Sans Unicode"/>
              </a:rPr>
              <a:t>требований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10" dirty="0">
                <a:latin typeface="Lucida Sans Unicode"/>
                <a:cs typeface="Lucida Sans Unicode"/>
              </a:rPr>
              <a:t> системам 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Инжиниринг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Виды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отказов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влияние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безопасность.</a:t>
            </a:r>
            <a:endParaRPr sz="1000">
              <a:latin typeface="Lucida Sans Unicode"/>
              <a:cs typeface="Lucida Sans Unicode"/>
            </a:endParaRPr>
          </a:p>
          <a:p>
            <a:pPr marL="228600" marR="216535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Устойчивость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20" dirty="0">
                <a:latin typeface="Lucida Sans Unicode"/>
                <a:cs typeface="Lucida Sans Unicode"/>
              </a:rPr>
              <a:t> отказам, </a:t>
            </a:r>
            <a:r>
              <a:rPr sz="1000" spc="-25" dirty="0">
                <a:latin typeface="Lucida Sans Unicode"/>
                <a:cs typeface="Lucida Sans Unicode"/>
              </a:rPr>
              <a:t>методика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расчёта. Упражнения.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расчета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вероятности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опасного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отказа. Упражнение.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39300" y="5497512"/>
            <a:ext cx="3260725" cy="14497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Общий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spc="-40" dirty="0">
                <a:latin typeface="Lucida Sans Unicode"/>
                <a:cs typeface="Lucida Sans Unicode"/>
              </a:rPr>
              <a:t>Архитектура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аппаратной</a:t>
            </a:r>
            <a:r>
              <a:rPr sz="1000" spc="-10" dirty="0">
                <a:latin typeface="Lucida Sans Unicode"/>
                <a:cs typeface="Lucida Sans Unicode"/>
              </a:rPr>
              <a:t> частей. Основные элементы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 </a:t>
            </a:r>
            <a:r>
              <a:rPr sz="1000" spc="-20" dirty="0">
                <a:latin typeface="Lucida Sans Unicode"/>
                <a:cs typeface="Lucida Sans Unicode"/>
              </a:rPr>
              <a:t>Аппаратные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средства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Документация.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Упражнение.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557399" y="6970399"/>
            <a:ext cx="490220" cy="99695"/>
            <a:chOff x="6557399" y="6970399"/>
            <a:chExt cx="490220" cy="99695"/>
          </a:xfrm>
        </p:grpSpPr>
        <p:sp>
          <p:nvSpPr>
            <p:cNvPr id="30" name="object 30"/>
            <p:cNvSpPr/>
            <p:nvPr/>
          </p:nvSpPr>
          <p:spPr>
            <a:xfrm>
              <a:off x="6557399" y="7019942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E988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910830" y="6970399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23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39300" y="2047512"/>
            <a:ext cx="2970530" cy="24364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Интеграция</a:t>
            </a:r>
            <a:r>
              <a:rPr sz="1000" spc="-30" dirty="0">
                <a:latin typeface="Lucida Sans Unicode"/>
                <a:cs typeface="Lucida Sans Unicode"/>
              </a:rPr>
              <a:t> с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25" dirty="0">
                <a:latin typeface="Lucida Sans Unicode"/>
                <a:cs typeface="Lucida Sans Unicode"/>
              </a:rPr>
              <a:t> Centum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VP.</a:t>
            </a:r>
            <a:endParaRPr sz="1000">
              <a:latin typeface="Lucida Sans Unicode"/>
              <a:cs typeface="Lucida Sans Unicode"/>
            </a:endParaRPr>
          </a:p>
          <a:p>
            <a:pPr marL="228600" marR="25146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30" dirty="0">
                <a:latin typeface="Lucida Sans Unicode"/>
                <a:cs typeface="Lucida Sans Unicode"/>
              </a:rPr>
              <a:t> тегов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</a:t>
            </a:r>
            <a:r>
              <a:rPr sz="1000" spc="-30" dirty="0">
                <a:latin typeface="Lucida Sans Unicode"/>
                <a:cs typeface="Lucida Sans Unicode"/>
              </a:rPr>
              <a:t>интеграции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0" dirty="0">
                <a:latin typeface="Lucida Sans Unicode"/>
                <a:cs typeface="Lucida Sans Unicode"/>
              </a:rPr>
              <a:t> системой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VP.</a:t>
            </a:r>
            <a:endParaRPr sz="1000">
              <a:latin typeface="Lucida Sans Unicode"/>
              <a:cs typeface="Lucida Sans Unicode"/>
            </a:endParaRPr>
          </a:p>
          <a:p>
            <a:pPr marL="228600" marR="35814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Импорт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тегов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45" dirty="0">
                <a:latin typeface="Lucida Sans Unicode"/>
                <a:cs typeface="Lucida Sans Unicode"/>
              </a:rPr>
              <a:t>RS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использование.</a:t>
            </a:r>
            <a:endParaRPr sz="1000">
              <a:latin typeface="Lucida Sans Unicode"/>
              <a:cs typeface="Lucida Sans Unicode"/>
            </a:endParaRPr>
          </a:p>
          <a:p>
            <a:pPr marL="228600" marR="9525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Безопасных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Межконтроллерных </a:t>
            </a:r>
            <a:r>
              <a:rPr sz="1000" dirty="0">
                <a:latin typeface="Lucida Sans Unicode"/>
                <a:cs typeface="Lucida Sans Unicode"/>
              </a:rPr>
              <a:t>Связей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Программа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просмотра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последовательности </a:t>
            </a:r>
            <a:r>
              <a:rPr sz="1000" spc="-10" dirty="0">
                <a:latin typeface="Lucida Sans Unicode"/>
                <a:cs typeface="Lucida Sans Unicode"/>
              </a:rPr>
              <a:t>событий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(SOE).</a:t>
            </a:r>
            <a:endParaRPr sz="1000">
              <a:latin typeface="Lucida Sans Unicode"/>
              <a:cs typeface="Lucida Sans Unicode"/>
            </a:endParaRPr>
          </a:p>
          <a:p>
            <a:pPr marL="228600" marR="588645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Управление </a:t>
            </a:r>
            <a:r>
              <a:rPr sz="1000" dirty="0">
                <a:latin typeface="Lucida Sans Unicode"/>
                <a:cs typeface="Lucida Sans Unicode"/>
              </a:rPr>
              <a:t>Версиями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 Восстановление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Мастера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 Упражнение.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300" y="2047512"/>
            <a:ext cx="3193415" cy="35750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101219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Workbench.</a:t>
            </a:r>
            <a:r>
              <a:rPr sz="1000" spc="-10" dirty="0">
                <a:latin typeface="Lucida Sans Unicode"/>
                <a:cs typeface="Lucida Sans Unicode"/>
              </a:rPr>
              <a:t> Основные </a:t>
            </a:r>
            <a:r>
              <a:rPr sz="1000" spc="-30" dirty="0">
                <a:latin typeface="Lucida Sans Unicode"/>
                <a:cs typeface="Lucida Sans Unicode"/>
              </a:rPr>
              <a:t>функции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характеристики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проекта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</a:t>
            </a:r>
            <a:endParaRPr sz="1000">
              <a:latin typeface="Lucida Sans Unicode"/>
              <a:cs typeface="Lucida Sans Unicode"/>
            </a:endParaRPr>
          </a:p>
          <a:p>
            <a:pPr marL="228600" marR="19494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Моделирование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программно-</a:t>
            </a:r>
            <a:r>
              <a:rPr sz="1000" spc="-10" dirty="0">
                <a:latin typeface="Lucida Sans Unicode"/>
                <a:cs typeface="Lucida Sans Unicode"/>
              </a:rPr>
              <a:t>аппаратного </a:t>
            </a:r>
            <a:r>
              <a:rPr sz="1000" spc="-20" dirty="0">
                <a:latin typeface="Lucida Sans Unicode"/>
                <a:cs typeface="Lucida Sans Unicode"/>
              </a:rPr>
              <a:t>комплекса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режиме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тестирования.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141605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Методика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создания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Функционально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Блочных </a:t>
            </a:r>
            <a:r>
              <a:rPr sz="1000" spc="-45" dirty="0">
                <a:latin typeface="Lucida Sans Unicode"/>
                <a:cs typeface="Lucida Sans Unicode"/>
              </a:rPr>
              <a:t>Схем.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Упражнения.</a:t>
            </a:r>
            <a:endParaRPr sz="1000">
              <a:latin typeface="Lucida Sans Unicode"/>
              <a:cs typeface="Lucida Sans Unicode"/>
            </a:endParaRPr>
          </a:p>
          <a:p>
            <a:pPr marL="228600" marR="21590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Назначение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Анализаторов проекта.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dirty="0">
                <a:latin typeface="Lucida Sans Unicode"/>
                <a:cs typeface="Lucida Sans Unicode"/>
              </a:rPr>
              <a:t>Защита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контроллера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от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несанкционированного </a:t>
            </a:r>
            <a:r>
              <a:rPr sz="1000" spc="-35" dirty="0">
                <a:latin typeface="Lucida Sans Unicode"/>
                <a:cs typeface="Lucida Sans Unicode"/>
              </a:rPr>
              <a:t>доступа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его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ресурсам.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Уровни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защиты.</a:t>
            </a:r>
            <a:endParaRPr sz="1000">
              <a:latin typeface="Lucida Sans Unicode"/>
              <a:cs typeface="Lucida Sans Unicode"/>
            </a:endParaRPr>
          </a:p>
          <a:p>
            <a:pPr marL="228600" marR="37338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проекта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загрузки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систему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его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аппаратная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загрузка.</a:t>
            </a:r>
            <a:endParaRPr sz="1000">
              <a:latin typeface="Lucida Sans Unicode"/>
              <a:cs typeface="Lucida Sans Unicode"/>
            </a:endParaRPr>
          </a:p>
          <a:p>
            <a:pPr marL="228600" marR="7048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Применение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On-</a:t>
            </a:r>
            <a:r>
              <a:rPr sz="1000" spc="-45" dirty="0">
                <a:latin typeface="Lucida Sans Unicode"/>
                <a:cs typeface="Lucida Sans Unicode"/>
              </a:rPr>
              <a:t>Line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Change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Down </a:t>
            </a:r>
            <a:r>
              <a:rPr sz="1000" spc="-10" dirty="0">
                <a:latin typeface="Lucida Sans Unicode"/>
                <a:cs typeface="Lucida Sans Unicode"/>
              </a:rPr>
              <a:t>Load.</a:t>
            </a:r>
            <a:endParaRPr sz="1000">
              <a:latin typeface="Lucida Sans Unicode"/>
              <a:cs typeface="Lucida Sans Unicode"/>
            </a:endParaRPr>
          </a:p>
          <a:p>
            <a:pPr marL="228600" marR="407034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Использование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средств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отображения состояния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финишной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отладки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</a:t>
            </a:r>
            <a:endParaRPr sz="1000">
              <a:latin typeface="Lucida Sans Unicode"/>
              <a:cs typeface="Lucida Sans Unicode"/>
            </a:endParaRPr>
          </a:p>
          <a:p>
            <a:pPr marL="228600" marR="65087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Пусковые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процедуры.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Форсирование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дефорсирование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переменных.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E98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7300" y="454824"/>
            <a:ext cx="518922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промышленной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безопасности </a:t>
            </a:r>
            <a:r>
              <a:rPr sz="2000" spc="-229" dirty="0">
                <a:solidFill>
                  <a:srgbClr val="FFFFFF"/>
                </a:solidFill>
                <a:latin typeface="Arial Black"/>
                <a:cs typeface="Arial Black"/>
              </a:rPr>
              <a:t>PROSAFE-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RS.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24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E98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454824"/>
            <a:ext cx="518922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промышленной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безопасности </a:t>
            </a:r>
            <a:r>
              <a:rPr sz="2000" spc="-229" dirty="0">
                <a:solidFill>
                  <a:srgbClr val="FFFFFF"/>
                </a:solidFill>
                <a:latin typeface="Arial Black"/>
                <a:cs typeface="Arial Black"/>
              </a:rPr>
              <a:t>PROSAFE-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RS.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Обслуживание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025002"/>
            <a:ext cx="7560309" cy="2622550"/>
          </a:xfrm>
          <a:custGeom>
            <a:avLst/>
            <a:gdLst/>
            <a:ahLst/>
            <a:cxnLst/>
            <a:rect l="l" t="t" r="r" b="b"/>
            <a:pathLst>
              <a:path w="7560309" h="2622550">
                <a:moveTo>
                  <a:pt x="7559992" y="0"/>
                </a:moveTo>
                <a:lnTo>
                  <a:pt x="0" y="0"/>
                </a:lnTo>
                <a:lnTo>
                  <a:pt x="0" y="2622003"/>
                </a:lnTo>
                <a:lnTo>
                  <a:pt x="7559992" y="2622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FBE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7300" y="2126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210897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605741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090499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2126064"/>
            <a:ext cx="42303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этого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навыков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0" dirty="0">
                <a:latin typeface="Lucida Sans Unicode"/>
                <a:cs typeface="Lucida Sans Unicode"/>
              </a:rPr>
              <a:t> работы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Промышленной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Безопасности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 </a:t>
            </a: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включает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углублённое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аспектов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эксплуатации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Безопасности.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Этот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предоставляет</a:t>
            </a:r>
            <a:r>
              <a:rPr sz="1000" spc="-10" dirty="0">
                <a:latin typeface="Lucida Sans Unicode"/>
                <a:cs typeface="Lucida Sans Unicode"/>
              </a:rPr>
              <a:t> возможность </a:t>
            </a:r>
            <a:r>
              <a:rPr sz="1000" spc="-50" dirty="0">
                <a:latin typeface="Lucida Sans Unicode"/>
                <a:cs typeface="Lucida Sans Unicode"/>
              </a:rPr>
              <a:t>с </a:t>
            </a:r>
            <a:r>
              <a:rPr sz="1000" dirty="0">
                <a:latin typeface="Lucida Sans Unicode"/>
                <a:cs typeface="Lucida Sans Unicode"/>
              </a:rPr>
              <a:t>помощью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практических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заданий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приобрести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10" dirty="0">
                <a:latin typeface="Lucida Sans Unicode"/>
                <a:cs typeface="Lucida Sans Unicode"/>
              </a:rPr>
              <a:t> выявления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устранения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неисправностей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работе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оборудования.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228805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587580"/>
            <a:ext cx="40227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Специалисты,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инженеры, участвующие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эксплуатации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 </a:t>
            </a:r>
            <a:r>
              <a:rPr sz="1000" dirty="0">
                <a:latin typeface="Lucida Sans Unicode"/>
                <a:cs typeface="Lucida Sans Unicode"/>
              </a:rPr>
              <a:t>Промышленной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Безопасности</a:t>
            </a:r>
            <a:r>
              <a:rPr sz="1000" dirty="0">
                <a:latin typeface="Lucida Sans Unicode"/>
                <a:cs typeface="Lucida Sans Unicode"/>
              </a:rPr>
              <a:t> для </a:t>
            </a:r>
            <a:r>
              <a:rPr sz="1000" spc="-25" dirty="0">
                <a:latin typeface="Lucida Sans Unicode"/>
                <a:cs typeface="Lucida Sans Unicode"/>
              </a:rPr>
              <a:t>производственных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объектов.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4080721"/>
            <a:ext cx="3876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Участникам </a:t>
            </a:r>
            <a:r>
              <a:rPr sz="1000" spc="-25" dirty="0">
                <a:latin typeface="Lucida Sans Unicode"/>
                <a:cs typeface="Lucida Sans Unicode"/>
              </a:rPr>
              <a:t>рекомендуется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пройти</a:t>
            </a:r>
            <a:r>
              <a:rPr sz="1000" spc="-10" dirty="0">
                <a:latin typeface="Lucida Sans Unicode"/>
                <a:cs typeface="Lucida Sans Unicode"/>
              </a:rPr>
              <a:t> обучение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программам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курсов: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операторов.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2106672"/>
            <a:ext cx="6480175" cy="2429510"/>
            <a:chOff x="540000" y="2106672"/>
            <a:chExt cx="6480175" cy="242951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612003"/>
              <a:ext cx="316343" cy="34385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3154405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E988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4152620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70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43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426383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30"/>
                  </a:moveTo>
                  <a:lnTo>
                    <a:pt x="94424" y="129730"/>
                  </a:lnTo>
                  <a:lnTo>
                    <a:pt x="94424" y="142087"/>
                  </a:lnTo>
                  <a:lnTo>
                    <a:pt x="195148" y="142087"/>
                  </a:lnTo>
                  <a:lnTo>
                    <a:pt x="195148" y="129730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73"/>
                  </a:lnTo>
                  <a:lnTo>
                    <a:pt x="195148" y="30873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140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4226763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01"/>
                  </a:moveTo>
                  <a:lnTo>
                    <a:pt x="69240" y="24701"/>
                  </a:lnTo>
                  <a:lnTo>
                    <a:pt x="69240" y="37058"/>
                  </a:lnTo>
                  <a:lnTo>
                    <a:pt x="81826" y="37058"/>
                  </a:lnTo>
                  <a:lnTo>
                    <a:pt x="81826" y="24701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65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65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2189121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E988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06672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3121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544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994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799569"/>
            <a:ext cx="3003550" cy="320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Общий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</a:t>
            </a:r>
            <a:endParaRPr sz="1000">
              <a:latin typeface="Lucida Sans Unicode"/>
              <a:cs typeface="Lucida Sans Unicode"/>
            </a:endParaRPr>
          </a:p>
          <a:p>
            <a:pPr marL="228600" marR="229235">
              <a:lnSpc>
                <a:spcPct val="100000"/>
              </a:lnSpc>
              <a:spcBef>
                <a:spcPts val="280"/>
              </a:spcBef>
            </a:pPr>
            <a:r>
              <a:rPr sz="1000" spc="-40" dirty="0">
                <a:latin typeface="Lucida Sans Unicode"/>
                <a:cs typeface="Lucida Sans Unicode"/>
              </a:rPr>
              <a:t>Архитектура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аппаратной частей.</a:t>
            </a:r>
            <a:endParaRPr sz="1000">
              <a:latin typeface="Lucida Sans Unicode"/>
              <a:cs typeface="Lucida Sans Unicode"/>
            </a:endParaRPr>
          </a:p>
          <a:p>
            <a:pPr marL="228600" marR="221615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Основные элементы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 </a:t>
            </a:r>
            <a:r>
              <a:rPr sz="1000" spc="-20" dirty="0">
                <a:latin typeface="Lucida Sans Unicode"/>
                <a:cs typeface="Lucida Sans Unicode"/>
              </a:rPr>
              <a:t>Аппаратные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средства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</a:t>
            </a:r>
            <a:endParaRPr sz="1000">
              <a:latin typeface="Lucida Sans Unicode"/>
              <a:cs typeface="Lucida Sans Unicode"/>
            </a:endParaRPr>
          </a:p>
          <a:p>
            <a:pPr marL="228600" marR="70993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Workbench. </a:t>
            </a: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и </a:t>
            </a:r>
            <a:r>
              <a:rPr sz="1000" spc="-30" dirty="0">
                <a:latin typeface="Lucida Sans Unicode"/>
                <a:cs typeface="Lucida Sans Unicode"/>
              </a:rPr>
              <a:t>характеристики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программы.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Моделирование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программно-</a:t>
            </a:r>
            <a:r>
              <a:rPr sz="1000" spc="-10" dirty="0">
                <a:latin typeface="Lucida Sans Unicode"/>
                <a:cs typeface="Lucida Sans Unicode"/>
              </a:rPr>
              <a:t>аппаратного </a:t>
            </a:r>
            <a:r>
              <a:rPr sz="1000" spc="-20" dirty="0">
                <a:latin typeface="Lucida Sans Unicode"/>
                <a:cs typeface="Lucida Sans Unicode"/>
              </a:rPr>
              <a:t>комплекса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режиме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тестирования.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2540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Назначение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Анализаторов проекта.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Уровни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защиты.</a:t>
            </a:r>
            <a:endParaRPr sz="1000">
              <a:latin typeface="Lucida Sans Unicode"/>
              <a:cs typeface="Lucida Sans Unicode"/>
            </a:endParaRPr>
          </a:p>
          <a:p>
            <a:pPr marL="228600" marR="25844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Применение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On-</a:t>
            </a:r>
            <a:r>
              <a:rPr sz="1000" spc="-45" dirty="0">
                <a:latin typeface="Lucida Sans Unicode"/>
                <a:cs typeface="Lucida Sans Unicode"/>
              </a:rPr>
              <a:t>Line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Change Download.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Упражнение.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8094791"/>
            <a:ext cx="2970530" cy="17545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Интеграция</a:t>
            </a:r>
            <a:r>
              <a:rPr sz="1000" spc="-30" dirty="0">
                <a:latin typeface="Lucida Sans Unicode"/>
                <a:cs typeface="Lucida Sans Unicode"/>
              </a:rPr>
              <a:t> с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25" dirty="0">
                <a:latin typeface="Lucida Sans Unicode"/>
                <a:cs typeface="Lucida Sans Unicode"/>
              </a:rPr>
              <a:t> Centum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VP.</a:t>
            </a:r>
            <a:endParaRPr sz="1000">
              <a:latin typeface="Lucida Sans Unicode"/>
              <a:cs typeface="Lucida Sans Unicode"/>
            </a:endParaRPr>
          </a:p>
          <a:p>
            <a:pPr marL="228600" marR="9525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Безопасных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Межконтроллерных </a:t>
            </a:r>
            <a:r>
              <a:rPr sz="1000" dirty="0">
                <a:latin typeface="Lucida Sans Unicode"/>
                <a:cs typeface="Lucida Sans Unicode"/>
              </a:rPr>
              <a:t>Связей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Программа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просмотра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последовательности </a:t>
            </a:r>
            <a:r>
              <a:rPr sz="1000" spc="-10" dirty="0">
                <a:latin typeface="Lucida Sans Unicode"/>
                <a:cs typeface="Lucida Sans Unicode"/>
              </a:rPr>
              <a:t>событий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(SOE).</a:t>
            </a:r>
            <a:endParaRPr sz="1000">
              <a:latin typeface="Lucida Sans Unicode"/>
              <a:cs typeface="Lucida Sans Unicode"/>
            </a:endParaRPr>
          </a:p>
          <a:p>
            <a:pPr marL="228600" marR="588645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Управление </a:t>
            </a:r>
            <a:r>
              <a:rPr sz="1000" dirty="0">
                <a:latin typeface="Lucida Sans Unicode"/>
                <a:cs typeface="Lucida Sans Unicode"/>
              </a:rPr>
              <a:t>Версиями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 Восстановление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Мастера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 Упражнение.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39300" y="5041511"/>
            <a:ext cx="3193415" cy="20593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585470">
              <a:lnSpc>
                <a:spcPct val="100000"/>
              </a:lnSpc>
              <a:spcBef>
                <a:spcPts val="530"/>
              </a:spcBef>
            </a:pP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оборудования </a:t>
            </a:r>
            <a:r>
              <a:rPr sz="1000" dirty="0">
                <a:latin typeface="Lucida Sans Unicode"/>
                <a:cs typeface="Lucida Sans Unicode"/>
              </a:rPr>
              <a:t>визуальный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контроль.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помощью </a:t>
            </a:r>
            <a:r>
              <a:rPr sz="1000" spc="-20" dirty="0">
                <a:latin typeface="Lucida Sans Unicode"/>
                <a:cs typeface="Lucida Sans Unicode"/>
              </a:rPr>
              <a:t>инструментов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технического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Замена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оборудования.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84010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Профилактическое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обслуживание оборудования.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208915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Формирование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отчета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работоспособности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неисправностях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оборудования.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Упражнение.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25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E988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346874"/>
            <a:ext cx="423291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Функциональная</a:t>
            </a:r>
            <a:r>
              <a:rPr sz="20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безопасность.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Основы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1728000"/>
            <a:ext cx="7560309" cy="3111500"/>
          </a:xfrm>
          <a:custGeom>
            <a:avLst/>
            <a:gdLst/>
            <a:ahLst/>
            <a:cxnLst/>
            <a:rect l="l" t="t" r="r" b="b"/>
            <a:pathLst>
              <a:path w="7560309" h="3111500">
                <a:moveTo>
                  <a:pt x="7559992" y="0"/>
                </a:moveTo>
                <a:lnTo>
                  <a:pt x="0" y="0"/>
                </a:lnTo>
                <a:lnTo>
                  <a:pt x="0" y="3111004"/>
                </a:lnTo>
                <a:lnTo>
                  <a:pt x="7559992" y="3111004"/>
                </a:lnTo>
                <a:lnTo>
                  <a:pt x="7559992" y="0"/>
                </a:lnTo>
                <a:close/>
              </a:path>
            </a:pathLst>
          </a:custGeom>
          <a:solidFill>
            <a:srgbClr val="FBE8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7300" y="1829065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913899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308742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071885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9065"/>
            <a:ext cx="42976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 курса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предоставление</a:t>
            </a:r>
            <a:r>
              <a:rPr sz="1000" spc="-10" dirty="0">
                <a:latin typeface="Lucida Sans Unicode"/>
                <a:cs typeface="Lucida Sans Unicode"/>
              </a:rPr>
              <a:t> руководителям</a:t>
            </a:r>
            <a:endParaRPr sz="1000">
              <a:latin typeface="Lucida Sans Unicode"/>
              <a:cs typeface="Lucida Sans Unicode"/>
            </a:endParaRPr>
          </a:p>
          <a:p>
            <a:pPr marL="12700" marR="50165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специалистам,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системным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интеграторам,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исполняющим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проекты, инженерам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эксплуатации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техническому </a:t>
            </a:r>
            <a:r>
              <a:rPr sz="1000" spc="-10" dirty="0">
                <a:latin typeface="Lucida Sans Unicode"/>
                <a:cs typeface="Lucida Sans Unicode"/>
              </a:rPr>
              <a:t>обслуживанию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40" dirty="0">
                <a:latin typeface="Lucida Sans Unicode"/>
                <a:cs typeface="Lucida Sans Unicode"/>
              </a:rPr>
              <a:t>RS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методических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нормативных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требований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принятых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80" dirty="0">
                <a:latin typeface="Lucida Sans Unicode"/>
                <a:cs typeface="Lucida Sans Unicode"/>
              </a:rPr>
              <a:t>РФ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соблюдения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требований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ГОСТ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5" dirty="0">
                <a:latin typeface="Lucida Sans Unicode"/>
                <a:cs typeface="Lucida Sans Unicode"/>
              </a:rPr>
              <a:t>Р </a:t>
            </a:r>
            <a:r>
              <a:rPr sz="1000" spc="-10" dirty="0">
                <a:latin typeface="Lucida Sans Unicode"/>
                <a:cs typeface="Lucida Sans Unicode"/>
              </a:rPr>
              <a:t>МЭК61508/61511.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931806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290581"/>
            <a:ext cx="41662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руководителей,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технического обслуживающего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персонала, </a:t>
            </a:r>
            <a:r>
              <a:rPr sz="1000" spc="-10" dirty="0">
                <a:latin typeface="Lucida Sans Unicode"/>
                <a:cs typeface="Lucida Sans Unicode"/>
              </a:rPr>
              <a:t>вовлеченных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процесс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обеспечения </a:t>
            </a:r>
            <a:r>
              <a:rPr sz="1000" spc="-20" dirty="0">
                <a:latin typeface="Lucida Sans Unicode"/>
                <a:cs typeface="Lucida Sans Unicode"/>
              </a:rPr>
              <a:t>жизненного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цикла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Безопасности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соответствии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требованиями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ГОСТ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55" dirty="0">
                <a:latin typeface="Lucida Sans Unicode"/>
                <a:cs typeface="Lucida Sans Unicode"/>
              </a:rPr>
              <a:t>Р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МЭК61508/61511.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4088522"/>
            <a:ext cx="42792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областях: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безопасностью,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теории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надёжности,</a:t>
            </a:r>
            <a:r>
              <a:rPr sz="1000" spc="-10" dirty="0">
                <a:latin typeface="Lucida Sans Unicode"/>
                <a:cs typeface="Lucida Sans Unicode"/>
              </a:rPr>
              <a:t> контроля</a:t>
            </a:r>
            <a:endParaRPr sz="1000">
              <a:latin typeface="Lucida Sans Unicode"/>
              <a:cs typeface="Lucida Sans Unicode"/>
            </a:endParaRPr>
          </a:p>
          <a:p>
            <a:pPr marL="12700" marR="29845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достаточно хорошо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среде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9670"/>
            <a:ext cx="6480175" cy="2771140"/>
            <a:chOff x="540000" y="1809670"/>
            <a:chExt cx="6480175" cy="277114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468003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857403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E988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4197616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55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4308830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185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4271759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E988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92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E988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9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824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24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4012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5051568"/>
            <a:ext cx="3129280" cy="419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безопасностью.</a:t>
            </a:r>
            <a:endParaRPr sz="1000">
              <a:latin typeface="Lucida Sans Unicode"/>
              <a:cs typeface="Lucida Sans Unicode"/>
            </a:endParaRPr>
          </a:p>
          <a:p>
            <a:pPr marL="228600" marR="44894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риска.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Оценка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риска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методы </a:t>
            </a:r>
            <a:r>
              <a:rPr sz="1000" spc="-40" dirty="0">
                <a:latin typeface="Lucida Sans Unicode"/>
                <a:cs typeface="Lucida Sans Unicode"/>
              </a:rPr>
              <a:t>его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снижения.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7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чём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разница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между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DCS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SIS.</a:t>
            </a:r>
            <a:endParaRPr sz="1000">
              <a:latin typeface="Lucida Sans Unicode"/>
              <a:cs typeface="Lucida Sans Unicode"/>
            </a:endParaRPr>
          </a:p>
          <a:p>
            <a:pPr marL="228600" marR="4127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Международные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стандарты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ГОСТ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55" dirty="0">
                <a:latin typeface="Lucida Sans Unicode"/>
                <a:cs typeface="Lucida Sans Unicode"/>
              </a:rPr>
              <a:t>Р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МЭК61508 </a:t>
            </a:r>
            <a:r>
              <a:rPr sz="1000" spc="-10" dirty="0">
                <a:latin typeface="Lucida Sans Unicode"/>
                <a:cs typeface="Lucida Sans Unicode"/>
              </a:rPr>
              <a:t>(IEC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61508)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ГОСТ </a:t>
            </a:r>
            <a:r>
              <a:rPr sz="1000" spc="55" dirty="0">
                <a:latin typeface="Lucida Sans Unicode"/>
                <a:cs typeface="Lucida Sans Unicode"/>
              </a:rPr>
              <a:t>Р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МЭК61511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(IEC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61511).</a:t>
            </a:r>
            <a:endParaRPr sz="1000">
              <a:latin typeface="Lucida Sans Unicode"/>
              <a:cs typeface="Lucida Sans Unicode"/>
            </a:endParaRPr>
          </a:p>
          <a:p>
            <a:pPr marL="228600" marR="62420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20" dirty="0">
                <a:latin typeface="Lucida Sans Unicode"/>
                <a:cs typeface="Lucida Sans Unicode"/>
              </a:rPr>
              <a:t> жизненного цикла </a:t>
            </a:r>
            <a:r>
              <a:rPr sz="1000" spc="-10" dirty="0">
                <a:latin typeface="Lucida Sans Unicode"/>
                <a:cs typeface="Lucida Sans Unicode"/>
              </a:rPr>
              <a:t>системы 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 marR="9525">
              <a:lnSpc>
                <a:spcPct val="100000"/>
              </a:lnSpc>
              <a:spcBef>
                <a:spcPts val="284"/>
              </a:spcBef>
            </a:pPr>
            <a:r>
              <a:rPr sz="1000" dirty="0">
                <a:latin typeface="Lucida Sans Unicode"/>
                <a:cs typeface="Lucida Sans Unicode"/>
              </a:rPr>
              <a:t>Функции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Безопасности,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Контура</a:t>
            </a:r>
            <a:r>
              <a:rPr sz="1000" spc="-10" dirty="0">
                <a:latin typeface="Lucida Sans Unicode"/>
                <a:cs typeface="Lucida Sans Unicode"/>
              </a:rPr>
              <a:t> Безопасности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Уровни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Полноты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Безопасности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(SIL).</a:t>
            </a:r>
            <a:endParaRPr sz="1000">
              <a:latin typeface="Lucida Sans Unicode"/>
              <a:cs typeface="Lucida Sans Unicode"/>
            </a:endParaRPr>
          </a:p>
          <a:p>
            <a:pPr marL="228600" marR="8953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оценки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уровня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SIL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IEC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61508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IEC </a:t>
            </a:r>
            <a:r>
              <a:rPr sz="1000" spc="-10" dirty="0">
                <a:latin typeface="Lucida Sans Unicode"/>
                <a:cs typeface="Lucida Sans Unicode"/>
              </a:rPr>
              <a:t>61511.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отказоустойчивости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аппаратуры.</a:t>
            </a:r>
            <a:endParaRPr sz="1000">
              <a:latin typeface="Lucida Sans Unicode"/>
              <a:cs typeface="Lucida Sans Unicode"/>
            </a:endParaRPr>
          </a:p>
          <a:p>
            <a:pPr marL="228600" marR="29019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Функциональной Безопасностью.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Инжиниринг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Классификация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Безопасности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общие </a:t>
            </a:r>
            <a:r>
              <a:rPr sz="1000" dirty="0">
                <a:latin typeface="Lucida Sans Unicode"/>
                <a:cs typeface="Lucida Sans Unicode"/>
              </a:rPr>
              <a:t>требования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ним.</a:t>
            </a:r>
            <a:endParaRPr sz="1000">
              <a:latin typeface="Lucida Sans Unicode"/>
              <a:cs typeface="Lucida Sans Unicode"/>
            </a:endParaRPr>
          </a:p>
          <a:p>
            <a:pPr marL="228600" marR="13081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Резервирование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диагностика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как</a:t>
            </a:r>
            <a:r>
              <a:rPr sz="1000" spc="-10" dirty="0">
                <a:latin typeface="Lucida Sans Unicode"/>
                <a:cs typeface="Lucida Sans Unicode"/>
              </a:rPr>
              <a:t> средства обеспечения </a:t>
            </a:r>
            <a:r>
              <a:rPr sz="1000" spc="-20" dirty="0">
                <a:latin typeface="Lucida Sans Unicode"/>
                <a:cs typeface="Lucida Sans Unicode"/>
              </a:rPr>
              <a:t>требований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10" dirty="0">
                <a:latin typeface="Lucida Sans Unicode"/>
                <a:cs typeface="Lucida Sans Unicode"/>
              </a:rPr>
              <a:t> Системам Безопасности.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9300" y="5293511"/>
            <a:ext cx="3129915" cy="292925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215265">
              <a:lnSpc>
                <a:spcPct val="123600"/>
              </a:lnSpc>
              <a:spcBef>
                <a:spcPts val="245"/>
              </a:spcBef>
            </a:pPr>
            <a:r>
              <a:rPr sz="1000" dirty="0">
                <a:latin typeface="Lucida Sans Unicode"/>
                <a:cs typeface="Lucida Sans Unicode"/>
              </a:rPr>
              <a:t>Фаза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реализации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SIS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от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Yokogawa. Планирование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утверждения</a:t>
            </a:r>
            <a:r>
              <a:rPr sz="1000" spc="-20" dirty="0">
                <a:latin typeface="Lucida Sans Unicode"/>
                <a:cs typeface="Lucida Sans Unicode"/>
              </a:rPr>
              <a:t> 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 marR="63246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Верификация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соответствия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полноты 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30" dirty="0">
                <a:latin typeface="Lucida Sans Unicode"/>
                <a:cs typeface="Lucida Sans Unicode"/>
              </a:rPr>
              <a:t>Типы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отказов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влияние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безопасность.</a:t>
            </a:r>
            <a:endParaRPr sz="1000">
              <a:latin typeface="Lucida Sans Unicode"/>
              <a:cs typeface="Lucida Sans Unicode"/>
            </a:endParaRPr>
          </a:p>
          <a:p>
            <a:pPr marL="228600" marR="216535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Устойчивость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20" dirty="0">
                <a:latin typeface="Lucida Sans Unicode"/>
                <a:cs typeface="Lucida Sans Unicode"/>
              </a:rPr>
              <a:t> отказам, </a:t>
            </a:r>
            <a:r>
              <a:rPr sz="1000" spc="-25" dirty="0">
                <a:latin typeface="Lucida Sans Unicode"/>
                <a:cs typeface="Lucida Sans Unicode"/>
              </a:rPr>
              <a:t>методика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расчёта. Упражнения.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Учёт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влияния</a:t>
            </a:r>
            <a:r>
              <a:rPr sz="1000" spc="-30" dirty="0">
                <a:latin typeface="Lucida Sans Unicode"/>
                <a:cs typeface="Lucida Sans Unicode"/>
              </a:rPr>
              <a:t> общих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причин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отказов</a:t>
            </a:r>
            <a:endParaRPr sz="1000">
              <a:latin typeface="Lucida Sans Unicode"/>
              <a:cs typeface="Lucida Sans Unicode"/>
            </a:endParaRPr>
          </a:p>
          <a:p>
            <a:pPr marL="228600" marR="288925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вероятность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опасного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отказа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методы </a:t>
            </a:r>
            <a:r>
              <a:rPr sz="1000" spc="-20" dirty="0">
                <a:latin typeface="Lucida Sans Unicode"/>
                <a:cs typeface="Lucida Sans Unicode"/>
              </a:rPr>
              <a:t>её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снижения.</a:t>
            </a:r>
            <a:endParaRPr sz="1000">
              <a:latin typeface="Lucida Sans Unicode"/>
              <a:cs typeface="Lucida Sans Unicode"/>
            </a:endParaRPr>
          </a:p>
          <a:p>
            <a:pPr marL="228600" marR="12573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Влияние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параметров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компонентов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контуров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Готовность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Безопасности.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Проверочное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Тестирование.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расчета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вероятности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опасного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отказа. Упражнения.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ООО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СНГ»</a:t>
            </a:r>
            <a:r>
              <a:rPr sz="800" spc="170" dirty="0">
                <a:solidFill>
                  <a:srgbClr val="FFFFFF"/>
                </a:solidFill>
                <a:latin typeface="Lucida Sans Unicode"/>
                <a:cs typeface="Lucida Sans Unicode"/>
              </a:rPr>
              <a:t>  </a:t>
            </a:r>
            <a:r>
              <a:rPr sz="8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26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27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10692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41993"/>
              <a:ext cx="7560309" cy="1350010"/>
            </a:xfrm>
            <a:custGeom>
              <a:avLst/>
              <a:gdLst/>
              <a:ahLst/>
              <a:cxnLst/>
              <a:rect l="l" t="t" r="r" b="b"/>
              <a:pathLst>
                <a:path w="7560309" h="1350009">
                  <a:moveTo>
                    <a:pt x="7559992" y="0"/>
                  </a:moveTo>
                  <a:lnTo>
                    <a:pt x="0" y="0"/>
                  </a:lnTo>
                  <a:lnTo>
                    <a:pt x="0" y="1350009"/>
                  </a:lnTo>
                  <a:lnTo>
                    <a:pt x="7559992" y="1350009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729466" y="9581264"/>
            <a:ext cx="41014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Блок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3:</a:t>
            </a:r>
            <a:endParaRPr sz="2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Малая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автоматизация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70" dirty="0">
                <a:solidFill>
                  <a:srgbClr val="FFFFFF"/>
                </a:solidFill>
                <a:latin typeface="Arial Black"/>
                <a:cs typeface="Arial Black"/>
              </a:rPr>
              <a:t>SCADA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28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403475"/>
          </a:xfrm>
          <a:custGeom>
            <a:avLst/>
            <a:gdLst/>
            <a:ahLst/>
            <a:cxnLst/>
            <a:rect l="l" t="t" r="r" b="b"/>
            <a:pathLst>
              <a:path w="7560309" h="2403475">
                <a:moveTo>
                  <a:pt x="7559992" y="0"/>
                </a:moveTo>
                <a:lnTo>
                  <a:pt x="0" y="0"/>
                </a:lnTo>
                <a:lnTo>
                  <a:pt x="0" y="2403182"/>
                </a:lnTo>
                <a:lnTo>
                  <a:pt x="7559992" y="2403182"/>
                </a:lnTo>
                <a:lnTo>
                  <a:pt x="7559992" y="0"/>
                </a:lnTo>
                <a:close/>
              </a:path>
            </a:pathLst>
          </a:custGeom>
          <a:solidFill>
            <a:srgbClr val="DD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006A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521970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Сетевая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управления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STARDOM.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450697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2881481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392656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39058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разработки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прикладного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сетевой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STARDOM.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468604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863447"/>
            <a:ext cx="42398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заниматься </a:t>
            </a:r>
            <a:r>
              <a:rPr sz="1000" spc="-20" dirty="0">
                <a:latin typeface="Lucida Sans Unicode"/>
                <a:cs typeface="Lucida Sans Unicode"/>
              </a:rPr>
              <a:t>разработкой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прикладного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STARDOM.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392656"/>
            <a:ext cx="38919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областях: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программирование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контроллеров,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регулирование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25" dirty="0">
                <a:latin typeface="Lucida Sans Unicode"/>
                <a:cs typeface="Lucida Sans Unicode"/>
              </a:rPr>
              <a:t> процессами, </a:t>
            </a:r>
            <a:r>
              <a:rPr sz="1000" spc="-10" dirty="0">
                <a:latin typeface="Lucida Sans Unicode"/>
                <a:cs typeface="Lucida Sans Unicode"/>
              </a:rPr>
              <a:t>сетевые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технологии.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25" dirty="0">
                <a:latin typeface="Lucida Sans Unicode"/>
                <a:cs typeface="Lucida Sans Unicode"/>
              </a:rPr>
              <a:t>Достаточно </a:t>
            </a:r>
            <a:r>
              <a:rPr sz="1000" spc="-30" dirty="0">
                <a:latin typeface="Lucida Sans Unicode"/>
                <a:cs typeface="Lucida Sans Unicode"/>
              </a:rPr>
              <a:t>хорошо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033270"/>
            <a:chOff x="540000" y="1803670"/>
            <a:chExt cx="6480175" cy="203327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859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392405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45361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55"/>
                  </a:lnTo>
                  <a:lnTo>
                    <a:pt x="9232" y="355485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31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31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564826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13"/>
                  </a:lnTo>
                  <a:lnTo>
                    <a:pt x="195148" y="142113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54"/>
                  </a:moveTo>
                  <a:lnTo>
                    <a:pt x="94424" y="18554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54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441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527755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490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490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359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782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340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328569"/>
            <a:ext cx="3069590" cy="226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37211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Сетевая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STARDOM. Особенности,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область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применения.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Контроллеры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FCJ/FCN/FCN-</a:t>
            </a:r>
            <a:r>
              <a:rPr sz="1000" spc="-70" dirty="0">
                <a:latin typeface="Lucida Sans Unicode"/>
                <a:cs typeface="Lucida Sans Unicode"/>
              </a:rPr>
              <a:t>RTU.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Структура, </a:t>
            </a:r>
            <a:r>
              <a:rPr sz="1000" spc="-25" dirty="0">
                <a:latin typeface="Lucida Sans Unicode"/>
                <a:cs typeface="Lucida Sans Unicode"/>
              </a:rPr>
              <a:t>технические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характеристики,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конструктивное исполнение.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программного обеспечения.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Конфигуратор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ресурсов.</a:t>
            </a:r>
            <a:endParaRPr sz="1000">
              <a:latin typeface="Lucida Sans Unicode"/>
              <a:cs typeface="Lucida Sans Unicode"/>
            </a:endParaRPr>
          </a:p>
          <a:p>
            <a:pPr marL="228600" marR="480059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Web</a:t>
            </a:r>
            <a:r>
              <a:rPr sz="1000" spc="-30" dirty="0">
                <a:latin typeface="Lucida Sans Unicode"/>
                <a:cs typeface="Lucida Sans Unicode"/>
              </a:rPr>
              <a:t> интерфейс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доступа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настройкам контроллера.</a:t>
            </a:r>
            <a:endParaRPr sz="1000">
              <a:latin typeface="Lucida Sans Unicode"/>
              <a:cs typeface="Lucida Sans Unicode"/>
            </a:endParaRPr>
          </a:p>
          <a:p>
            <a:pPr marL="228600" marR="1064895">
              <a:lnSpc>
                <a:spcPct val="123600"/>
              </a:lnSpc>
            </a:pPr>
            <a:r>
              <a:rPr sz="1000" spc="-25" dirty="0">
                <a:latin typeface="Lucida Sans Unicode"/>
                <a:cs typeface="Lucida Sans Unicode"/>
              </a:rPr>
              <a:t>Logic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Designer.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Введение. </a:t>
            </a:r>
            <a:r>
              <a:rPr sz="1000" spc="-25" dirty="0">
                <a:latin typeface="Lucida Sans Unicode"/>
                <a:cs typeface="Lucida Sans Unicode"/>
              </a:rPr>
              <a:t>Logic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Designer.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Переменные.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6681794"/>
            <a:ext cx="2661285" cy="6965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23600"/>
              </a:lnSpc>
              <a:spcBef>
                <a:spcPts val="245"/>
              </a:spcBef>
            </a:pPr>
            <a:r>
              <a:rPr sz="1000" spc="-25" dirty="0">
                <a:latin typeface="Lucida Sans Unicode"/>
                <a:cs typeface="Lucida Sans Unicode"/>
              </a:rPr>
              <a:t>Logic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Designer.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Компиляция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загрузка. </a:t>
            </a:r>
            <a:r>
              <a:rPr sz="1000" spc="-25" dirty="0">
                <a:latin typeface="Lucida Sans Unicode"/>
                <a:cs typeface="Lucida Sans Unicode"/>
              </a:rPr>
              <a:t>Logic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Designer.</a:t>
            </a:r>
            <a:r>
              <a:rPr sz="1000" spc="-20" dirty="0">
                <a:latin typeface="Lucida Sans Unicode"/>
                <a:cs typeface="Lucida Sans Unicode"/>
              </a:rPr>
              <a:t> Обзор </a:t>
            </a:r>
            <a:r>
              <a:rPr sz="1000" dirty="0">
                <a:latin typeface="Lucida Sans Unicode"/>
                <a:cs typeface="Lucida Sans Unicode"/>
              </a:rPr>
              <a:t>языка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LD.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7300" y="7465872"/>
            <a:ext cx="3003550" cy="6965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5" dirty="0">
                <a:latin typeface="Lucida Sans Unicode"/>
                <a:cs typeface="Lucida Sans Unicode"/>
              </a:rPr>
              <a:t>Logic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Designer.</a:t>
            </a:r>
            <a:r>
              <a:rPr sz="1000" spc="-20" dirty="0">
                <a:latin typeface="Lucida Sans Unicode"/>
                <a:cs typeface="Lucida Sans Unicode"/>
              </a:rPr>
              <a:t> Обзор </a:t>
            </a:r>
            <a:r>
              <a:rPr sz="1000" dirty="0">
                <a:latin typeface="Lucida Sans Unicode"/>
                <a:cs typeface="Lucida Sans Unicode"/>
              </a:rPr>
              <a:t>языка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FBD.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Связь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сигналов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ввода-</a:t>
            </a:r>
            <a:r>
              <a:rPr sz="1000" spc="-10" dirty="0">
                <a:latin typeface="Lucida Sans Unicode"/>
                <a:cs typeface="Lucida Sans Unicode"/>
              </a:rPr>
              <a:t>вывода.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9300" y="4570512"/>
            <a:ext cx="2910205" cy="10731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30" dirty="0">
                <a:latin typeface="Lucida Sans Unicode"/>
                <a:cs typeface="Lucida Sans Unicode"/>
              </a:rPr>
              <a:t>Структуры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данных.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spc="-20" dirty="0">
                <a:latin typeface="Lucida Sans Unicode"/>
                <a:cs typeface="Lucida Sans Unicode"/>
              </a:rPr>
              <a:t>Библиотека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NPAS.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основных</a:t>
            </a:r>
            <a:r>
              <a:rPr sz="1000" spc="-10" dirty="0">
                <a:latin typeface="Lucida Sans Unicode"/>
                <a:cs typeface="Lucida Sans Unicode"/>
              </a:rPr>
              <a:t> блоков. </a:t>
            </a:r>
            <a:r>
              <a:rPr sz="1000" spc="-30" dirty="0">
                <a:latin typeface="Lucida Sans Unicode"/>
                <a:cs typeface="Lucida Sans Unicode"/>
              </a:rPr>
              <a:t>Отладка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помощи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утилиты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Soft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Wiring.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функционального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39300" y="5731392"/>
            <a:ext cx="3107690" cy="12700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Дополнительный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материал: </a:t>
            </a:r>
            <a:r>
              <a:rPr sz="1000" spc="-10" dirty="0">
                <a:latin typeface="Lucida Sans Unicode"/>
                <a:cs typeface="Lucida Sans Unicode"/>
              </a:rPr>
              <a:t>инициализация </a:t>
            </a:r>
            <a:r>
              <a:rPr sz="1000" spc="-20" dirty="0">
                <a:latin typeface="Lucida Sans Unicode"/>
                <a:cs typeface="Lucida Sans Unicode"/>
              </a:rPr>
              <a:t>переменных при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запуске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контроллера,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симулятором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контроллера,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шаблоны </a:t>
            </a:r>
            <a:r>
              <a:rPr sz="1000" spc="-20" dirty="0">
                <a:latin typeface="Lucida Sans Unicode"/>
                <a:cs typeface="Lucida Sans Unicode"/>
              </a:rPr>
              <a:t>программ,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межконтроллерная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связь,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ModBus </a:t>
            </a:r>
            <a:r>
              <a:rPr sz="1000" spc="-40" dirty="0">
                <a:latin typeface="Lucida Sans Unicode"/>
                <a:cs typeface="Lucida Sans Unicode"/>
              </a:rPr>
              <a:t>TCP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контроллере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STARDOM,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OPC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сервер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STARDOM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т.д.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29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553335"/>
          </a:xfrm>
          <a:custGeom>
            <a:avLst/>
            <a:gdLst/>
            <a:ahLst/>
            <a:cxnLst/>
            <a:rect l="l" t="t" r="r" b="b"/>
            <a:pathLst>
              <a:path w="7560309" h="2553335">
                <a:moveTo>
                  <a:pt x="7559992" y="0"/>
                </a:moveTo>
                <a:lnTo>
                  <a:pt x="0" y="0"/>
                </a:lnTo>
                <a:lnTo>
                  <a:pt x="0" y="2553004"/>
                </a:lnTo>
                <a:lnTo>
                  <a:pt x="7559992" y="2553004"/>
                </a:lnTo>
                <a:lnTo>
                  <a:pt x="7559992" y="0"/>
                </a:lnTo>
                <a:close/>
              </a:path>
            </a:pathLst>
          </a:custGeom>
          <a:solidFill>
            <a:srgbClr val="DD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006A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1701164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CI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75" dirty="0">
                <a:solidFill>
                  <a:srgbClr val="FFFFFF"/>
                </a:solidFill>
                <a:latin typeface="Arial Black"/>
                <a:cs typeface="Arial Black"/>
              </a:rPr>
              <a:t>SERVER.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450697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2881481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392656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42760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</a:t>
            </a:r>
            <a:r>
              <a:rPr sz="1000" dirty="0">
                <a:latin typeface="Lucida Sans Unicode"/>
                <a:cs typeface="Lucida Sans Unicode"/>
              </a:rPr>
              <a:t>использования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разработки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CI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Server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(редактирование </a:t>
            </a:r>
            <a:r>
              <a:rPr sz="1000" spc="-25" dirty="0">
                <a:latin typeface="Lucida Sans Unicode"/>
                <a:cs typeface="Lucida Sans Unicode"/>
              </a:rPr>
              <a:t>проекта,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создание проекта,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добавление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новых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т.д.).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468604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863447"/>
            <a:ext cx="42398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заниматься </a:t>
            </a:r>
            <a:r>
              <a:rPr sz="1000" spc="-20" dirty="0">
                <a:latin typeface="Lucida Sans Unicode"/>
                <a:cs typeface="Lucida Sans Unicode"/>
              </a:rPr>
              <a:t>разработкой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или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использованием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CI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Server.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392656"/>
            <a:ext cx="427926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областях: программирование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контроллеров,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визуализации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(SCADA </a:t>
            </a:r>
            <a:r>
              <a:rPr sz="1000" spc="-20" dirty="0">
                <a:latin typeface="Lucida Sans Unicode"/>
                <a:cs typeface="Lucida Sans Unicode"/>
              </a:rPr>
              <a:t>системы,</a:t>
            </a:r>
            <a:r>
              <a:rPr sz="1000" spc="-25" dirty="0">
                <a:latin typeface="Lucida Sans Unicode"/>
                <a:cs typeface="Lucida Sans Unicode"/>
              </a:rPr>
              <a:t> операторские </a:t>
            </a:r>
            <a:r>
              <a:rPr sz="1000" spc="-20" dirty="0">
                <a:latin typeface="Lucida Sans Unicode"/>
                <a:cs typeface="Lucida Sans Unicode"/>
              </a:rPr>
              <a:t>панели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т.д.),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сетевые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технологии,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типовые </a:t>
            </a:r>
            <a:r>
              <a:rPr sz="1000" spc="-25" dirty="0">
                <a:latin typeface="Lucida Sans Unicode"/>
                <a:cs typeface="Lucida Sans Unicode"/>
              </a:rPr>
              <a:t>протоколы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интеграции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(OPC,</a:t>
            </a:r>
            <a:r>
              <a:rPr sz="1000" spc="-10" dirty="0">
                <a:latin typeface="Lucida Sans Unicode"/>
                <a:cs typeface="Lucida Sans Unicode"/>
              </a:rPr>
              <a:t> Modbus).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25" dirty="0">
                <a:latin typeface="Lucida Sans Unicode"/>
                <a:cs typeface="Lucida Sans Unicode"/>
              </a:rPr>
              <a:t>Достаточно </a:t>
            </a:r>
            <a:r>
              <a:rPr sz="1000" spc="-30" dirty="0">
                <a:latin typeface="Lucida Sans Unicode"/>
                <a:cs typeface="Lucida Sans Unicode"/>
              </a:rPr>
              <a:t>хорошо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033270"/>
            <a:chOff x="540000" y="1803670"/>
            <a:chExt cx="6480175" cy="203327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859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392405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45361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55"/>
                  </a:lnTo>
                  <a:lnTo>
                    <a:pt x="9232" y="355485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31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31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564826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13"/>
                  </a:lnTo>
                  <a:lnTo>
                    <a:pt x="195148" y="142113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54"/>
                  </a:moveTo>
                  <a:lnTo>
                    <a:pt x="94424" y="18554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54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441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527755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490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490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359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782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340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508568"/>
            <a:ext cx="2759710" cy="1584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Возможности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особенности. </a:t>
            </a:r>
            <a:r>
              <a:rPr sz="1000" spc="-10" dirty="0">
                <a:latin typeface="Lucida Sans Unicode"/>
                <a:cs typeface="Lucida Sans Unicode"/>
              </a:rPr>
              <a:t>Доступные </a:t>
            </a:r>
            <a:r>
              <a:rPr sz="1000" spc="-30" dirty="0">
                <a:latin typeface="Lucida Sans Unicode"/>
                <a:cs typeface="Lucida Sans Unicode"/>
              </a:rPr>
              <a:t>архитектуры.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Системные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требования.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</a:pPr>
            <a:r>
              <a:rPr sz="1000" spc="-20" dirty="0">
                <a:latin typeface="Lucida Sans Unicode"/>
                <a:cs typeface="Lucida Sans Unicode"/>
              </a:rPr>
              <a:t>Лицензирование.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модулей.</a:t>
            </a:r>
            <a:endParaRPr sz="1000">
              <a:latin typeface="Lucida Sans Unicode"/>
              <a:cs typeface="Lucida Sans Unicode"/>
            </a:endParaRPr>
          </a:p>
          <a:p>
            <a:pPr marL="228600" marR="37465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Процессы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ввода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вывода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данных: </a:t>
            </a:r>
            <a:r>
              <a:rPr sz="1000" spc="-10" dirty="0">
                <a:latin typeface="Lucida Sans Unicode"/>
                <a:cs typeface="Lucida Sans Unicode"/>
              </a:rPr>
              <a:t>общие </a:t>
            </a:r>
            <a:r>
              <a:rPr sz="1000" spc="-25" dirty="0">
                <a:latin typeface="Lucida Sans Unicode"/>
                <a:cs typeface="Lucida Sans Unicode"/>
              </a:rPr>
              <a:t>принципы,</a:t>
            </a:r>
            <a:r>
              <a:rPr sz="1000" spc="-20" dirty="0">
                <a:latin typeface="Lucida Sans Unicode"/>
                <a:cs typeface="Lucida Sans Unicode"/>
              </a:rPr>
              <a:t> драйверы, пинты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айтемы.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Пользователи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права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доступа.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6180191"/>
            <a:ext cx="3148965" cy="13061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94995">
              <a:lnSpc>
                <a:spcPct val="100000"/>
              </a:lnSpc>
              <a:spcBef>
                <a:spcPts val="53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Сигнализации: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принцип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регистрации сигнализаций,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айтемы </a:t>
            </a:r>
            <a:r>
              <a:rPr sz="1000" spc="-10" dirty="0">
                <a:latin typeface="Lucida Sans Unicode"/>
                <a:cs typeface="Lucida Sans Unicode"/>
              </a:rPr>
              <a:t>статусов, </a:t>
            </a:r>
            <a:r>
              <a:rPr sz="1000" spc="-20" dirty="0">
                <a:latin typeface="Lucida Sans Unicode"/>
                <a:cs typeface="Lucida Sans Unicode"/>
              </a:rPr>
              <a:t>дополнительные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функции.</a:t>
            </a:r>
            <a:endParaRPr sz="1000">
              <a:latin typeface="Lucida Sans Unicode"/>
              <a:cs typeface="Lucida Sans Unicode"/>
            </a:endParaRPr>
          </a:p>
          <a:p>
            <a:pPr marL="228600" marR="5080" algn="just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Классы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объекты: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принципы,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создание </a:t>
            </a:r>
            <a:r>
              <a:rPr sz="1000" spc="-20" dirty="0">
                <a:latin typeface="Lucida Sans Unicode"/>
                <a:cs typeface="Lucida Sans Unicode"/>
              </a:rPr>
              <a:t>классов,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классов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создания объектов.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7300" y="7573871"/>
            <a:ext cx="3110865" cy="15303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80772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Исторические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архивы: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База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CI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Server: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состав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таблиц,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импорт/ </a:t>
            </a:r>
            <a:r>
              <a:rPr sz="1000" spc="-30" dirty="0">
                <a:latin typeface="Lucida Sans Unicode"/>
                <a:cs typeface="Lucida Sans Unicode"/>
              </a:rPr>
              <a:t>экспорт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таблиц,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устранения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неисправностей.</a:t>
            </a:r>
            <a:endParaRPr sz="1000">
              <a:latin typeface="Lucida Sans Unicode"/>
              <a:cs typeface="Lucida Sans Unicode"/>
            </a:endParaRPr>
          </a:p>
          <a:p>
            <a:pPr marL="228600" marR="10922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Отчеты: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принципы,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отчета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печати,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генерация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просмотр,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утилиты.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60" dirty="0">
                <a:latin typeface="Lucida Sans Unicode"/>
                <a:cs typeface="Lucida Sans Unicode"/>
              </a:rPr>
              <a:t>Аудит.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RDBMS.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9300" y="4750514"/>
            <a:ext cx="2753995" cy="11537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9525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Графический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редактор.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основных элементов.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Компоновка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операторского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интерфейса. </a:t>
            </a:r>
            <a:r>
              <a:rPr sz="1000" spc="-10" dirty="0">
                <a:latin typeface="Lucida Sans Unicode"/>
                <a:cs typeface="Lucida Sans Unicode"/>
              </a:rPr>
              <a:t>Параметры.</a:t>
            </a:r>
            <a:r>
              <a:rPr sz="1000" spc="-20" dirty="0">
                <a:latin typeface="Lucida Sans Unicode"/>
                <a:cs typeface="Lucida Sans Unicode"/>
              </a:rPr>
              <a:t> Графический </a:t>
            </a:r>
            <a:r>
              <a:rPr sz="1000" spc="-10" dirty="0">
                <a:latin typeface="Lucida Sans Unicode"/>
                <a:cs typeface="Lucida Sans Unicode"/>
              </a:rPr>
              <a:t>редактор </a:t>
            </a:r>
            <a:r>
              <a:rPr sz="1000" spc="-20" dirty="0">
                <a:latin typeface="Lucida Sans Unicode"/>
                <a:cs typeface="Lucida Sans Unicode"/>
              </a:rPr>
              <a:t>(углубленный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39300" y="5991792"/>
            <a:ext cx="2997835" cy="10731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Мониторинг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CI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Core,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CI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Portal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CI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View. Интеграция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CI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Server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STARDOM. </a:t>
            </a:r>
            <a:r>
              <a:rPr sz="1000" spc="-20" dirty="0">
                <a:latin typeface="Lucida Sans Unicode"/>
                <a:cs typeface="Lucida Sans Unicode"/>
              </a:rPr>
              <a:t>Дополнительные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задачи.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Вопросы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ответы.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30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553335"/>
          </a:xfrm>
          <a:custGeom>
            <a:avLst/>
            <a:gdLst/>
            <a:ahLst/>
            <a:cxnLst/>
            <a:rect l="l" t="t" r="r" b="b"/>
            <a:pathLst>
              <a:path w="7560309" h="2553335">
                <a:moveTo>
                  <a:pt x="7559992" y="0"/>
                </a:moveTo>
                <a:lnTo>
                  <a:pt x="0" y="0"/>
                </a:lnTo>
                <a:lnTo>
                  <a:pt x="0" y="2553004"/>
                </a:lnTo>
                <a:lnTo>
                  <a:pt x="7559992" y="2553004"/>
                </a:lnTo>
                <a:lnTo>
                  <a:pt x="7559992" y="0"/>
                </a:lnTo>
                <a:close/>
              </a:path>
            </a:pathLst>
          </a:custGeom>
          <a:solidFill>
            <a:srgbClr val="DD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006A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342392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229" dirty="0">
                <a:solidFill>
                  <a:srgbClr val="FFFFFF"/>
                </a:solidFill>
                <a:latin typeface="Arial Black"/>
                <a:cs typeface="Arial Black"/>
              </a:rPr>
              <a:t>SCADA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система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Fast/Tools.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630656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025499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536674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4012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</a:t>
            </a:r>
            <a:r>
              <a:rPr sz="1000" dirty="0">
                <a:latin typeface="Lucida Sans Unicode"/>
                <a:cs typeface="Lucida Sans Unicode"/>
              </a:rPr>
              <a:t>использования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SCADA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Fast/Tools </a:t>
            </a:r>
            <a:r>
              <a:rPr sz="1000" spc="-20" dirty="0">
                <a:latin typeface="Lucida Sans Unicode"/>
                <a:cs typeface="Lucida Sans Unicode"/>
              </a:rPr>
              <a:t>(редактирование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проекта,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проекта,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добавление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новых </a:t>
            </a:r>
            <a:r>
              <a:rPr sz="1000" spc="-35" dirty="0">
                <a:latin typeface="Lucida Sans Unicode"/>
                <a:cs typeface="Lucida Sans Unicode"/>
              </a:rPr>
              <a:t>функций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т.д.).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621004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015847"/>
            <a:ext cx="42970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заниматься </a:t>
            </a:r>
            <a:r>
              <a:rPr sz="1000" spc="-20" dirty="0">
                <a:latin typeface="Lucida Sans Unicode"/>
                <a:cs typeface="Lucida Sans Unicode"/>
              </a:rPr>
              <a:t>разработкой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или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использованием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SCADA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40" dirty="0">
                <a:latin typeface="Lucida Sans Unicode"/>
                <a:cs typeface="Lucida Sans Unicode"/>
              </a:rPr>
              <a:t> Fast/Tools.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545056"/>
            <a:ext cx="42792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областях: программирование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контроллеров,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визуализации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(SCADA </a:t>
            </a:r>
            <a:r>
              <a:rPr sz="1000" spc="-20" dirty="0">
                <a:latin typeface="Lucida Sans Unicode"/>
                <a:cs typeface="Lucida Sans Unicode"/>
              </a:rPr>
              <a:t>системы,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операторские </a:t>
            </a:r>
            <a:r>
              <a:rPr sz="1000" spc="-20" dirty="0">
                <a:latin typeface="Lucida Sans Unicode"/>
                <a:cs typeface="Lucida Sans Unicode"/>
              </a:rPr>
              <a:t>панели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т.д.),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сетевые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технологии.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25" dirty="0">
                <a:latin typeface="Lucida Sans Unicode"/>
                <a:cs typeface="Lucida Sans Unicode"/>
              </a:rPr>
              <a:t>Достаточно </a:t>
            </a:r>
            <a:r>
              <a:rPr sz="1000" spc="-30" dirty="0">
                <a:latin typeface="Lucida Sans Unicode"/>
                <a:cs typeface="Lucida Sans Unicode"/>
              </a:rPr>
              <a:t>хорошо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213610"/>
            <a:chOff x="540000" y="1803670"/>
            <a:chExt cx="6480175" cy="221361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021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545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63362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29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744836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15"/>
                  </a:lnTo>
                  <a:lnTo>
                    <a:pt x="215112" y="42176"/>
                  </a:lnTo>
                  <a:lnTo>
                    <a:pt x="223113" y="47472"/>
                  </a:lnTo>
                  <a:lnTo>
                    <a:pt x="232905" y="49428"/>
                  </a:lnTo>
                  <a:lnTo>
                    <a:pt x="242697" y="47472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15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621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707752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26"/>
                  </a:lnTo>
                  <a:lnTo>
                    <a:pt x="23660" y="23241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41"/>
                  </a:lnTo>
                  <a:lnTo>
                    <a:pt x="135509" y="35026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521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944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466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508568"/>
            <a:ext cx="2704465" cy="1467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spc="-25" dirty="0">
                <a:latin typeface="Lucida Sans Unicode"/>
                <a:cs typeface="Lucida Sans Unicode"/>
              </a:rPr>
              <a:t>Установка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лицензирование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Fast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Tools.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состава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Fast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Tools.</a:t>
            </a:r>
            <a:endParaRPr sz="1000">
              <a:latin typeface="Lucida Sans Unicode"/>
              <a:cs typeface="Lucida Sans Unicode"/>
            </a:endParaRPr>
          </a:p>
          <a:p>
            <a:pPr marL="228600" marR="429259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Процессы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ввода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вывода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данных. </a:t>
            </a:r>
            <a:r>
              <a:rPr sz="1000" spc="-10" dirty="0">
                <a:latin typeface="Lucida Sans Unicode"/>
                <a:cs typeface="Lucida Sans Unicode"/>
              </a:rPr>
              <a:t>Пользователи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права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доступа.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6063791"/>
            <a:ext cx="1387475" cy="6965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23600"/>
              </a:lnSpc>
              <a:spcBef>
                <a:spcPts val="245"/>
              </a:spcBef>
            </a:pPr>
            <a:r>
              <a:rPr sz="1000" spc="-10" dirty="0">
                <a:latin typeface="Lucida Sans Unicode"/>
                <a:cs typeface="Lucida Sans Unicode"/>
              </a:rPr>
              <a:t>Сигнализация. </a:t>
            </a:r>
            <a:r>
              <a:rPr sz="1000" dirty="0">
                <a:latin typeface="Lucida Sans Unicode"/>
                <a:cs typeface="Lucida Sans Unicode"/>
              </a:rPr>
              <a:t>Классы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объекты.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7300" y="6847872"/>
            <a:ext cx="3004185" cy="12255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1321435">
              <a:lnSpc>
                <a:spcPct val="123600"/>
              </a:lnSpc>
              <a:spcBef>
                <a:spcPts val="245"/>
              </a:spcBef>
            </a:pPr>
            <a:r>
              <a:rPr sz="1000" spc="-10" dirty="0">
                <a:latin typeface="Lucida Sans Unicode"/>
                <a:cs typeface="Lucida Sans Unicode"/>
              </a:rPr>
              <a:t>Исторические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архивы. </a:t>
            </a:r>
            <a:r>
              <a:rPr sz="1000" dirty="0">
                <a:latin typeface="Lucida Sans Unicode"/>
                <a:cs typeface="Lucida Sans Unicode"/>
              </a:rPr>
              <a:t>База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Fast/Tools.</a:t>
            </a:r>
            <a:endParaRPr sz="1000">
              <a:latin typeface="Lucida Sans Unicode"/>
              <a:cs typeface="Lucida Sans Unicode"/>
            </a:endParaRPr>
          </a:p>
          <a:p>
            <a:pPr marL="228600" marR="2413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Отчёты.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Инструменты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быстрой </a:t>
            </a:r>
            <a:r>
              <a:rPr sz="1000" spc="-10" dirty="0">
                <a:latin typeface="Lucida Sans Unicode"/>
                <a:cs typeface="Lucida Sans Unicode"/>
              </a:rPr>
              <a:t>загрузки данных.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Пакеты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</a:t>
            </a:r>
            <a:r>
              <a:rPr sz="1000" spc="-30" dirty="0">
                <a:latin typeface="Lucida Sans Unicode"/>
                <a:cs typeface="Lucida Sans Unicode"/>
              </a:rPr>
              <a:t> TLSExplorers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TLSViewers.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9300" y="4750514"/>
            <a:ext cx="2915285" cy="11899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170815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Графический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редактор.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основных элементов.</a:t>
            </a:r>
            <a:endParaRPr sz="1000">
              <a:latin typeface="Lucida Sans Unicode"/>
              <a:cs typeface="Lucida Sans Unicode"/>
            </a:endParaRPr>
          </a:p>
          <a:p>
            <a:pPr marL="228600" marR="16573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Компоновка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операторского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интерфейса. </a:t>
            </a:r>
            <a:r>
              <a:rPr sz="1000" spc="-10" dirty="0">
                <a:latin typeface="Lucida Sans Unicode"/>
                <a:cs typeface="Lucida Sans Unicode"/>
              </a:rPr>
              <a:t>Параметры.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Графический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редактор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(углублённый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39300" y="6063791"/>
            <a:ext cx="2687320" cy="12255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Мониторинг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 </a:t>
            </a:r>
            <a:r>
              <a:rPr sz="1000" dirty="0">
                <a:latin typeface="Lucida Sans Unicode"/>
                <a:cs typeface="Lucida Sans Unicode"/>
              </a:rPr>
              <a:t>Web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HMI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сервера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клиента.</a:t>
            </a:r>
            <a:endParaRPr sz="1000">
              <a:latin typeface="Lucida Sans Unicode"/>
              <a:cs typeface="Lucida Sans Unicode"/>
            </a:endParaRPr>
          </a:p>
          <a:p>
            <a:pPr marL="228600" marR="4191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Заказ</a:t>
            </a:r>
            <a:r>
              <a:rPr sz="1000" spc="-20" dirty="0">
                <a:latin typeface="Lucida Sans Unicode"/>
                <a:cs typeface="Lucida Sans Unicode"/>
              </a:rPr>
              <a:t> лицензий. Интеграция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Fast/Tools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STARDOM.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Дополнительные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задачи.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Вопросы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ответы.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31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697480"/>
          </a:xfrm>
          <a:custGeom>
            <a:avLst/>
            <a:gdLst/>
            <a:ahLst/>
            <a:cxnLst/>
            <a:rect l="l" t="t" r="r" b="b"/>
            <a:pathLst>
              <a:path w="7560309" h="2697479">
                <a:moveTo>
                  <a:pt x="7559992" y="0"/>
                </a:moveTo>
                <a:lnTo>
                  <a:pt x="0" y="0"/>
                </a:lnTo>
                <a:lnTo>
                  <a:pt x="0" y="2696997"/>
                </a:lnTo>
                <a:lnTo>
                  <a:pt x="7559992" y="2696997"/>
                </a:lnTo>
                <a:lnTo>
                  <a:pt x="7559992" y="0"/>
                </a:lnTo>
                <a:close/>
              </a:path>
            </a:pathLst>
          </a:custGeom>
          <a:solidFill>
            <a:srgbClr val="DD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006A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1701164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ПЛК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FA-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M3.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630656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025499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698726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41033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разработки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прикладного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программируемого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логического </a:t>
            </a:r>
            <a:r>
              <a:rPr sz="1000" spc="-25" dirty="0">
                <a:latin typeface="Lucida Sans Unicode"/>
                <a:cs typeface="Lucida Sans Unicode"/>
              </a:rPr>
              <a:t>контроллера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FA-M3,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включая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настройку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специальных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модулей </a:t>
            </a:r>
            <a:r>
              <a:rPr sz="1000" dirty="0">
                <a:latin typeface="Lucida Sans Unicode"/>
                <a:cs typeface="Lucida Sans Unicode"/>
              </a:rPr>
              <a:t>(PID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регулятор).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621004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4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015847"/>
            <a:ext cx="42398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заниматься </a:t>
            </a:r>
            <a:r>
              <a:rPr sz="1000" spc="-20" dirty="0">
                <a:latin typeface="Lucida Sans Unicode"/>
                <a:cs typeface="Lucida Sans Unicode"/>
              </a:rPr>
              <a:t>разработкой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прикладного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ПЛК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FA-</a:t>
            </a:r>
            <a:r>
              <a:rPr sz="1000" spc="-75" dirty="0">
                <a:latin typeface="Lucida Sans Unicode"/>
                <a:cs typeface="Lucida Sans Unicode"/>
              </a:rPr>
              <a:t>M3,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</a:t>
            </a:r>
            <a:r>
              <a:rPr sz="1000" spc="-20" dirty="0">
                <a:latin typeface="Lucida Sans Unicode"/>
                <a:cs typeface="Lucida Sans Unicode"/>
              </a:rPr>
              <a:t>персонала,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которому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обслуживать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данные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ПЛК.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697456"/>
            <a:ext cx="42792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областях: программирование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контроллеров,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регулирование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 </a:t>
            </a:r>
            <a:r>
              <a:rPr sz="1000" spc="-10" dirty="0">
                <a:latin typeface="Lucida Sans Unicode"/>
                <a:cs typeface="Lucida Sans Unicode"/>
              </a:rPr>
              <a:t>управление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процессами,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сетевые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технологии.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spc="-25" dirty="0">
                <a:latin typeface="Lucida Sans Unicode"/>
                <a:cs typeface="Lucida Sans Unicode"/>
              </a:rPr>
              <a:t>Достаточно </a:t>
            </a:r>
            <a:r>
              <a:rPr sz="1000" spc="-30" dirty="0">
                <a:latin typeface="Lucida Sans Unicode"/>
                <a:cs typeface="Lucida Sans Unicode"/>
              </a:rPr>
              <a:t>хорошо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348230"/>
            <a:chOff x="540000" y="1803670"/>
            <a:chExt cx="6480175" cy="234823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111002"/>
              <a:ext cx="316343" cy="34385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545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768623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84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26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26"/>
                  </a:lnTo>
                  <a:lnTo>
                    <a:pt x="123101" y="335572"/>
                  </a:lnTo>
                  <a:lnTo>
                    <a:pt x="113309" y="333629"/>
                  </a:lnTo>
                  <a:lnTo>
                    <a:pt x="103517" y="335572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87982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55"/>
                  </a:moveTo>
                  <a:lnTo>
                    <a:pt x="0" y="129755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55"/>
                  </a:lnTo>
                  <a:close/>
                </a:path>
                <a:path w="258444" h="272414">
                  <a:moveTo>
                    <a:pt x="195148" y="129755"/>
                  </a:moveTo>
                  <a:lnTo>
                    <a:pt x="94424" y="129755"/>
                  </a:lnTo>
                  <a:lnTo>
                    <a:pt x="94424" y="142113"/>
                  </a:lnTo>
                  <a:lnTo>
                    <a:pt x="195148" y="142113"/>
                  </a:lnTo>
                  <a:lnTo>
                    <a:pt x="195148" y="129755"/>
                  </a:lnTo>
                  <a:close/>
                </a:path>
                <a:path w="258444" h="272414">
                  <a:moveTo>
                    <a:pt x="195148" y="18554"/>
                  </a:moveTo>
                  <a:lnTo>
                    <a:pt x="94424" y="18554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54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56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842753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521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944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592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607569"/>
            <a:ext cx="3114675" cy="2381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193040">
              <a:lnSpc>
                <a:spcPct val="100000"/>
              </a:lnSpc>
              <a:spcBef>
                <a:spcPts val="530"/>
              </a:spcBef>
            </a:pPr>
            <a:r>
              <a:rPr sz="1000" spc="-25" dirty="0">
                <a:latin typeface="Lucida Sans Unicode"/>
                <a:cs typeface="Lucida Sans Unicode"/>
              </a:rPr>
              <a:t>Аппаратное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обеспечение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контроллера. </a:t>
            </a:r>
            <a:r>
              <a:rPr sz="1000" spc="-30" dirty="0">
                <a:latin typeface="Lucida Sans Unicode"/>
                <a:cs typeface="Lucida Sans Unicode"/>
              </a:rPr>
              <a:t>Модули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ввода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вывода,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коммуникационные </a:t>
            </a:r>
            <a:r>
              <a:rPr sz="1000" spc="-30" dirty="0">
                <a:latin typeface="Lucida Sans Unicode"/>
                <a:cs typeface="Lucida Sans Unicode"/>
              </a:rPr>
              <a:t>модули,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специальные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модули.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Правила </a:t>
            </a:r>
            <a:r>
              <a:rPr sz="1000" spc="-20" dirty="0">
                <a:latin typeface="Lucida Sans Unicode"/>
                <a:cs typeface="Lucida Sans Unicode"/>
              </a:rPr>
              <a:t>построения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endParaRPr sz="1000">
              <a:latin typeface="Lucida Sans Unicode"/>
              <a:cs typeface="Lucida Sans Unicode"/>
            </a:endParaRPr>
          </a:p>
          <a:p>
            <a:pPr marL="228600" marR="839469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Принцип</a:t>
            </a:r>
            <a:r>
              <a:rPr sz="1000" spc="-30" dirty="0">
                <a:latin typeface="Lucida Sans Unicode"/>
                <a:cs typeface="Lucida Sans Unicode"/>
              </a:rPr>
              <a:t> подпора </a:t>
            </a:r>
            <a:r>
              <a:rPr sz="1000" spc="-10" dirty="0">
                <a:latin typeface="Lucida Sans Unicode"/>
                <a:cs typeface="Lucida Sans Unicode"/>
              </a:rPr>
              <a:t>оборудования </a:t>
            </a:r>
            <a:r>
              <a:rPr sz="1000" spc="-45" dirty="0">
                <a:latin typeface="Lucida Sans Unicode"/>
                <a:cs typeface="Lucida Sans Unicode"/>
              </a:rPr>
              <a:t>под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поставленную</a:t>
            </a:r>
            <a:r>
              <a:rPr sz="1000" spc="-10" dirty="0">
                <a:latin typeface="Lucida Sans Unicode"/>
                <a:cs typeface="Lucida Sans Unicode"/>
              </a:rPr>
              <a:t> задачу.</a:t>
            </a:r>
            <a:endParaRPr sz="1000">
              <a:latin typeface="Lucida Sans Unicode"/>
              <a:cs typeface="Lucida Sans Unicode"/>
            </a:endParaRPr>
          </a:p>
          <a:p>
            <a:pPr marL="228600" marR="4889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Практическое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занятие: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подбор </a:t>
            </a:r>
            <a:r>
              <a:rPr sz="1000" spc="-10" dirty="0">
                <a:latin typeface="Lucida Sans Unicode"/>
                <a:cs typeface="Lucida Sans Unicode"/>
              </a:rPr>
              <a:t>оборудования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указанным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исходным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данным.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Элементы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контроллера.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Однобитовые </a:t>
            </a:r>
            <a:r>
              <a:rPr sz="1000" spc="-25" dirty="0">
                <a:latin typeface="Lucida Sans Unicode"/>
                <a:cs typeface="Lucida Sans Unicode"/>
              </a:rPr>
              <a:t>регистры. </a:t>
            </a:r>
            <a:r>
              <a:rPr sz="1000" spc="-20" dirty="0">
                <a:latin typeface="Lucida Sans Unicode"/>
                <a:cs typeface="Lucida Sans Unicode"/>
              </a:rPr>
              <a:t>Шестнадцати </a:t>
            </a:r>
            <a:r>
              <a:rPr sz="1000" spc="-10" dirty="0">
                <a:latin typeface="Lucida Sans Unicode"/>
                <a:cs typeface="Lucida Sans Unicode"/>
              </a:rPr>
              <a:t>битовые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регистры.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</a:pPr>
            <a:r>
              <a:rPr sz="1000" spc="-20" dirty="0">
                <a:latin typeface="Lucida Sans Unicode"/>
                <a:cs typeface="Lucida Sans Unicode"/>
              </a:rPr>
              <a:t>Таймеры.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Счетчики.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9300" y="4849511"/>
            <a:ext cx="3168015" cy="437261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346075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цикла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правила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его </a:t>
            </a:r>
            <a:r>
              <a:rPr sz="1000" spc="-20" dirty="0">
                <a:latin typeface="Lucida Sans Unicode"/>
                <a:cs typeface="Lucida Sans Unicode"/>
              </a:rPr>
              <a:t>исполнения,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CB.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Обновления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45" dirty="0">
                <a:latin typeface="Lucida Sans Unicode"/>
                <a:cs typeface="Lucida Sans Unicode"/>
              </a:rPr>
              <a:t> от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ввода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вывода.</a:t>
            </a:r>
            <a:endParaRPr sz="1000">
              <a:latin typeface="Lucida Sans Unicode"/>
              <a:cs typeface="Lucida Sans Unicode"/>
            </a:endParaRPr>
          </a:p>
          <a:p>
            <a:pPr marL="228600" marR="5715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Wide</a:t>
            </a:r>
            <a:r>
              <a:rPr sz="1000" spc="-30" dirty="0">
                <a:latin typeface="Lucida Sans Unicode"/>
                <a:cs typeface="Lucida Sans Unicode"/>
              </a:rPr>
              <a:t> Field. </a:t>
            </a:r>
            <a:r>
              <a:rPr sz="1000" spc="-25" dirty="0">
                <a:latin typeface="Lucida Sans Unicode"/>
                <a:cs typeface="Lucida Sans Unicode"/>
              </a:rPr>
              <a:t>Установка </a:t>
            </a:r>
            <a:r>
              <a:rPr sz="1000" spc="-10" dirty="0">
                <a:latin typeface="Lucida Sans Unicode"/>
                <a:cs typeface="Lucida Sans Unicode"/>
              </a:rPr>
              <a:t>программы,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создание </a:t>
            </a:r>
            <a:r>
              <a:rPr sz="1000" spc="-25" dirty="0">
                <a:latin typeface="Lucida Sans Unicode"/>
                <a:cs typeface="Lucida Sans Unicode"/>
              </a:rPr>
              <a:t>проекта,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загрузка/выгрузка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</a:t>
            </a:r>
            <a:endParaRPr sz="1000">
              <a:latin typeface="Lucida Sans Unicode"/>
              <a:cs typeface="Lucida Sans Unicode"/>
            </a:endParaRPr>
          </a:p>
          <a:p>
            <a:pPr marL="228600" marR="25717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функции/операторы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релейной </a:t>
            </a:r>
            <a:r>
              <a:rPr sz="1000" spc="-20" dirty="0">
                <a:latin typeface="Lucida Sans Unicode"/>
                <a:cs typeface="Lucida Sans Unicode"/>
              </a:rPr>
              <a:t>логики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(LD,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OUT,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SET,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RES,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DIFU,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DIFD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т.д.).</a:t>
            </a:r>
            <a:endParaRPr sz="1000">
              <a:latin typeface="Lucida Sans Unicode"/>
              <a:cs typeface="Lucida Sans Unicode"/>
            </a:endParaRPr>
          </a:p>
          <a:p>
            <a:pPr marL="228600" marR="29591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Практическое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занятие: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Установка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Wide </a:t>
            </a:r>
            <a:r>
              <a:rPr sz="1000" spc="-30" dirty="0">
                <a:latin typeface="Lucida Sans Unicode"/>
                <a:cs typeface="Lucida Sans Unicode"/>
              </a:rPr>
              <a:t>Field.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проекта,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блока.</a:t>
            </a:r>
            <a:endParaRPr sz="1000">
              <a:latin typeface="Lucida Sans Unicode"/>
              <a:cs typeface="Lucida Sans Unicode"/>
            </a:endParaRPr>
          </a:p>
          <a:p>
            <a:pPr marL="228600" marR="353695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Написание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простой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программы.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Загрузка программы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контроллер.</a:t>
            </a:r>
            <a:endParaRPr sz="1000">
              <a:latin typeface="Lucida Sans Unicode"/>
              <a:cs typeface="Lucida Sans Unicode"/>
            </a:endParaRPr>
          </a:p>
          <a:p>
            <a:pPr marL="228600" marR="4127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Практическое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занятие: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Упражнение</a:t>
            </a:r>
            <a:r>
              <a:rPr sz="1000" spc="-25" dirty="0">
                <a:latin typeface="Lucida Sans Unicode"/>
                <a:cs typeface="Lucida Sans Unicode"/>
              </a:rPr>
              <a:t> для демонстрации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правил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исполненияпрограммы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цикле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контролера.</a:t>
            </a:r>
            <a:endParaRPr sz="1000">
              <a:latin typeface="Lucida Sans Unicode"/>
              <a:cs typeface="Lucida Sans Unicode"/>
            </a:endParaRPr>
          </a:p>
          <a:p>
            <a:pPr marL="228600" marR="56261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Практическое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занятие: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Демонстрация </a:t>
            </a:r>
            <a:r>
              <a:rPr sz="1000" spc="-25" dirty="0">
                <a:latin typeface="Lucida Sans Unicode"/>
                <a:cs typeface="Lucida Sans Unicode"/>
              </a:rPr>
              <a:t>принципа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CB.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функции/операторы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работы</a:t>
            </a:r>
            <a:endParaRPr sz="1000">
              <a:latin typeface="Lucida Sans Unicode"/>
              <a:cs typeface="Lucida Sans Unicode"/>
            </a:endParaRPr>
          </a:p>
          <a:p>
            <a:pPr marL="228600" marR="3048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 регистрами(MOV, </a:t>
            </a:r>
            <a:r>
              <a:rPr sz="1000" spc="-10" dirty="0">
                <a:latin typeface="Lucida Sans Unicode"/>
                <a:cs typeface="Lucida Sans Unicode"/>
              </a:rPr>
              <a:t>BMOV,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CMP,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CAL,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INC,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READ, </a:t>
            </a:r>
            <a:r>
              <a:rPr sz="1000" dirty="0">
                <a:latin typeface="Lucida Sans Unicode"/>
                <a:cs typeface="Lucida Sans Unicode"/>
              </a:rPr>
              <a:t>WRITE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т.д.).</a:t>
            </a:r>
            <a:endParaRPr sz="1000">
              <a:latin typeface="Lucida Sans Unicode"/>
              <a:cs typeface="Lucida Sans Unicode"/>
            </a:endParaRPr>
          </a:p>
          <a:p>
            <a:pPr marL="228600" marR="53594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Способы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написания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базовых</a:t>
            </a:r>
            <a:r>
              <a:rPr sz="1000" spc="-35" dirty="0">
                <a:latin typeface="Lucida Sans Unicode"/>
                <a:cs typeface="Lucida Sans Unicode"/>
              </a:rPr>
              <a:t> функций. </a:t>
            </a:r>
            <a:r>
              <a:rPr sz="1000" spc="-20" dirty="0">
                <a:latin typeface="Lucida Sans Unicode"/>
                <a:cs typeface="Lucida Sans Unicode"/>
              </a:rPr>
              <a:t>Просмотр</a:t>
            </a:r>
            <a:r>
              <a:rPr sz="1000" spc="-40" dirty="0">
                <a:latin typeface="Lucida Sans Unicode"/>
                <a:cs typeface="Lucida Sans Unicode"/>
              </a:rPr>
              <a:t> всех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имеющихся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функций.</a:t>
            </a:r>
            <a:endParaRPr sz="1000">
              <a:latin typeface="Lucida Sans Unicode"/>
              <a:cs typeface="Lucida Sans Unicode"/>
            </a:endParaRPr>
          </a:p>
          <a:p>
            <a:pPr marL="228600" marR="250825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Практическое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занятие: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отработки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регистровыми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битовыми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функциями.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530399" y="9423855"/>
            <a:ext cx="490220" cy="99695"/>
            <a:chOff x="6530399" y="9423855"/>
            <a:chExt cx="490220" cy="99695"/>
          </a:xfrm>
        </p:grpSpPr>
        <p:sp>
          <p:nvSpPr>
            <p:cNvPr id="29" name="object 29"/>
            <p:cNvSpPr/>
            <p:nvPr/>
          </p:nvSpPr>
          <p:spPr>
            <a:xfrm>
              <a:off x="6530399" y="9473398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006A6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83830" y="9423855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A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32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006A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346874"/>
            <a:ext cx="1701164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ПЛК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FA-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M3.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1771512"/>
            <a:ext cx="3155315" cy="33508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Варианты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адресации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написании программы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(прямая,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теговая,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общаяи </a:t>
            </a:r>
            <a:r>
              <a:rPr sz="1000" dirty="0">
                <a:latin typeface="Lucida Sans Unicode"/>
                <a:cs typeface="Lucida Sans Unicode"/>
              </a:rPr>
              <a:t>блоковая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адресация).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Комментарии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проекте.</a:t>
            </a:r>
            <a:endParaRPr sz="1000">
              <a:latin typeface="Lucida Sans Unicode"/>
              <a:cs typeface="Lucida Sans Unicode"/>
            </a:endParaRPr>
          </a:p>
          <a:p>
            <a:pPr marL="228600" marR="262890">
              <a:lnSpc>
                <a:spcPct val="100000"/>
              </a:lnSpc>
              <a:spcBef>
                <a:spcPts val="285"/>
              </a:spcBef>
            </a:pPr>
            <a:r>
              <a:rPr sz="1000" spc="-30" dirty="0">
                <a:latin typeface="Lucida Sans Unicode"/>
                <a:cs typeface="Lucida Sans Unicode"/>
              </a:rPr>
              <a:t>Типы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(разбор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типов </a:t>
            </a:r>
            <a:r>
              <a:rPr sz="1000" spc="-35" dirty="0">
                <a:latin typeface="Lucida Sans Unicode"/>
                <a:cs typeface="Lucida Sans Unicode"/>
              </a:rPr>
              <a:t>данных,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принцип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длинными данными).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Редактирование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</a:t>
            </a:r>
            <a:endParaRPr sz="1000">
              <a:latin typeface="Lucida Sans Unicode"/>
              <a:cs typeface="Lucida Sans Unicode"/>
            </a:endParaRPr>
          </a:p>
          <a:p>
            <a:pPr marL="228600" marR="68135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Редактирование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Online. </a:t>
            </a:r>
            <a:r>
              <a:rPr sz="1000" spc="-30" dirty="0">
                <a:latin typeface="Lucida Sans Unicode"/>
                <a:cs typeface="Lucida Sans Unicode"/>
              </a:rPr>
              <a:t>Отладка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советы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программированию.</a:t>
            </a:r>
            <a:endParaRPr sz="1000">
              <a:latin typeface="Lucida Sans Unicode"/>
              <a:cs typeface="Lucida Sans Unicode"/>
            </a:endParaRPr>
          </a:p>
          <a:p>
            <a:pPr marL="228600" marR="23304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Практическое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занятие: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отработки</a:t>
            </a:r>
            <a:r>
              <a:rPr sz="1000" spc="-20" dirty="0">
                <a:latin typeface="Lucida Sans Unicode"/>
                <a:cs typeface="Lucida Sans Unicode"/>
              </a:rPr>
              <a:t> полученных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навыков: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теговая </a:t>
            </a:r>
            <a:r>
              <a:rPr sz="1000" spc="-20" dirty="0">
                <a:latin typeface="Lucida Sans Unicode"/>
                <a:cs typeface="Lucida Sans Unicode"/>
              </a:rPr>
              <a:t>адресация, </a:t>
            </a:r>
            <a:r>
              <a:rPr sz="1000" dirty="0">
                <a:latin typeface="Lucida Sans Unicode"/>
                <a:cs typeface="Lucida Sans Unicode"/>
              </a:rPr>
              <a:t>блоковая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адресация,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Понятное </a:t>
            </a:r>
            <a:r>
              <a:rPr sz="1000" spc="-20" dirty="0">
                <a:latin typeface="Lucida Sans Unicode"/>
                <a:cs typeface="Lucida Sans Unicode"/>
              </a:rPr>
              <a:t>оформление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программыс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использованием комментариев.</a:t>
            </a:r>
            <a:endParaRPr sz="1000">
              <a:latin typeface="Lucida Sans Unicode"/>
              <a:cs typeface="Lucida Sans Unicode"/>
            </a:endParaRPr>
          </a:p>
          <a:p>
            <a:pPr marL="228600" marR="264795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Использование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инструментов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отладки </a:t>
            </a:r>
            <a:r>
              <a:rPr sz="1000" spc="-10" dirty="0">
                <a:latin typeface="Lucida Sans Unicode"/>
                <a:cs typeface="Lucida Sans Unicode"/>
              </a:rPr>
              <a:t>программы.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9300" y="1771512"/>
            <a:ext cx="2870835" cy="3494404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настроек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ЦПУ.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специальных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модулей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(на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примере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ПИД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регулирования).</a:t>
            </a:r>
            <a:endParaRPr sz="1000">
              <a:latin typeface="Lucida Sans Unicode"/>
              <a:cs typeface="Lucida Sans Unicode"/>
            </a:endParaRPr>
          </a:p>
          <a:p>
            <a:pPr marL="228600" marR="555625">
              <a:lnSpc>
                <a:spcPct val="123600"/>
              </a:lnSpc>
            </a:pPr>
            <a:r>
              <a:rPr sz="1000" dirty="0">
                <a:latin typeface="Lucida Sans Unicode"/>
                <a:cs typeface="Lucida Sans Unicode"/>
              </a:rPr>
              <a:t>Использование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утилиты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Tool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Box. </a:t>
            </a:r>
            <a:r>
              <a:rPr sz="1000" spc="-40" dirty="0">
                <a:latin typeface="Lucida Sans Unicode"/>
                <a:cs typeface="Lucida Sans Unicode"/>
              </a:rPr>
              <a:t>Лог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событий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контролера.</a:t>
            </a:r>
            <a:endParaRPr sz="1000">
              <a:latin typeface="Lucida Sans Unicode"/>
              <a:cs typeface="Lucida Sans Unicode"/>
            </a:endParaRPr>
          </a:p>
          <a:p>
            <a:pPr marL="228600" marR="835660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Общие</a:t>
            </a:r>
            <a:r>
              <a:rPr sz="1000" spc="-25" dirty="0">
                <a:latin typeface="Lucida Sans Unicode"/>
                <a:cs typeface="Lucida Sans Unicode"/>
              </a:rPr>
              <a:t> настройки </a:t>
            </a:r>
            <a:r>
              <a:rPr sz="1000" dirty="0">
                <a:latin typeface="Lucida Sans Unicode"/>
                <a:cs typeface="Lucida Sans Unicode"/>
              </a:rPr>
              <a:t>Wide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Field. </a:t>
            </a:r>
            <a:r>
              <a:rPr sz="1000" dirty="0">
                <a:latin typeface="Lucida Sans Unicode"/>
                <a:cs typeface="Lucida Sans Unicode"/>
              </a:rPr>
              <a:t>Защита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проекта.</a:t>
            </a:r>
            <a:endParaRPr sz="1000">
              <a:latin typeface="Lucida Sans Unicode"/>
              <a:cs typeface="Lucida Sans Unicode"/>
            </a:endParaRPr>
          </a:p>
          <a:p>
            <a:pPr marL="228600" marR="20701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Практическое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занятие: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 </a:t>
            </a:r>
            <a:r>
              <a:rPr sz="1000" spc="-25" dirty="0">
                <a:latin typeface="Lucida Sans Unicode"/>
                <a:cs typeface="Lucida Sans Unicode"/>
              </a:rPr>
              <a:t>специального</a:t>
            </a:r>
            <a:r>
              <a:rPr sz="1000" spc="-20" dirty="0">
                <a:latin typeface="Lucida Sans Unicode"/>
                <a:cs typeface="Lucida Sans Unicode"/>
              </a:rPr>
              <a:t> модуля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 </a:t>
            </a:r>
            <a:r>
              <a:rPr sz="1000" spc="-20" dirty="0">
                <a:latin typeface="Lucida Sans Unicode"/>
                <a:cs typeface="Lucida Sans Unicode"/>
              </a:rPr>
              <a:t>утилиты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Tool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Box.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Проверка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различных </a:t>
            </a:r>
            <a:r>
              <a:rPr sz="1000" spc="-25" dirty="0">
                <a:latin typeface="Lucida Sans Unicode"/>
                <a:cs typeface="Lucida Sans Unicode"/>
              </a:rPr>
              <a:t>особенностей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настройки.</a:t>
            </a:r>
            <a:endParaRPr sz="1000">
              <a:latin typeface="Lucida Sans Unicode"/>
              <a:cs typeface="Lucida Sans Unicode"/>
            </a:endParaRPr>
          </a:p>
          <a:p>
            <a:pPr marL="228600" marR="197485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Написание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пользовательских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функций. </a:t>
            </a:r>
            <a:r>
              <a:rPr sz="1000" spc="-10" dirty="0">
                <a:latin typeface="Lucida Sans Unicode"/>
                <a:cs typeface="Lucida Sans Unicode"/>
              </a:rPr>
              <a:t>Макросы.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Косвенная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адресация.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Функции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правила применения.</a:t>
            </a:r>
            <a:endParaRPr sz="1000">
              <a:latin typeface="Lucida Sans Unicode"/>
              <a:cs typeface="Lucida Sans Unicode"/>
            </a:endParaRPr>
          </a:p>
          <a:p>
            <a:pPr marL="228600" marR="457834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Локальные </a:t>
            </a:r>
            <a:r>
              <a:rPr sz="1000" spc="-25" dirty="0">
                <a:latin typeface="Lucida Sans Unicode"/>
                <a:cs typeface="Lucida Sans Unicode"/>
              </a:rPr>
              <a:t>регистры.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Особенности </a:t>
            </a:r>
            <a:r>
              <a:rPr sz="1000" spc="-10" dirty="0">
                <a:latin typeface="Lucida Sans Unicode"/>
                <a:cs typeface="Lucida Sans Unicode"/>
              </a:rPr>
              <a:t>использования.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30" dirty="0">
                <a:latin typeface="Lucida Sans Unicode"/>
                <a:cs typeface="Lucida Sans Unicode"/>
              </a:rPr>
              <a:t>Протокол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Modbus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75" dirty="0">
                <a:latin typeface="Lucida Sans Unicode"/>
                <a:cs typeface="Lucida Sans Unicode"/>
              </a:rPr>
              <a:t>FA-</a:t>
            </a:r>
            <a:r>
              <a:rPr sz="1000" spc="-25" dirty="0">
                <a:latin typeface="Lucida Sans Unicode"/>
                <a:cs typeface="Lucida Sans Unicode"/>
              </a:rPr>
              <a:t>M3.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33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10692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41993"/>
              <a:ext cx="7560309" cy="1350010"/>
            </a:xfrm>
            <a:custGeom>
              <a:avLst/>
              <a:gdLst/>
              <a:ahLst/>
              <a:cxnLst/>
              <a:rect l="l" t="t" r="r" b="b"/>
              <a:pathLst>
                <a:path w="7560309" h="1350009">
                  <a:moveTo>
                    <a:pt x="7559992" y="0"/>
                  </a:moveTo>
                  <a:lnTo>
                    <a:pt x="0" y="0"/>
                  </a:lnTo>
                  <a:lnTo>
                    <a:pt x="0" y="1350009"/>
                  </a:lnTo>
                  <a:lnTo>
                    <a:pt x="7559992" y="1350009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42405" y="9581264"/>
            <a:ext cx="347535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3080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Блок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4: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КИП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PRM 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(Менеджер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ресурсов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70" dirty="0">
                <a:solidFill>
                  <a:srgbClr val="FFFFFF"/>
                </a:solidFill>
                <a:latin typeface="Arial Black"/>
                <a:cs typeface="Arial Black"/>
              </a:rPr>
              <a:t>КИП)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34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3153410"/>
          </a:xfrm>
          <a:custGeom>
            <a:avLst/>
            <a:gdLst/>
            <a:ahLst/>
            <a:cxnLst/>
            <a:rect l="l" t="t" r="r" b="b"/>
            <a:pathLst>
              <a:path w="7560309" h="3153410">
                <a:moveTo>
                  <a:pt x="7559992" y="0"/>
                </a:moveTo>
                <a:lnTo>
                  <a:pt x="0" y="0"/>
                </a:lnTo>
                <a:lnTo>
                  <a:pt x="0" y="3153003"/>
                </a:lnTo>
                <a:lnTo>
                  <a:pt x="7559992" y="3153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EAE7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7D69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452374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Менеджер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ресурсов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 КИПиА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(PRM).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053058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465808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157069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406844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этого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инженеров-</a:t>
            </a:r>
            <a:r>
              <a:rPr sz="1000" spc="-10" dirty="0">
                <a:latin typeface="Lucida Sans Unicode"/>
                <a:cs typeface="Lucida Sans Unicode"/>
              </a:rPr>
              <a:t>технологов, </a:t>
            </a:r>
            <a:r>
              <a:rPr sz="1000" spc="-25" dirty="0">
                <a:latin typeface="Lucida Sans Unicode"/>
                <a:cs typeface="Lucida Sans Unicode"/>
              </a:rPr>
              <a:t>специалистов,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занимающимся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техобслуживанием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технической </a:t>
            </a:r>
            <a:r>
              <a:rPr sz="1000" spc="-35" dirty="0">
                <a:latin typeface="Lucida Sans Unicode"/>
                <a:cs typeface="Lucida Sans Unicode"/>
              </a:rPr>
              <a:t>поддержкой</a:t>
            </a:r>
            <a:r>
              <a:rPr sz="1000" spc="-20" dirty="0">
                <a:latin typeface="Lucida Sans Unicode"/>
                <a:cs typeface="Lucida Sans Unicode"/>
              </a:rPr>
              <a:t> КИПиА,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навыкам</a:t>
            </a:r>
            <a:r>
              <a:rPr sz="1000" spc="-20" dirty="0">
                <a:latin typeface="Lucida Sans Unicode"/>
                <a:cs typeface="Lucida Sans Unicode"/>
              </a:rPr>
              <a:t> работы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Менеджером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ресурсов КИПиА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(PRM).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Этот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знакомит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характеристиками, </a:t>
            </a:r>
            <a:r>
              <a:rPr sz="1000" dirty="0">
                <a:latin typeface="Lucida Sans Unicode"/>
                <a:cs typeface="Lucida Sans Unicode"/>
              </a:rPr>
              <a:t>правилами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инсталляции,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параметрирования,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эксплуатации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PRM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предоставляет</a:t>
            </a:r>
            <a:r>
              <a:rPr sz="1000" spc="-10" dirty="0">
                <a:latin typeface="Lucida Sans Unicode"/>
                <a:cs typeface="Lucida Sans Unicode"/>
              </a:rPr>
              <a:t> возможность </a:t>
            </a:r>
            <a:r>
              <a:rPr sz="1000" dirty="0">
                <a:latin typeface="Lucida Sans Unicode"/>
                <a:cs typeface="Lucida Sans Unicode"/>
              </a:rPr>
              <a:t>через</a:t>
            </a:r>
            <a:r>
              <a:rPr sz="1000" spc="-10" dirty="0">
                <a:latin typeface="Lucida Sans Unicode"/>
                <a:cs typeface="Lucida Sans Unicode"/>
              </a:rPr>
              <a:t> практические упражнения </a:t>
            </a:r>
            <a:r>
              <a:rPr sz="1000" spc="-25" dirty="0">
                <a:latin typeface="Lucida Sans Unicode"/>
                <a:cs typeface="Lucida Sans Unicode"/>
              </a:rPr>
              <a:t>конфигурировать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пакеты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078204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473047"/>
            <a:ext cx="38487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техников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операторов,вовлеченных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работу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системами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VP,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35" dirty="0">
                <a:latin typeface="Lucida Sans Unicode"/>
                <a:cs typeface="Lucida Sans Unicode"/>
              </a:rPr>
              <a:t>RS,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Stardom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оснащённых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пакетами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4154656"/>
            <a:ext cx="40233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751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областях: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обслуживания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КИПиА,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проблем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достаточно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хорошо 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825115"/>
            <a:chOff x="540000" y="1803670"/>
            <a:chExt cx="6480175" cy="282511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561002"/>
              <a:ext cx="316343" cy="34385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3004406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424562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29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4356836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30"/>
                  </a:lnTo>
                  <a:lnTo>
                    <a:pt x="12585" y="271830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15"/>
                  </a:lnTo>
                  <a:lnTo>
                    <a:pt x="215112" y="42176"/>
                  </a:lnTo>
                  <a:lnTo>
                    <a:pt x="223113" y="47472"/>
                  </a:lnTo>
                  <a:lnTo>
                    <a:pt x="232905" y="49428"/>
                  </a:lnTo>
                  <a:lnTo>
                    <a:pt x="242697" y="47472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15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233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4319752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26"/>
                  </a:lnTo>
                  <a:lnTo>
                    <a:pt x="23660" y="23241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41"/>
                  </a:lnTo>
                  <a:lnTo>
                    <a:pt x="135509" y="35026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980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394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4060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5102569"/>
            <a:ext cx="3147060" cy="2185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Общий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Конфигурация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после</a:t>
            </a:r>
            <a:r>
              <a:rPr sz="1000" spc="-10" dirty="0">
                <a:latin typeface="Lucida Sans Unicode"/>
                <a:cs typeface="Lucida Sans Unicode"/>
              </a:rPr>
              <a:t> инсталляции.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Протоколы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полевые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шины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поддерживаемые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  <a:p>
            <a:pPr marL="228600" marR="518795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Установка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DTM </a:t>
            </a:r>
            <a:r>
              <a:rPr sz="1000" spc="-20" dirty="0">
                <a:latin typeface="Lucida Sans Unicode"/>
                <a:cs typeface="Lucida Sans Unicode"/>
              </a:rPr>
              <a:t>файлов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копирование </a:t>
            </a:r>
            <a:r>
              <a:rPr sz="1000" spc="-30" dirty="0">
                <a:latin typeface="Lucida Sans Unicode"/>
                <a:cs typeface="Lucida Sans Unicode"/>
              </a:rPr>
              <a:t>DD</a:t>
            </a:r>
            <a:r>
              <a:rPr sz="1000" spc="-20" dirty="0">
                <a:latin typeface="Lucida Sans Unicode"/>
                <a:cs typeface="Lucida Sans Unicode"/>
              </a:rPr>
              <a:t> файлов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сторонних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компаний.</a:t>
            </a:r>
            <a:endParaRPr sz="1000">
              <a:latin typeface="Lucida Sans Unicode"/>
              <a:cs typeface="Lucida Sans Unicode"/>
            </a:endParaRPr>
          </a:p>
          <a:p>
            <a:pPr marL="228600" marR="669290">
              <a:lnSpc>
                <a:spcPct val="123600"/>
              </a:lnSpc>
            </a:pPr>
            <a:r>
              <a:rPr sz="1000" spc="-25" dirty="0">
                <a:latin typeface="Lucida Sans Unicode"/>
                <a:cs typeface="Lucida Sans Unicode"/>
              </a:rPr>
              <a:t>Синхронизация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мультиплексором. </a:t>
            </a:r>
            <a:r>
              <a:rPr sz="1000" spc="-25" dirty="0">
                <a:latin typeface="Lucida Sans Unicode"/>
                <a:cs typeface="Lucida Sans Unicode"/>
              </a:rPr>
              <a:t>Синхронизация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Field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Mate.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Конфигурация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PLUG-IN.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7375392"/>
            <a:ext cx="3109595" cy="20593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PRM.</a:t>
            </a:r>
            <a:endParaRPr sz="1000">
              <a:latin typeface="Lucida Sans Unicode"/>
              <a:cs typeface="Lucida Sans Unicode"/>
            </a:endParaRPr>
          </a:p>
          <a:p>
            <a:pPr marL="228600" marR="9271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Классы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полевых </a:t>
            </a:r>
            <a:r>
              <a:rPr sz="1000" spc="-25" dirty="0">
                <a:latin typeface="Lucida Sans Unicode"/>
                <a:cs typeface="Lucida Sans Unicode"/>
              </a:rPr>
              <a:t>устройств</a:t>
            </a:r>
            <a:r>
              <a:rPr sz="1000" spc="-20" dirty="0">
                <a:latin typeface="Lucida Sans Unicode"/>
                <a:cs typeface="Lucida Sans Unicode"/>
              </a:rPr>
              <a:t> поддерживаемых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совместимость</a:t>
            </a:r>
            <a:r>
              <a:rPr sz="1000" spc="-20" dirty="0">
                <a:latin typeface="Lucida Sans Unicode"/>
                <a:cs typeface="Lucida Sans Unicode"/>
              </a:rPr>
              <a:t> полевых </a:t>
            </a:r>
            <a:r>
              <a:rPr sz="1000" spc="-10" dirty="0">
                <a:latin typeface="Lucida Sans Unicode"/>
                <a:cs typeface="Lucida Sans Unicode"/>
              </a:rPr>
              <a:t>устройств.</a:t>
            </a:r>
            <a:endParaRPr sz="1000">
              <a:latin typeface="Lucida Sans Unicode"/>
              <a:cs typeface="Lucida Sans Unicode"/>
            </a:endParaRPr>
          </a:p>
          <a:p>
            <a:pPr marL="228600" marR="84455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учетными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записями пользователей.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Регистрация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полевых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устройств.</a:t>
            </a:r>
            <a:endParaRPr sz="1000">
              <a:latin typeface="Lucida Sans Unicode"/>
              <a:cs typeface="Lucida Sans Unicode"/>
            </a:endParaRPr>
          </a:p>
          <a:p>
            <a:pPr marL="228600" marR="206375">
              <a:lnSpc>
                <a:spcPct val="100000"/>
              </a:lnSpc>
              <a:spcBef>
                <a:spcPts val="285"/>
              </a:spcBef>
            </a:pPr>
            <a:r>
              <a:rPr sz="1000" spc="-40" dirty="0">
                <a:latin typeface="Lucida Sans Unicode"/>
                <a:cs typeface="Lucida Sans Unicode"/>
              </a:rPr>
              <a:t>Архитектура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зарегистрированных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полевых </a:t>
            </a:r>
            <a:r>
              <a:rPr sz="1000" spc="-25" dirty="0">
                <a:latin typeface="Lucida Sans Unicode"/>
                <a:cs typeface="Lucida Sans Unicode"/>
              </a:rPr>
              <a:t>устройств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классификация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зарегистрированными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полевыми </a:t>
            </a:r>
            <a:r>
              <a:rPr sz="1000" spc="-20" dirty="0">
                <a:latin typeface="Lucida Sans Unicode"/>
                <a:cs typeface="Lucida Sans Unicode"/>
              </a:rPr>
              <a:t>устройствами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55332" y="5422798"/>
            <a:ext cx="2846070" cy="2106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829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20" dirty="0">
                <a:latin typeface="Lucida Sans Unicode"/>
                <a:cs typeface="Lucida Sans Unicode"/>
              </a:rPr>
              <a:t> Информацией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Технического </a:t>
            </a:r>
            <a:r>
              <a:rPr sz="1000" spc="-10" dirty="0">
                <a:latin typeface="Lucida Sans Unicode"/>
                <a:cs typeface="Lucida Sans Unicode"/>
              </a:rPr>
              <a:t>Обслуживания.</a:t>
            </a:r>
            <a:endParaRPr sz="1000">
              <a:latin typeface="Lucida Sans Unicode"/>
              <a:cs typeface="Lucida Sans Unicode"/>
            </a:endParaRPr>
          </a:p>
          <a:p>
            <a:pPr marL="370840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37274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ведение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журнала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зарегистрированного 	</a:t>
            </a:r>
            <a:r>
              <a:rPr sz="1000" spc="-25" dirty="0">
                <a:latin typeface="Lucida Sans Unicode"/>
                <a:cs typeface="Lucida Sans Unicode"/>
              </a:rPr>
              <a:t>полевого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оборудования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технической 	документации;</a:t>
            </a:r>
            <a:endParaRPr sz="1000">
              <a:latin typeface="Lucida Sans Unicode"/>
              <a:cs typeface="Lucida Sans Unicode"/>
            </a:endParaRPr>
          </a:p>
          <a:p>
            <a:pPr marL="370840" marR="83883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37274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ведение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журнала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поверок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планирование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поверок.</a:t>
            </a:r>
            <a:endParaRPr sz="1000">
              <a:latin typeface="Lucida Sans Unicode"/>
              <a:cs typeface="Lucida Sans Unicode"/>
            </a:endParaRPr>
          </a:p>
          <a:p>
            <a:pPr marL="12700" marR="1115060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Сообщениями.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Диагностика. Самодокументирование.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Поиск.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данными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калибровкой.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9300" y="7617040"/>
            <a:ext cx="3159760" cy="11899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820419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25" dirty="0">
                <a:latin typeface="Lucida Sans Unicode"/>
                <a:cs typeface="Lucida Sans Unicode"/>
              </a:rPr>
              <a:t> типовых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сервера Расширенной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Диагностики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PRM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типовых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сервера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диагностики </a:t>
            </a:r>
            <a:r>
              <a:rPr sz="1000" spc="-10" dirty="0">
                <a:latin typeface="Lucida Sans Unicode"/>
                <a:cs typeface="Lucida Sans Unicode"/>
              </a:rPr>
              <a:t>InsightSuite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(ISAE)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Синхронизация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системой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186744" y="8781026"/>
            <a:ext cx="2564765" cy="7429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синхронизация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Maintenance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mark;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добавление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Device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viewer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станции 	CENTUM;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management.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055299" y="9534390"/>
            <a:ext cx="29749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Использование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инструментария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обслуживания </a:t>
            </a:r>
            <a:r>
              <a:rPr sz="1000" dirty="0">
                <a:latin typeface="Lucida Sans Unicode"/>
                <a:cs typeface="Lucida Sans Unicode"/>
              </a:rPr>
              <a:t>базы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35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3153410"/>
          </a:xfrm>
          <a:custGeom>
            <a:avLst/>
            <a:gdLst/>
            <a:ahLst/>
            <a:cxnLst/>
            <a:rect l="l" t="t" r="r" b="b"/>
            <a:pathLst>
              <a:path w="7560309" h="3153410">
                <a:moveTo>
                  <a:pt x="7559992" y="0"/>
                </a:moveTo>
                <a:lnTo>
                  <a:pt x="0" y="0"/>
                </a:lnTo>
                <a:lnTo>
                  <a:pt x="0" y="3153003"/>
                </a:lnTo>
                <a:lnTo>
                  <a:pt x="7559992" y="3153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EAE7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7D69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452374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Менеджер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ресурсов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 КИПиА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(PRM).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Расширенный</a:t>
            </a:r>
            <a:r>
              <a:rPr sz="20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053058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465808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157069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417258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13105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этого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25" dirty="0">
                <a:latin typeface="Lucida Sans Unicode"/>
                <a:cs typeface="Lucida Sans Unicode"/>
              </a:rPr>
              <a:t> АСУ </a:t>
            </a:r>
            <a:r>
              <a:rPr sz="1000" spc="-45" dirty="0">
                <a:latin typeface="Lucida Sans Unicode"/>
                <a:cs typeface="Lucida Sans Unicode"/>
              </a:rPr>
              <a:t>ТП,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КИПиА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специалистов,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занимающимся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20" dirty="0">
                <a:latin typeface="Lucida Sans Unicode"/>
                <a:cs typeface="Lucida Sans Unicode"/>
              </a:rPr>
              <a:t>техобслуживанием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технической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поддержкой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КИПиА,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навыкам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Менеджером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Ресурсов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КИПиА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(PRM).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Этот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знакомит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характеристиками,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правилами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инсталляции,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параметрирования, </a:t>
            </a:r>
            <a:r>
              <a:rPr sz="1000" spc="-25" dirty="0">
                <a:latin typeface="Lucida Sans Unicode"/>
                <a:cs typeface="Lucida Sans Unicode"/>
              </a:rPr>
              <a:t>эксплуатации</a:t>
            </a:r>
            <a:r>
              <a:rPr sz="1000" dirty="0">
                <a:latin typeface="Lucida Sans Unicode"/>
                <a:cs typeface="Lucida Sans Unicode"/>
              </a:rPr>
              <a:t> PRM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предоставляет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возможность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через практические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конфигурировать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пакеты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078204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4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473047"/>
            <a:ext cx="3741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техников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операторов, вовлеченных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работу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системами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VP,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RS, </a:t>
            </a:r>
            <a:r>
              <a:rPr sz="1000" spc="-10" dirty="0">
                <a:latin typeface="Lucida Sans Unicode"/>
                <a:cs typeface="Lucida Sans Unicode"/>
              </a:rPr>
              <a:t>Stardom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оснащённых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пакетами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4154656"/>
            <a:ext cx="40233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751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областях: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обслуживания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КИПиА,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проблем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достаточно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хорошо 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825115"/>
            <a:chOff x="540000" y="1803670"/>
            <a:chExt cx="6480175" cy="282511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561002"/>
              <a:ext cx="316343" cy="34385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3004406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424562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29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4356836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30"/>
                  </a:lnTo>
                  <a:lnTo>
                    <a:pt x="12585" y="271830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15"/>
                  </a:lnTo>
                  <a:lnTo>
                    <a:pt x="215112" y="42176"/>
                  </a:lnTo>
                  <a:lnTo>
                    <a:pt x="223113" y="47472"/>
                  </a:lnTo>
                  <a:lnTo>
                    <a:pt x="232905" y="49428"/>
                  </a:lnTo>
                  <a:lnTo>
                    <a:pt x="242697" y="47472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15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233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4319752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26"/>
                  </a:lnTo>
                  <a:lnTo>
                    <a:pt x="23660" y="23241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41"/>
                  </a:lnTo>
                  <a:lnTo>
                    <a:pt x="135509" y="35026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980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394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4060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5102569"/>
            <a:ext cx="3147060" cy="2713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Общий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  <a:p>
            <a:pPr marL="228600" marR="820419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Конфигурация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ОС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перед </a:t>
            </a:r>
            <a:r>
              <a:rPr sz="1000" spc="-20" dirty="0">
                <a:latin typeface="Lucida Sans Unicode"/>
                <a:cs typeface="Lucida Sans Unicode"/>
              </a:rPr>
              <a:t>инсталляцией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Инсталляция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Конфигурация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после</a:t>
            </a:r>
            <a:r>
              <a:rPr sz="1000" spc="-10" dirty="0">
                <a:latin typeface="Lucida Sans Unicode"/>
                <a:cs typeface="Lucida Sans Unicode"/>
              </a:rPr>
              <a:t> инсталляции.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Протоколы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полевые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шины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поддерживаемые </a:t>
            </a:r>
            <a:r>
              <a:rPr sz="1000" spc="-20" dirty="0">
                <a:latin typeface="Lucida Sans Unicode"/>
                <a:cs typeface="Lucida Sans Unicode"/>
              </a:rPr>
              <a:t>PRM.</a:t>
            </a:r>
            <a:endParaRPr sz="1000">
              <a:latin typeface="Lucida Sans Unicode"/>
              <a:cs typeface="Lucida Sans Unicode"/>
            </a:endParaRPr>
          </a:p>
          <a:p>
            <a:pPr marL="228600" marR="300355">
              <a:lnSpc>
                <a:spcPct val="100000"/>
              </a:lnSpc>
              <a:spcBef>
                <a:spcPts val="284"/>
              </a:spcBef>
            </a:pPr>
            <a:r>
              <a:rPr sz="1000" spc="-25" dirty="0">
                <a:latin typeface="Lucida Sans Unicode"/>
                <a:cs typeface="Lucida Sans Unicode"/>
              </a:rPr>
              <a:t>Установка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DTM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файлов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копирование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DD </a:t>
            </a:r>
            <a:r>
              <a:rPr sz="1000" spc="-20" dirty="0">
                <a:latin typeface="Lucida Sans Unicode"/>
                <a:cs typeface="Lucida Sans Unicode"/>
              </a:rPr>
              <a:t>файлов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сторонних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компаний.</a:t>
            </a:r>
            <a:endParaRPr sz="1000">
              <a:latin typeface="Lucida Sans Unicode"/>
              <a:cs typeface="Lucida Sans Unicode"/>
            </a:endParaRPr>
          </a:p>
          <a:p>
            <a:pPr marL="228600" marR="669290">
              <a:lnSpc>
                <a:spcPct val="123600"/>
              </a:lnSpc>
            </a:pPr>
            <a:r>
              <a:rPr sz="1000" spc="-25" dirty="0">
                <a:latin typeface="Lucida Sans Unicode"/>
                <a:cs typeface="Lucida Sans Unicode"/>
              </a:rPr>
              <a:t>Синхронизация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мультиплексором. </a:t>
            </a:r>
            <a:r>
              <a:rPr sz="1000" spc="-25" dirty="0">
                <a:latin typeface="Lucida Sans Unicode"/>
                <a:cs typeface="Lucida Sans Unicode"/>
              </a:rPr>
              <a:t>Синхронизация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0" dirty="0">
                <a:latin typeface="Lucida Sans Unicode"/>
                <a:cs typeface="Lucida Sans Unicode"/>
              </a:rPr>
              <a:t> FieldMate.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Конфигурация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PLUG-IN.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9300" y="5344512"/>
            <a:ext cx="3061970" cy="417576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PRM.</a:t>
            </a:r>
            <a:endParaRPr sz="1000">
              <a:latin typeface="Lucida Sans Unicode"/>
              <a:cs typeface="Lucida Sans Unicode"/>
            </a:endParaRPr>
          </a:p>
          <a:p>
            <a:pPr marL="228600" marR="45085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Классы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полевых </a:t>
            </a:r>
            <a:r>
              <a:rPr sz="1000" spc="-25" dirty="0">
                <a:latin typeface="Lucida Sans Unicode"/>
                <a:cs typeface="Lucida Sans Unicode"/>
              </a:rPr>
              <a:t>устройств</a:t>
            </a:r>
            <a:r>
              <a:rPr sz="1000" spc="-20" dirty="0">
                <a:latin typeface="Lucida Sans Unicode"/>
                <a:cs typeface="Lucida Sans Unicode"/>
              </a:rPr>
              <a:t> поддерживаемых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совместимость</a:t>
            </a:r>
            <a:r>
              <a:rPr sz="1000" spc="-20" dirty="0">
                <a:latin typeface="Lucida Sans Unicode"/>
                <a:cs typeface="Lucida Sans Unicode"/>
              </a:rPr>
              <a:t> полевых </a:t>
            </a:r>
            <a:r>
              <a:rPr sz="1000" spc="-10" dirty="0">
                <a:latin typeface="Lucida Sans Unicode"/>
                <a:cs typeface="Lucida Sans Unicode"/>
              </a:rPr>
              <a:t>устройств</a:t>
            </a:r>
            <a:endParaRPr sz="1000">
              <a:latin typeface="Lucida Sans Unicode"/>
              <a:cs typeface="Lucida Sans Unicode"/>
            </a:endParaRPr>
          </a:p>
          <a:p>
            <a:pPr marL="228600" marR="79692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учетными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записями пользователей.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Регистрация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полевых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устройств.</a:t>
            </a:r>
            <a:endParaRPr sz="1000">
              <a:latin typeface="Lucida Sans Unicode"/>
              <a:cs typeface="Lucida Sans Unicode"/>
            </a:endParaRPr>
          </a:p>
          <a:p>
            <a:pPr marL="228600" marR="158750">
              <a:lnSpc>
                <a:spcPct val="100000"/>
              </a:lnSpc>
              <a:spcBef>
                <a:spcPts val="285"/>
              </a:spcBef>
            </a:pPr>
            <a:r>
              <a:rPr sz="1000" spc="-40" dirty="0">
                <a:latin typeface="Lucida Sans Unicode"/>
                <a:cs typeface="Lucida Sans Unicode"/>
              </a:rPr>
              <a:t>Архитектура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зарегистрированных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полевых </a:t>
            </a:r>
            <a:r>
              <a:rPr sz="1000" spc="-25" dirty="0">
                <a:latin typeface="Lucida Sans Unicode"/>
                <a:cs typeface="Lucida Sans Unicode"/>
              </a:rPr>
              <a:t>устройств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классификация</a:t>
            </a:r>
            <a:endParaRPr sz="1000">
              <a:latin typeface="Lucida Sans Unicode"/>
              <a:cs typeface="Lucida Sans Unicode"/>
            </a:endParaRPr>
          </a:p>
          <a:p>
            <a:pPr marL="228600" marR="762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зарегистрированными </a:t>
            </a:r>
            <a:r>
              <a:rPr sz="1000" dirty="0">
                <a:latin typeface="Lucida Sans Unicode"/>
                <a:cs typeface="Lucida Sans Unicode"/>
              </a:rPr>
              <a:t>полевыми</a:t>
            </a:r>
            <a:r>
              <a:rPr sz="1000" spc="-20" dirty="0">
                <a:latin typeface="Lucida Sans Unicode"/>
                <a:cs typeface="Lucida Sans Unicode"/>
              </a:rPr>
              <a:t> устройствами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 </a:t>
            </a:r>
            <a:r>
              <a:rPr sz="1000" spc="-20" dirty="0">
                <a:latin typeface="Lucida Sans Unicode"/>
                <a:cs typeface="Lucida Sans Unicode"/>
              </a:rPr>
              <a:t>Информацией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Технического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Обслуживания.</a:t>
            </a:r>
            <a:endParaRPr sz="1000">
              <a:latin typeface="Lucida Sans Unicode"/>
              <a:cs typeface="Lucida Sans Unicode"/>
            </a:endParaRPr>
          </a:p>
          <a:p>
            <a:pPr marL="586740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58864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ведение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журнала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зарегистрированного 	</a:t>
            </a:r>
            <a:r>
              <a:rPr sz="1000" spc="-25" dirty="0">
                <a:latin typeface="Lucida Sans Unicode"/>
                <a:cs typeface="Lucida Sans Unicode"/>
              </a:rPr>
              <a:t>полевого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оборудования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технической 	документации;</a:t>
            </a:r>
            <a:endParaRPr sz="1000">
              <a:latin typeface="Lucida Sans Unicode"/>
              <a:cs typeface="Lucida Sans Unicode"/>
            </a:endParaRPr>
          </a:p>
          <a:p>
            <a:pPr marL="586740" marR="83883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58864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ведение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журнала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поверок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планирование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поверок.</a:t>
            </a:r>
            <a:endParaRPr sz="1000">
              <a:latin typeface="Lucida Sans Unicode"/>
              <a:cs typeface="Lucida Sans Unicode"/>
            </a:endParaRPr>
          </a:p>
          <a:p>
            <a:pPr marL="228600" marR="1115060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Сообщениями. </a:t>
            </a: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Диагностика. Самодокументирование.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Поиск.</a:t>
            </a:r>
            <a:endParaRPr sz="1000">
              <a:latin typeface="Lucida Sans Unicode"/>
              <a:cs typeface="Lucida Sans Unicode"/>
            </a:endParaRPr>
          </a:p>
          <a:p>
            <a:pPr marL="228600" marR="552450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данными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калибровкой. </a:t>
            </a:r>
            <a:r>
              <a:rPr sz="1000" dirty="0">
                <a:latin typeface="Lucida Sans Unicode"/>
                <a:cs typeface="Lucida Sans Unicode"/>
              </a:rPr>
              <a:t>Формирование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иерархии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установки.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530399" y="9747854"/>
            <a:ext cx="490220" cy="99695"/>
            <a:chOff x="6530399" y="9747854"/>
            <a:chExt cx="490220" cy="99695"/>
          </a:xfrm>
        </p:grpSpPr>
        <p:sp>
          <p:nvSpPr>
            <p:cNvPr id="29" name="object 29"/>
            <p:cNvSpPr/>
            <p:nvPr/>
          </p:nvSpPr>
          <p:spPr>
            <a:xfrm>
              <a:off x="6530399" y="9797397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883830" y="9747854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36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7D69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346874"/>
            <a:ext cx="452374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Менеджер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5" dirty="0">
                <a:solidFill>
                  <a:srgbClr val="FFFFFF"/>
                </a:solidFill>
                <a:latin typeface="Arial Black"/>
                <a:cs typeface="Arial Black"/>
              </a:rPr>
              <a:t>ресурсов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 КИПиА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(PRM).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Расширенный</a:t>
            </a:r>
            <a:r>
              <a:rPr sz="20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1744513"/>
            <a:ext cx="3190875" cy="13423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288925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Конфигурация </a:t>
            </a:r>
            <a:r>
              <a:rPr sz="1000" spc="-10" dirty="0">
                <a:latin typeface="Lucida Sans Unicode"/>
                <a:cs typeface="Lucida Sans Unicode"/>
              </a:rPr>
              <a:t>параметров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устройств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(DTM Works,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Parameter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Manager,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DD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Menu).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Замена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устройств.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Использование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инструментария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обслуживания </a:t>
            </a:r>
            <a:r>
              <a:rPr sz="1000" dirty="0">
                <a:latin typeface="Lucida Sans Unicode"/>
                <a:cs typeface="Lucida Sans Unicode"/>
              </a:rPr>
              <a:t>базы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PRM.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Синхронизация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PRM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4744" y="3060899"/>
            <a:ext cx="2762885" cy="13887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синхронизация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Maintenance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mark;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конфигурация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фильтрации 	</a:t>
            </a:r>
            <a:r>
              <a:rPr sz="1000" spc="-25" dirty="0">
                <a:latin typeface="Lucida Sans Unicode"/>
                <a:cs typeface="Lucida Sans Unicode"/>
              </a:rPr>
              <a:t>сигнализаций,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поступающих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от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полевых 	устройств;</a:t>
            </a:r>
            <a:endParaRPr sz="1000">
              <a:latin typeface="Lucida Sans Unicode"/>
              <a:cs typeface="Lucida Sans Unicode"/>
            </a:endParaRPr>
          </a:p>
          <a:p>
            <a:pPr marL="239395" marR="19939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настройка </a:t>
            </a:r>
            <a:r>
              <a:rPr sz="1000" dirty="0">
                <a:latin typeface="Lucida Sans Unicode"/>
                <a:cs typeface="Lucida Sans Unicode"/>
              </a:rPr>
              <a:t>обмена</a:t>
            </a:r>
            <a:r>
              <a:rPr sz="1000" spc="-20" dirty="0">
                <a:latin typeface="Lucida Sans Unicode"/>
                <a:cs typeface="Lucida Sans Unicode"/>
              </a:rPr>
              <a:t> сообщений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между 	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CENTUM;</a:t>
            </a:r>
            <a:endParaRPr sz="1000">
              <a:latin typeface="Lucida Sans Unicode"/>
              <a:cs typeface="Lucida Sans Unicode"/>
            </a:endParaRPr>
          </a:p>
          <a:p>
            <a:pPr marL="239395" marR="20320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добавление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Device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viewer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станции 	CENTUM.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9300" y="1744513"/>
            <a:ext cx="3159760" cy="187134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820419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25" dirty="0">
                <a:latin typeface="Lucida Sans Unicode"/>
                <a:cs typeface="Lucida Sans Unicode"/>
              </a:rPr>
              <a:t> типовых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сервера Расширенной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Диагностики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PRM</a:t>
            </a:r>
            <a:endParaRPr sz="1000">
              <a:latin typeface="Lucida Sans Unicode"/>
              <a:cs typeface="Lucida Sans Unicode"/>
            </a:endParaRPr>
          </a:p>
          <a:p>
            <a:pPr marL="228600" marR="23241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 инжиниринга </a:t>
            </a:r>
            <a:r>
              <a:rPr sz="1000" spc="-10" dirty="0">
                <a:latin typeface="Lucida Sans Unicode"/>
                <a:cs typeface="Lucida Sans Unicode"/>
              </a:rPr>
              <a:t>сервера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Расширенной диагностики.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типовых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сервера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диагностики </a:t>
            </a:r>
            <a:r>
              <a:rPr sz="1000" spc="-10" dirty="0">
                <a:latin typeface="Lucida Sans Unicode"/>
                <a:cs typeface="Lucida Sans Unicode"/>
              </a:rPr>
              <a:t>InsightSuite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(ISAE)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типовых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инжиниринга</a:t>
            </a:r>
            <a:r>
              <a:rPr sz="1000" spc="-10" dirty="0">
                <a:latin typeface="Lucida Sans Unicode"/>
                <a:cs typeface="Lucida Sans Unicode"/>
              </a:rPr>
              <a:t> ISAE.</a:t>
            </a:r>
            <a:endParaRPr sz="1000">
              <a:latin typeface="Lucida Sans Unicode"/>
              <a:cs typeface="Lucida Sans Unicode"/>
            </a:endParaRPr>
          </a:p>
          <a:p>
            <a:pPr marL="228600" marR="43688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Запуск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типовых</a:t>
            </a:r>
            <a:r>
              <a:rPr sz="1000" spc="-35" dirty="0">
                <a:latin typeface="Lucida Sans Unicode"/>
                <a:cs typeface="Lucida Sans Unicode"/>
              </a:rPr>
              <a:t> процедур </a:t>
            </a:r>
            <a:r>
              <a:rPr sz="1000" spc="-10" dirty="0">
                <a:latin typeface="Lucida Sans Unicode"/>
                <a:cs typeface="Lucida Sans Unicode"/>
              </a:rPr>
              <a:t>Расширенной </a:t>
            </a:r>
            <a:r>
              <a:rPr sz="1000" spc="-30" dirty="0">
                <a:latin typeface="Lucida Sans Unicode"/>
                <a:cs typeface="Lucida Sans Unicode"/>
              </a:rPr>
              <a:t>диагностики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ISAE.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37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3762375"/>
          </a:xfrm>
          <a:custGeom>
            <a:avLst/>
            <a:gdLst/>
            <a:ahLst/>
            <a:cxnLst/>
            <a:rect l="l" t="t" r="r" b="b"/>
            <a:pathLst>
              <a:path w="7560309" h="3762375">
                <a:moveTo>
                  <a:pt x="7559992" y="0"/>
                </a:moveTo>
                <a:lnTo>
                  <a:pt x="0" y="0"/>
                </a:lnTo>
                <a:lnTo>
                  <a:pt x="0" y="3762006"/>
                </a:lnTo>
                <a:lnTo>
                  <a:pt x="7559992" y="3762006"/>
                </a:lnTo>
                <a:lnTo>
                  <a:pt x="7559992" y="0"/>
                </a:lnTo>
                <a:close/>
              </a:path>
            </a:pathLst>
          </a:custGeom>
          <a:solidFill>
            <a:srgbClr val="EAE7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7D69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5816600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Эксплуатация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техническое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обслуживание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вихревых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расходомеров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70" dirty="0">
                <a:solidFill>
                  <a:srgbClr val="FFFFFF"/>
                </a:solidFill>
                <a:latin typeface="Arial Black"/>
                <a:cs typeface="Arial Black"/>
              </a:rPr>
              <a:t>digitalYEWFLO.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Практический</a:t>
            </a:r>
            <a:r>
              <a:rPr sz="20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079474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510258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165451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5036671"/>
            <a:ext cx="10420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latin typeface="Arial Black"/>
                <a:cs typeface="Arial Black"/>
              </a:rPr>
              <a:t>Рекомендации: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1823063"/>
            <a:ext cx="424878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специалистами,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занимающимися </a:t>
            </a:r>
            <a:r>
              <a:rPr sz="1000" spc="-20" dirty="0">
                <a:latin typeface="Lucida Sans Unicode"/>
                <a:cs typeface="Lucida Sans Unicode"/>
              </a:rPr>
              <a:t>техобслуживанием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технической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поддержкой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КИПиА,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навыков </a:t>
            </a:r>
            <a:r>
              <a:rPr sz="1000" spc="-20" dirty="0">
                <a:latin typeface="Lucida Sans Unicode"/>
                <a:cs typeface="Lucida Sans Unicode"/>
              </a:rPr>
              <a:t>работыс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вихревыми </a:t>
            </a:r>
            <a:r>
              <a:rPr sz="1000" spc="-25" dirty="0">
                <a:latin typeface="Lucida Sans Unicode"/>
                <a:cs typeface="Lucida Sans Unicode"/>
              </a:rPr>
              <a:t>расходомерами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digitalYEWFLO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компании </a:t>
            </a:r>
            <a:r>
              <a:rPr sz="1000" spc="-35" dirty="0">
                <a:latin typeface="Lucida Sans Unicode"/>
                <a:cs typeface="Lucida Sans Unicode"/>
              </a:rPr>
              <a:t>Yokogawa.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знакомит</a:t>
            </a:r>
            <a:r>
              <a:rPr sz="1000" spc="-30" dirty="0">
                <a:latin typeface="Lucida Sans Unicode"/>
                <a:cs typeface="Lucida Sans Unicode"/>
              </a:rPr>
              <a:t> с</a:t>
            </a:r>
            <a:r>
              <a:rPr sz="1000" spc="-25" dirty="0">
                <a:latin typeface="Lucida Sans Unicode"/>
                <a:cs typeface="Lucida Sans Unicode"/>
              </a:rPr>
              <a:t> характеристиками, </a:t>
            </a:r>
            <a:r>
              <a:rPr sz="1000" dirty="0">
                <a:latin typeface="Lucida Sans Unicode"/>
                <a:cs typeface="Lucida Sans Unicode"/>
              </a:rPr>
              <a:t>правилами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монтажа, параметрирования,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эксплуатации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предоставляет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возможность </a:t>
            </a:r>
            <a:r>
              <a:rPr sz="1000" dirty="0">
                <a:latin typeface="Lucida Sans Unicode"/>
                <a:cs typeface="Lucida Sans Unicode"/>
              </a:rPr>
              <a:t>через </a:t>
            </a: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конфигурировать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вихревые расходомеры.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078204"/>
            <a:ext cx="4597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1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день.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473047"/>
            <a:ext cx="42405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инженерно-</a:t>
            </a:r>
            <a:r>
              <a:rPr sz="1000" spc="-10" dirty="0">
                <a:latin typeface="Lucida Sans Unicode"/>
                <a:cs typeface="Lucida Sans Unicode"/>
              </a:rPr>
              <a:t>технического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обслуживающего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персонала,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вовлеченного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работу</a:t>
            </a:r>
            <a:r>
              <a:rPr sz="1000" spc="-30" dirty="0">
                <a:latin typeface="Lucida Sans Unicode"/>
                <a:cs typeface="Lucida Sans Unicode"/>
              </a:rPr>
              <a:t> 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вихревыми </a:t>
            </a:r>
            <a:r>
              <a:rPr sz="1000" spc="-25" dirty="0">
                <a:latin typeface="Lucida Sans Unicode"/>
                <a:cs typeface="Lucida Sans Unicode"/>
              </a:rPr>
              <a:t>расходомерами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digitalYEWFLO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компании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Yokogawa.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4154656"/>
            <a:ext cx="36302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областях: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обслуживания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КИПиА,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проблем измерений,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хорошо 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5024606"/>
            <a:ext cx="40957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Предварительно</a:t>
            </a:r>
            <a:r>
              <a:rPr sz="1000" spc="-25" dirty="0">
                <a:latin typeface="Lucida Sans Unicode"/>
                <a:cs typeface="Lucida Sans Unicode"/>
              </a:rPr>
              <a:t> пройти </a:t>
            </a:r>
            <a:r>
              <a:rPr sz="1000" spc="-10" dirty="0">
                <a:latin typeface="Lucida Sans Unicode"/>
                <a:cs typeface="Lucida Sans Unicode"/>
              </a:rPr>
              <a:t>обучение</a:t>
            </a:r>
            <a:r>
              <a:rPr sz="1000" spc="-25" dirty="0">
                <a:latin typeface="Lucida Sans Unicode"/>
                <a:cs typeface="Lucida Sans Unicode"/>
              </a:rPr>
              <a:t> по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Менеджер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ресурсов </a:t>
            </a:r>
            <a:r>
              <a:rPr sz="1000" dirty="0">
                <a:latin typeface="Lucida Sans Unicode"/>
                <a:cs typeface="Lucida Sans Unicode"/>
              </a:rPr>
              <a:t>КИП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(PRM)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или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владеть </a:t>
            </a:r>
            <a:r>
              <a:rPr sz="1000" dirty="0">
                <a:latin typeface="Lucida Sans Unicode"/>
                <a:cs typeface="Lucida Sans Unicode"/>
              </a:rPr>
              <a:t>навыками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FieldMate.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1803670"/>
            <a:ext cx="6480175" cy="3596640"/>
            <a:chOff x="540000" y="1803670"/>
            <a:chExt cx="6480175" cy="359664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534002"/>
              <a:ext cx="316343" cy="34385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3013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4236618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27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4347832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30"/>
                  </a:moveTo>
                  <a:lnTo>
                    <a:pt x="94424" y="129730"/>
                  </a:lnTo>
                  <a:lnTo>
                    <a:pt x="94424" y="142087"/>
                  </a:lnTo>
                  <a:lnTo>
                    <a:pt x="195148" y="142087"/>
                  </a:lnTo>
                  <a:lnTo>
                    <a:pt x="195148" y="129730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224255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4310760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989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403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4069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915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5054053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5004578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5029301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72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72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86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86"/>
                  </a:lnTo>
                  <a:lnTo>
                    <a:pt x="23533" y="85001"/>
                  </a:lnTo>
                  <a:lnTo>
                    <a:pt x="35471" y="77050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5264075"/>
              <a:ext cx="337977" cy="11738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5115801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01"/>
                  </a:moveTo>
                  <a:lnTo>
                    <a:pt x="0" y="24701"/>
                  </a:lnTo>
                  <a:lnTo>
                    <a:pt x="0" y="37058"/>
                  </a:lnTo>
                  <a:lnTo>
                    <a:pt x="12522" y="37058"/>
                  </a:lnTo>
                  <a:lnTo>
                    <a:pt x="12522" y="24701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6083568"/>
            <a:ext cx="3075940" cy="2606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вихревых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расходомеров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digitalYEWFLO компании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Yokogawa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Electric.</a:t>
            </a:r>
            <a:endParaRPr sz="1000">
              <a:latin typeface="Lucida Sans Unicode"/>
              <a:cs typeface="Lucida Sans Unicode"/>
            </a:endParaRPr>
          </a:p>
          <a:p>
            <a:pPr marL="228600" marR="18796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Критерии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выбора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вихревых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расходомеров </a:t>
            </a:r>
            <a:r>
              <a:rPr sz="1000" spc="-10" dirty="0">
                <a:latin typeface="Lucida Sans Unicode"/>
                <a:cs typeface="Lucida Sans Unicode"/>
              </a:rPr>
              <a:t>digitalYEWFLO.</a:t>
            </a:r>
            <a:endParaRPr sz="1000">
              <a:latin typeface="Lucida Sans Unicode"/>
              <a:cs typeface="Lucida Sans Unicode"/>
            </a:endParaRPr>
          </a:p>
          <a:p>
            <a:pPr marL="228600" marR="11239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Критерии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монтажа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вихревых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расходомеров </a:t>
            </a:r>
            <a:r>
              <a:rPr sz="1000" spc="-10" dirty="0">
                <a:latin typeface="Lucida Sans Unicode"/>
                <a:cs typeface="Lucida Sans Unicode"/>
              </a:rPr>
              <a:t>digitalYEWFLO.</a:t>
            </a:r>
            <a:endParaRPr sz="1000">
              <a:latin typeface="Lucida Sans Unicode"/>
              <a:cs typeface="Lucida Sans Unicode"/>
            </a:endParaRPr>
          </a:p>
          <a:p>
            <a:pPr marL="228600" marR="49466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Применение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вихревых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расходомеров </a:t>
            </a:r>
            <a:r>
              <a:rPr sz="1000" spc="-10" dirty="0">
                <a:latin typeface="Lucida Sans Unicode"/>
                <a:cs typeface="Lucida Sans Unicode"/>
              </a:rPr>
              <a:t>digitalYEWFLO.</a:t>
            </a:r>
            <a:endParaRPr sz="1000">
              <a:latin typeface="Lucida Sans Unicode"/>
              <a:cs typeface="Lucida Sans Unicode"/>
            </a:endParaRPr>
          </a:p>
          <a:p>
            <a:pPr marL="228600" marR="40894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программного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обеспечения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</a:t>
            </a:r>
            <a:r>
              <a:rPr sz="1000" spc="-35" dirty="0">
                <a:latin typeface="Lucida Sans Unicode"/>
                <a:cs typeface="Lucida Sans Unicode"/>
              </a:rPr>
              <a:t>технического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обслуживания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полевых </a:t>
            </a:r>
            <a:r>
              <a:rPr sz="1000" spc="-25" dirty="0">
                <a:latin typeface="Lucida Sans Unicode"/>
                <a:cs typeface="Lucida Sans Unicode"/>
              </a:rPr>
              <a:t>устройств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FieldMate.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25" dirty="0">
                <a:latin typeface="Lucida Sans Unicode"/>
                <a:cs typeface="Lucida Sans Unicode"/>
              </a:rPr>
              <a:t> операции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FieldMate.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55332" y="6655744"/>
            <a:ext cx="2835910" cy="165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1765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вихревых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расходомеров </a:t>
            </a:r>
            <a:r>
              <a:rPr sz="1000" spc="-20" dirty="0">
                <a:latin typeface="Lucida Sans Unicode"/>
                <a:cs typeface="Lucida Sans Unicode"/>
              </a:rPr>
              <a:t>digitalYEWFLO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протоколу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HARTи </a:t>
            </a:r>
            <a:r>
              <a:rPr sz="1000" spc="-25" dirty="0">
                <a:latin typeface="Lucida Sans Unicode"/>
                <a:cs typeface="Lucida Sans Unicode"/>
              </a:rPr>
              <a:t>FOUNDATION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Fieldbus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применением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PRM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FieldMate.</a:t>
            </a:r>
            <a:endParaRPr sz="1000">
              <a:latin typeface="Lucida Sans Unicode"/>
              <a:cs typeface="Lucida Sans Unicode"/>
            </a:endParaRPr>
          </a:p>
          <a:p>
            <a:pPr marL="12700" marR="483870">
              <a:lnSpc>
                <a:spcPct val="100000"/>
              </a:lnSpc>
              <a:spcBef>
                <a:spcPts val="280"/>
              </a:spcBef>
            </a:pPr>
            <a:r>
              <a:rPr sz="1000" spc="-35" dirty="0">
                <a:latin typeface="Lucida Sans Unicode"/>
                <a:cs typeface="Lucida Sans Unicode"/>
              </a:rPr>
              <a:t>Техническое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обслуживание вихревых </a:t>
            </a:r>
            <a:r>
              <a:rPr sz="1000" spc="-30" dirty="0">
                <a:latin typeface="Lucida Sans Unicode"/>
                <a:cs typeface="Lucida Sans Unicode"/>
              </a:rPr>
              <a:t>расходомеров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digitalYEWFLO.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калибровки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вихревых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расходомеров </a:t>
            </a:r>
            <a:r>
              <a:rPr sz="1000" spc="-10" dirty="0">
                <a:latin typeface="Lucida Sans Unicode"/>
                <a:cs typeface="Lucida Sans Unicode"/>
              </a:rPr>
              <a:t>digitalYEWFLO.</a:t>
            </a:r>
            <a:endParaRPr sz="1000">
              <a:latin typeface="Lucida Sans Unicode"/>
              <a:cs typeface="Lucida Sans Unicode"/>
            </a:endParaRPr>
          </a:p>
          <a:p>
            <a:pPr marL="12700" marR="752475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Практическая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вихревыми </a:t>
            </a:r>
            <a:r>
              <a:rPr sz="1000" spc="-25" dirty="0">
                <a:latin typeface="Lucida Sans Unicode"/>
                <a:cs typeface="Lucida Sans Unicode"/>
              </a:rPr>
              <a:t>расходомерами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digitalYEWFLO.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38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4094479"/>
          </a:xfrm>
          <a:custGeom>
            <a:avLst/>
            <a:gdLst/>
            <a:ahLst/>
            <a:cxnLst/>
            <a:rect l="l" t="t" r="r" b="b"/>
            <a:pathLst>
              <a:path w="7560309" h="4094479">
                <a:moveTo>
                  <a:pt x="7559992" y="0"/>
                </a:moveTo>
                <a:lnTo>
                  <a:pt x="0" y="0"/>
                </a:lnTo>
                <a:lnTo>
                  <a:pt x="0" y="4094137"/>
                </a:lnTo>
                <a:lnTo>
                  <a:pt x="7559992" y="4094137"/>
                </a:lnTo>
                <a:lnTo>
                  <a:pt x="7559992" y="0"/>
                </a:lnTo>
                <a:close/>
              </a:path>
            </a:pathLst>
          </a:custGeom>
          <a:solidFill>
            <a:srgbClr val="EAE7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7D69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6733540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Эксплуатация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техническое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Arial Black"/>
                <a:cs typeface="Arial Black"/>
              </a:rPr>
              <a:t>обслуживание 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кориолисовых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массовых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расходомеров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Arial Black"/>
                <a:cs typeface="Arial Black"/>
              </a:rPr>
              <a:t>ROTA</a:t>
            </a:r>
            <a:r>
              <a:rPr sz="2000" b="1" i="1" spc="-60" dirty="0">
                <a:solidFill>
                  <a:srgbClr val="FFFFFF"/>
                </a:solidFill>
                <a:latin typeface="Trebuchet MS"/>
                <a:cs typeface="Trebuchet MS"/>
              </a:rPr>
              <a:t>MASS</a:t>
            </a:r>
            <a:r>
              <a:rPr sz="2000" spc="-60" dirty="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Практический</a:t>
            </a:r>
            <a:r>
              <a:rPr sz="20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223492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654276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309469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5216630"/>
            <a:ext cx="10420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5" dirty="0">
                <a:latin typeface="Arial Black"/>
                <a:cs typeface="Arial Black"/>
              </a:rPr>
              <a:t>Рекомендации: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1823063"/>
            <a:ext cx="4215130" cy="1263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специалистами,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занимающимися </a:t>
            </a:r>
            <a:r>
              <a:rPr sz="1000" spc="-20" dirty="0">
                <a:latin typeface="Lucida Sans Unicode"/>
                <a:cs typeface="Lucida Sans Unicode"/>
              </a:rPr>
              <a:t>техобслуживанием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технической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поддержкой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КИПиА,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навыков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кориолисовыми </a:t>
            </a:r>
            <a:r>
              <a:rPr sz="1000" dirty="0">
                <a:latin typeface="Lucida Sans Unicode"/>
                <a:cs typeface="Lucida Sans Unicode"/>
              </a:rPr>
              <a:t>массовыми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расходомерами</a:t>
            </a:r>
            <a:r>
              <a:rPr sz="1000" spc="-10" dirty="0">
                <a:latin typeface="Lucida Sans Unicode"/>
                <a:cs typeface="Lucida Sans Unicode"/>
              </a:rPr>
              <a:t> ROTA</a:t>
            </a:r>
            <a:r>
              <a:rPr sz="1000" i="1" spc="-10" dirty="0">
                <a:latin typeface="Trebuchet MS"/>
                <a:cs typeface="Trebuchet MS"/>
              </a:rPr>
              <a:t>MASS </a:t>
            </a:r>
            <a:r>
              <a:rPr sz="1000" spc="-30" dirty="0">
                <a:latin typeface="Lucida Sans Unicode"/>
                <a:cs typeface="Lucida Sans Unicode"/>
              </a:rPr>
              <a:t>Yokogawa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Electric.</a:t>
            </a:r>
            <a:endParaRPr sz="1000">
              <a:latin typeface="Lucida Sans Unicode"/>
              <a:cs typeface="Lucida Sans Unicode"/>
            </a:endParaRPr>
          </a:p>
          <a:p>
            <a:pPr marL="12700" marR="104139">
              <a:lnSpc>
                <a:spcPct val="100000"/>
              </a:lnSpc>
              <a:spcBef>
                <a:spcPts val="14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знакомит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характеристиками,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правилами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монтажа, параметрирования,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эксплуатации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предоставляет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возможность </a:t>
            </a:r>
            <a:r>
              <a:rPr sz="1000" dirty="0">
                <a:latin typeface="Lucida Sans Unicode"/>
                <a:cs typeface="Lucida Sans Unicode"/>
              </a:rPr>
              <a:t>через </a:t>
            </a: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конфигурировать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кориолисовые </a:t>
            </a:r>
            <a:r>
              <a:rPr sz="1000" dirty="0">
                <a:latin typeface="Lucida Sans Unicode"/>
                <a:cs typeface="Lucida Sans Unicode"/>
              </a:rPr>
              <a:t>массовые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расходомеры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ROTA</a:t>
            </a:r>
            <a:r>
              <a:rPr sz="1000" i="1" spc="-10" dirty="0">
                <a:latin typeface="Trebuchet MS"/>
                <a:cs typeface="Trebuchet MS"/>
              </a:rPr>
              <a:t>MASS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248638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643481"/>
            <a:ext cx="42976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инженерно-</a:t>
            </a:r>
            <a:r>
              <a:rPr sz="1000" spc="-35" dirty="0">
                <a:latin typeface="Lucida Sans Unicode"/>
                <a:cs typeface="Lucida Sans Unicode"/>
              </a:rPr>
              <a:t>технического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обслуживающего </a:t>
            </a:r>
            <a:r>
              <a:rPr sz="1000" spc="-20" dirty="0">
                <a:latin typeface="Lucida Sans Unicode"/>
                <a:cs typeface="Lucida Sans Unicode"/>
              </a:rPr>
              <a:t>персонала,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вовлеченного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работу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кориолисовыми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массовыми </a:t>
            </a:r>
            <a:r>
              <a:rPr sz="1000" spc="-25" dirty="0">
                <a:latin typeface="Lucida Sans Unicode"/>
                <a:cs typeface="Lucida Sans Unicode"/>
              </a:rPr>
              <a:t>расходомерами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ROTAMASS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Yokogawa.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4325090"/>
            <a:ext cx="42646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в </a:t>
            </a:r>
            <a:r>
              <a:rPr sz="1000" spc="-25" dirty="0">
                <a:latin typeface="Lucida Sans Unicode"/>
                <a:cs typeface="Lucida Sans Unicode"/>
              </a:rPr>
              <a:t>областях: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обслуживания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КИПиА,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проблем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 контроля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хорошо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среде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5195040"/>
            <a:ext cx="40957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Предварительно</a:t>
            </a:r>
            <a:r>
              <a:rPr sz="1000" spc="-25" dirty="0">
                <a:latin typeface="Lucida Sans Unicode"/>
                <a:cs typeface="Lucida Sans Unicode"/>
              </a:rPr>
              <a:t> пройти </a:t>
            </a:r>
            <a:r>
              <a:rPr sz="1000" spc="-10" dirty="0">
                <a:latin typeface="Lucida Sans Unicode"/>
                <a:cs typeface="Lucida Sans Unicode"/>
              </a:rPr>
              <a:t>обучение</a:t>
            </a:r>
            <a:r>
              <a:rPr sz="1000" spc="-25" dirty="0">
                <a:latin typeface="Lucida Sans Unicode"/>
                <a:cs typeface="Lucida Sans Unicode"/>
              </a:rPr>
              <a:t> по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Менеджер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ресурсов </a:t>
            </a:r>
            <a:r>
              <a:rPr sz="1000" dirty="0">
                <a:latin typeface="Lucida Sans Unicode"/>
                <a:cs typeface="Lucida Sans Unicode"/>
              </a:rPr>
              <a:t>КИП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(PRM)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или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владеть </a:t>
            </a:r>
            <a:r>
              <a:rPr sz="1000" dirty="0">
                <a:latin typeface="Lucida Sans Unicode"/>
                <a:cs typeface="Lucida Sans Unicode"/>
              </a:rPr>
              <a:t>навыками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FieldMate.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1803670"/>
            <a:ext cx="6480175" cy="3758565"/>
            <a:chOff x="540000" y="1803670"/>
            <a:chExt cx="6480175" cy="375856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696002"/>
              <a:ext cx="316343" cy="34385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3175402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4434624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84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26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26"/>
                  </a:lnTo>
                  <a:lnTo>
                    <a:pt x="123101" y="335572"/>
                  </a:lnTo>
                  <a:lnTo>
                    <a:pt x="113309" y="333629"/>
                  </a:lnTo>
                  <a:lnTo>
                    <a:pt x="103517" y="335572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454582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422254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4508753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3151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565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423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507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5216055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5166579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5191302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47"/>
                  </a:moveTo>
                  <a:lnTo>
                    <a:pt x="353593" y="303555"/>
                  </a:lnTo>
                  <a:lnTo>
                    <a:pt x="347383" y="314274"/>
                  </a:lnTo>
                  <a:lnTo>
                    <a:pt x="388048" y="337210"/>
                  </a:lnTo>
                  <a:lnTo>
                    <a:pt x="388048" y="353542"/>
                  </a:lnTo>
                  <a:lnTo>
                    <a:pt x="383641" y="358343"/>
                  </a:lnTo>
                  <a:lnTo>
                    <a:pt x="16916" y="358343"/>
                  </a:lnTo>
                  <a:lnTo>
                    <a:pt x="12522" y="353542"/>
                  </a:lnTo>
                  <a:lnTo>
                    <a:pt x="12522" y="337210"/>
                  </a:lnTo>
                  <a:lnTo>
                    <a:pt x="53174" y="314274"/>
                  </a:lnTo>
                  <a:lnTo>
                    <a:pt x="46964" y="303555"/>
                  </a:lnTo>
                  <a:lnTo>
                    <a:pt x="0" y="330047"/>
                  </a:lnTo>
                  <a:lnTo>
                    <a:pt x="0" y="345986"/>
                  </a:lnTo>
                  <a:lnTo>
                    <a:pt x="1511" y="355511"/>
                  </a:lnTo>
                  <a:lnTo>
                    <a:pt x="5575" y="363372"/>
                  </a:lnTo>
                  <a:lnTo>
                    <a:pt x="11557" y="368731"/>
                  </a:lnTo>
                  <a:lnTo>
                    <a:pt x="18783" y="370700"/>
                  </a:lnTo>
                  <a:lnTo>
                    <a:pt x="381787" y="370700"/>
                  </a:lnTo>
                  <a:lnTo>
                    <a:pt x="389013" y="368731"/>
                  </a:lnTo>
                  <a:lnTo>
                    <a:pt x="394995" y="363372"/>
                  </a:lnTo>
                  <a:lnTo>
                    <a:pt x="399059" y="355511"/>
                  </a:lnTo>
                  <a:lnTo>
                    <a:pt x="400558" y="345986"/>
                  </a:lnTo>
                  <a:lnTo>
                    <a:pt x="400558" y="330047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86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86"/>
                  </a:lnTo>
                  <a:lnTo>
                    <a:pt x="23533" y="85001"/>
                  </a:lnTo>
                  <a:lnTo>
                    <a:pt x="35471" y="77050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5426075"/>
              <a:ext cx="337977" cy="117386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5277789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14"/>
                  </a:moveTo>
                  <a:lnTo>
                    <a:pt x="0" y="24714"/>
                  </a:lnTo>
                  <a:lnTo>
                    <a:pt x="0" y="37071"/>
                  </a:lnTo>
                  <a:lnTo>
                    <a:pt x="12522" y="37071"/>
                  </a:lnTo>
                  <a:lnTo>
                    <a:pt x="12522" y="24714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6083568"/>
            <a:ext cx="311340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кориолисовых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массовых</a:t>
            </a:r>
            <a:r>
              <a:rPr sz="1000" spc="-25" dirty="0">
                <a:latin typeface="Lucida Sans Unicode"/>
                <a:cs typeface="Lucida Sans Unicode"/>
              </a:rPr>
              <a:t> расходомеров ROTA</a:t>
            </a:r>
            <a:r>
              <a:rPr sz="1000" i="1" spc="-25" dirty="0">
                <a:latin typeface="Trebuchet MS"/>
                <a:cs typeface="Trebuchet MS"/>
              </a:rPr>
              <a:t>MASS</a:t>
            </a:r>
            <a:r>
              <a:rPr sz="1000" i="1" spc="-3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компании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Yokogawa.</a:t>
            </a:r>
            <a:endParaRPr sz="1000">
              <a:latin typeface="Lucida Sans Unicode"/>
              <a:cs typeface="Lucida Sans Unicode"/>
            </a:endParaRPr>
          </a:p>
          <a:p>
            <a:pPr marL="228600" marR="217804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Критерии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выбора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кориолисовых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массовых </a:t>
            </a:r>
            <a:r>
              <a:rPr sz="1000" spc="-30" dirty="0">
                <a:latin typeface="Lucida Sans Unicode"/>
                <a:cs typeface="Lucida Sans Unicode"/>
              </a:rPr>
              <a:t>расходомеров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ROTA</a:t>
            </a:r>
            <a:r>
              <a:rPr sz="1000" i="1" spc="-10" dirty="0">
                <a:latin typeface="Trebuchet MS"/>
                <a:cs typeface="Trebuchet MS"/>
              </a:rPr>
              <a:t>MASS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  <a:p>
            <a:pPr marL="228600" marR="14224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Критерии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монтажа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кориолисовых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массовых </a:t>
            </a:r>
            <a:r>
              <a:rPr sz="1000" spc="-30" dirty="0">
                <a:latin typeface="Lucida Sans Unicode"/>
                <a:cs typeface="Lucida Sans Unicode"/>
              </a:rPr>
              <a:t>расходомеров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ROTA</a:t>
            </a:r>
            <a:r>
              <a:rPr sz="1000" i="1" spc="-10" dirty="0">
                <a:latin typeface="Trebuchet MS"/>
                <a:cs typeface="Trebuchet MS"/>
              </a:rPr>
              <a:t>MASS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  <a:p>
            <a:pPr marL="228600" marR="52451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Применение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кориолисовых</a:t>
            </a:r>
            <a:r>
              <a:rPr sz="1000" spc="-10" dirty="0">
                <a:latin typeface="Lucida Sans Unicode"/>
                <a:cs typeface="Lucida Sans Unicode"/>
              </a:rPr>
              <a:t> массовых </a:t>
            </a:r>
            <a:r>
              <a:rPr sz="1000" spc="-30" dirty="0">
                <a:latin typeface="Lucida Sans Unicode"/>
                <a:cs typeface="Lucida Sans Unicode"/>
              </a:rPr>
              <a:t>расходомеров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ROTA</a:t>
            </a:r>
            <a:r>
              <a:rPr sz="1000" i="1" spc="-10" dirty="0">
                <a:latin typeface="Trebuchet MS"/>
                <a:cs typeface="Trebuchet MS"/>
              </a:rPr>
              <a:t>MASS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программного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обеспечения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PRM</a:t>
            </a:r>
            <a:endParaRPr sz="1000">
              <a:latin typeface="Lucida Sans Unicode"/>
              <a:cs typeface="Lucida Sans Unicode"/>
            </a:endParaRPr>
          </a:p>
          <a:p>
            <a:pPr marL="228600" marR="1270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FieldMate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технического </a:t>
            </a:r>
            <a:r>
              <a:rPr sz="1000" spc="-10" dirty="0">
                <a:latin typeface="Lucida Sans Unicode"/>
                <a:cs typeface="Lucida Sans Unicode"/>
              </a:rPr>
              <a:t>обслуживания </a:t>
            </a:r>
            <a:r>
              <a:rPr sz="1000" spc="-20" dirty="0">
                <a:latin typeface="Lucida Sans Unicode"/>
                <a:cs typeface="Lucida Sans Unicode"/>
              </a:rPr>
              <a:t>полевых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устройств.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25" dirty="0">
                <a:latin typeface="Lucida Sans Unicode"/>
                <a:cs typeface="Lucida Sans Unicode"/>
              </a:rPr>
              <a:t> операции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PRM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FieldMate.</a:t>
            </a:r>
            <a:endParaRPr sz="1000">
              <a:latin typeface="Lucida Sans Unicode"/>
              <a:cs typeface="Lucida Sans Unicode"/>
            </a:endParaRPr>
          </a:p>
          <a:p>
            <a:pPr marL="228600" marR="10096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кориолисовых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массовых </a:t>
            </a:r>
            <a:r>
              <a:rPr sz="1000" spc="-30" dirty="0">
                <a:latin typeface="Lucida Sans Unicode"/>
                <a:cs typeface="Lucida Sans Unicode"/>
              </a:rPr>
              <a:t>расходомеров</a:t>
            </a:r>
            <a:r>
              <a:rPr sz="1000" spc="-25" dirty="0">
                <a:latin typeface="Lucida Sans Unicode"/>
                <a:cs typeface="Lucida Sans Unicode"/>
              </a:rPr>
              <a:t> ROTA</a:t>
            </a:r>
            <a:r>
              <a:rPr sz="1000" i="1" spc="-25" dirty="0">
                <a:latin typeface="Trebuchet MS"/>
                <a:cs typeface="Trebuchet MS"/>
              </a:rPr>
              <a:t>MASS</a:t>
            </a:r>
            <a:r>
              <a:rPr sz="1000" i="1" spc="-10" dirty="0">
                <a:latin typeface="Trebuchet MS"/>
                <a:cs typeface="Trebuchet MS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</a:t>
            </a:r>
            <a:r>
              <a:rPr sz="1000" spc="-30" dirty="0">
                <a:latin typeface="Lucida Sans Unicode"/>
                <a:cs typeface="Lucida Sans Unicode"/>
              </a:rPr>
              <a:t>протоколу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HART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FOUNDATION Fieldbus</a:t>
            </a:r>
            <a:r>
              <a:rPr sz="1000" spc="-30" dirty="0">
                <a:latin typeface="Lucida Sans Unicode"/>
                <a:cs typeface="Lucida Sans Unicode"/>
              </a:rPr>
              <a:t> 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применением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PRM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FieldMate.</a:t>
            </a:r>
            <a:endParaRPr sz="1000">
              <a:latin typeface="Lucida Sans Unicode"/>
              <a:cs typeface="Lucida Sans Unicode"/>
            </a:endParaRPr>
          </a:p>
          <a:p>
            <a:pPr marL="228600" marR="58419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калибровки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кориолисовых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массовых </a:t>
            </a:r>
            <a:r>
              <a:rPr sz="1000" spc="-30" dirty="0">
                <a:latin typeface="Lucida Sans Unicode"/>
                <a:cs typeface="Lucida Sans Unicode"/>
              </a:rPr>
              <a:t>расходомеров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ROTA</a:t>
            </a:r>
            <a:r>
              <a:rPr sz="1000" i="1" spc="-10" dirty="0">
                <a:latin typeface="Trebuchet MS"/>
                <a:cs typeface="Trebuchet MS"/>
              </a:rPr>
              <a:t>MASS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9300" y="6325512"/>
            <a:ext cx="2872740" cy="1001394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1778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Практическая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0" dirty="0">
                <a:latin typeface="Lucida Sans Unicode"/>
                <a:cs typeface="Lucida Sans Unicode"/>
              </a:rPr>
              <a:t> кориолисовыми </a:t>
            </a:r>
            <a:r>
              <a:rPr sz="1000" dirty="0">
                <a:latin typeface="Lucida Sans Unicode"/>
                <a:cs typeface="Lucida Sans Unicode"/>
              </a:rPr>
              <a:t>массовыми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расходомерами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ROTA</a:t>
            </a:r>
            <a:r>
              <a:rPr sz="1000" i="1" spc="-10" dirty="0">
                <a:latin typeface="Trebuchet MS"/>
                <a:cs typeface="Trebuchet MS"/>
              </a:rPr>
              <a:t>MASS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35" dirty="0">
                <a:latin typeface="Lucida Sans Unicode"/>
                <a:cs typeface="Lucida Sans Unicode"/>
              </a:rPr>
              <a:t>Техническое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обслуживание кориолисовых массовых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расходомеров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ROTA</a:t>
            </a:r>
            <a:r>
              <a:rPr sz="1000" i="1" spc="-10" dirty="0">
                <a:latin typeface="Trebuchet MS"/>
                <a:cs typeface="Trebuchet MS"/>
              </a:rPr>
              <a:t>MASS</a:t>
            </a:r>
            <a:r>
              <a:rPr sz="1000" spc="-10" dirty="0">
                <a:latin typeface="Lucida Sans Unicode"/>
                <a:cs typeface="Lucida Sans Unicode"/>
              </a:rPr>
              <a:t>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39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3861435"/>
          </a:xfrm>
          <a:custGeom>
            <a:avLst/>
            <a:gdLst/>
            <a:ahLst/>
            <a:cxnLst/>
            <a:rect l="l" t="t" r="r" b="b"/>
            <a:pathLst>
              <a:path w="7560309" h="3861435">
                <a:moveTo>
                  <a:pt x="7559992" y="0"/>
                </a:moveTo>
                <a:lnTo>
                  <a:pt x="0" y="0"/>
                </a:lnTo>
                <a:lnTo>
                  <a:pt x="0" y="3861003"/>
                </a:lnTo>
                <a:lnTo>
                  <a:pt x="7559992" y="3861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EAE7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7D69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3146425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FOUNDATION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Fieldbus™.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053058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483842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318994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2936"/>
            <a:ext cx="4105910" cy="1110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0185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разработки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проектов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автоматизации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VP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использованием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технологии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FOUNDATION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Fieldbus™.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4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знакомятся</a:t>
            </a:r>
            <a:r>
              <a:rPr sz="1000" spc="-30" dirty="0">
                <a:latin typeface="Lucida Sans Unicode"/>
                <a:cs typeface="Lucida Sans Unicode"/>
              </a:rPr>
              <a:t> с </a:t>
            </a:r>
            <a:r>
              <a:rPr sz="1000" spc="-20" dirty="0">
                <a:latin typeface="Lucida Sans Unicode"/>
                <a:cs typeface="Lucida Sans Unicode"/>
              </a:rPr>
              <a:t>инструментарием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созданию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конфигурированию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сегментов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шины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FOUNDATION</a:t>
            </a:r>
            <a:r>
              <a:rPr sz="1000" spc="-10" dirty="0">
                <a:latin typeface="Lucida Sans Unicode"/>
                <a:cs typeface="Lucida Sans Unicode"/>
              </a:rPr>
              <a:t> Fieldbus™, </a:t>
            </a:r>
            <a:r>
              <a:rPr sz="1000" dirty="0">
                <a:latin typeface="Lucida Sans Unicode"/>
                <a:cs typeface="Lucida Sans Unicode"/>
              </a:rPr>
              <a:t>включая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непрерывного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последовательного управления,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разработку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операторского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интерфейса.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096111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4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490954"/>
            <a:ext cx="42697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4925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заниматься </a:t>
            </a:r>
            <a:r>
              <a:rPr sz="1000" spc="-20" dirty="0">
                <a:latin typeface="Lucida Sans Unicode"/>
                <a:cs typeface="Lucida Sans Unicode"/>
              </a:rPr>
              <a:t>разработкой</a:t>
            </a:r>
            <a:r>
              <a:rPr sz="1000" dirty="0">
                <a:latin typeface="Lucida Sans Unicode"/>
                <a:cs typeface="Lucida Sans Unicode"/>
              </a:rPr>
              <a:t> и </a:t>
            </a:r>
            <a:r>
              <a:rPr sz="1000" spc="-20" dirty="0">
                <a:latin typeface="Lucida Sans Unicode"/>
                <a:cs typeface="Lucida Sans Unicode"/>
              </a:rPr>
              <a:t>конфигурированием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проектов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автоматизации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VP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использованием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технологии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FOUNDATION Fieldbus™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4324963"/>
            <a:ext cx="4187190" cy="1146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опытом</a:t>
            </a:r>
            <a:endParaRPr sz="1000">
              <a:latin typeface="Lucida Sans Unicode"/>
              <a:cs typeface="Lucida Sans Unicode"/>
            </a:endParaRPr>
          </a:p>
          <a:p>
            <a:pPr marL="12700" marR="7493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области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ТП,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сетевых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технологий,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программного обеспечения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0" dirty="0">
                <a:latin typeface="Lucida Sans Unicode"/>
                <a:cs typeface="Lucida Sans Unicode"/>
              </a:rPr>
              <a:t> систем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Иметь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базовые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понятия </a:t>
            </a:r>
            <a:r>
              <a:rPr sz="1000" spc="-20" dirty="0">
                <a:latin typeface="Lucida Sans Unicode"/>
                <a:cs typeface="Lucida Sans Unicode"/>
              </a:rPr>
              <a:t>построения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сетей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FOUNDATION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Fieldbus™.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425"/>
              </a:spcBef>
            </a:pPr>
            <a:r>
              <a:rPr sz="1000" spc="-35" dirty="0">
                <a:latin typeface="Lucida Sans Unicode"/>
                <a:cs typeface="Lucida Sans Unicode"/>
              </a:rPr>
              <a:t>До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прохождения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инженерного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FOUNDATION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Fieldbus™ обязательно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предварительное </a:t>
            </a:r>
            <a:r>
              <a:rPr sz="1000" spc="-35" dirty="0">
                <a:latin typeface="Lucida Sans Unicode"/>
                <a:cs typeface="Lucida Sans Unicode"/>
              </a:rPr>
              <a:t>прохождение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5" dirty="0">
                <a:latin typeface="Lucida Sans Unicode"/>
                <a:cs typeface="Lucida Sans Unicode"/>
              </a:rPr>
              <a:t> VP </a:t>
            </a:r>
            <a:r>
              <a:rPr sz="1000" spc="-10" dirty="0">
                <a:latin typeface="Lucida Sans Unicode"/>
                <a:cs typeface="Lucida Sans Unicode"/>
              </a:rPr>
              <a:t>Инженерный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3014345"/>
            <a:chOff x="540000" y="1803670"/>
            <a:chExt cx="6480175" cy="301434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561002"/>
              <a:ext cx="316343" cy="34385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3004406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4434624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84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26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26"/>
                  </a:lnTo>
                  <a:lnTo>
                    <a:pt x="123101" y="335572"/>
                  </a:lnTo>
                  <a:lnTo>
                    <a:pt x="113309" y="333629"/>
                  </a:lnTo>
                  <a:lnTo>
                    <a:pt x="103517" y="335572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454582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422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4508753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7D69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7D69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980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394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423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239" y="5629978"/>
            <a:ext cx="6436360" cy="69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00579C"/>
                </a:solidFill>
                <a:latin typeface="Lucida Sans Unicode"/>
                <a:cs typeface="Lucida Sans Unicode"/>
              </a:rPr>
              <a:t>Примечание:</a:t>
            </a:r>
            <a:r>
              <a:rPr sz="1000" spc="-30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Lucida Sans Unicode"/>
                <a:cs typeface="Lucida Sans Unicode"/>
              </a:rPr>
              <a:t>Обучение</a:t>
            </a:r>
            <a:r>
              <a:rPr sz="1000" spc="-30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00579C"/>
                </a:solidFill>
                <a:latin typeface="Lucida Sans Unicode"/>
                <a:cs typeface="Lucida Sans Unicode"/>
              </a:rPr>
              <a:t>ведётся</a:t>
            </a:r>
            <a:r>
              <a:rPr sz="1000" spc="-25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20" dirty="0">
                <a:solidFill>
                  <a:srgbClr val="00579C"/>
                </a:solidFill>
                <a:latin typeface="Lucida Sans Unicode"/>
                <a:cs typeface="Lucida Sans Unicode"/>
              </a:rPr>
              <a:t>применительно</a:t>
            </a:r>
            <a:r>
              <a:rPr sz="1000" spc="-30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00579C"/>
                </a:solidFill>
                <a:latin typeface="Lucida Sans Unicode"/>
                <a:cs typeface="Lucida Sans Unicode"/>
              </a:rPr>
              <a:t>к</a:t>
            </a:r>
            <a:r>
              <a:rPr sz="1000" spc="-25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Lucida Sans Unicode"/>
                <a:cs typeface="Lucida Sans Unicode"/>
              </a:rPr>
              <a:t>системам</a:t>
            </a:r>
            <a:r>
              <a:rPr sz="1000" spc="-30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00579C"/>
                </a:solidFill>
                <a:latin typeface="Lucida Sans Unicode"/>
                <a:cs typeface="Lucida Sans Unicode"/>
              </a:rPr>
              <a:t>управления</a:t>
            </a:r>
            <a:r>
              <a:rPr sz="1000" spc="-25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Lucida Sans Unicode"/>
                <a:cs typeface="Lucida Sans Unicode"/>
              </a:rPr>
              <a:t>семейства</a:t>
            </a:r>
            <a:r>
              <a:rPr sz="1000" spc="-30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Lucida Sans Unicode"/>
                <a:cs typeface="Lucida Sans Unicode"/>
              </a:rPr>
              <a:t>CENTUM</a:t>
            </a:r>
            <a:r>
              <a:rPr sz="1000" spc="-25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00579C"/>
                </a:solidFill>
                <a:latin typeface="Lucida Sans Unicode"/>
                <a:cs typeface="Lucida Sans Unicode"/>
              </a:rPr>
              <a:t>VP</a:t>
            </a:r>
            <a:r>
              <a:rPr sz="1000" spc="-30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00579C"/>
                </a:solidFill>
                <a:latin typeface="Lucida Sans Unicode"/>
                <a:cs typeface="Lucida Sans Unicode"/>
              </a:rPr>
              <a:t>и</a:t>
            </a:r>
            <a:r>
              <a:rPr sz="1000" spc="-25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Lucida Sans Unicode"/>
                <a:cs typeface="Lucida Sans Unicode"/>
              </a:rPr>
              <a:t>сетям </a:t>
            </a:r>
            <a:r>
              <a:rPr sz="1000" spc="-25" dirty="0">
                <a:solidFill>
                  <a:srgbClr val="00579C"/>
                </a:solidFill>
                <a:latin typeface="Lucida Sans Unicode"/>
                <a:cs typeface="Lucida Sans Unicode"/>
              </a:rPr>
              <a:t>FOUNDATION</a:t>
            </a:r>
            <a:r>
              <a:rPr sz="1000" spc="5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25" dirty="0">
                <a:solidFill>
                  <a:srgbClr val="00579C"/>
                </a:solidFill>
                <a:latin typeface="Lucida Sans Unicode"/>
                <a:cs typeface="Lucida Sans Unicode"/>
              </a:rPr>
              <a:t>Fieldbus™</a:t>
            </a:r>
            <a:r>
              <a:rPr sz="1000" spc="10" dirty="0">
                <a:solidFill>
                  <a:srgbClr val="00579C"/>
                </a:solidFill>
                <a:latin typeface="Lucida Sans Unicode"/>
                <a:cs typeface="Lucida Sans Unicode"/>
              </a:rPr>
              <a:t> </a:t>
            </a:r>
            <a:r>
              <a:rPr sz="1000" spc="-75" dirty="0">
                <a:solidFill>
                  <a:srgbClr val="00579C"/>
                </a:solidFill>
                <a:latin typeface="Lucida Sans Unicode"/>
                <a:cs typeface="Lucida Sans Unicode"/>
              </a:rPr>
              <a:t>FF-</a:t>
            </a:r>
            <a:r>
              <a:rPr sz="1000" spc="-25" dirty="0">
                <a:solidFill>
                  <a:srgbClr val="00579C"/>
                </a:solidFill>
                <a:latin typeface="Lucida Sans Unicode"/>
                <a:cs typeface="Lucida Sans Unicode"/>
              </a:rPr>
              <a:t>H1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17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6325512"/>
            <a:ext cx="3193415" cy="12255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 </a:t>
            </a:r>
            <a:r>
              <a:rPr sz="1000" spc="-40" dirty="0">
                <a:latin typeface="Lucida Sans Unicode"/>
                <a:cs typeface="Lucida Sans Unicode"/>
              </a:rPr>
              <a:t>технологию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FOUNDATION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Fieldbus™ </a:t>
            </a:r>
            <a:r>
              <a:rPr sz="1000" spc="-25" dirty="0">
                <a:latin typeface="Lucida Sans Unicode"/>
                <a:cs typeface="Lucida Sans Unicode"/>
              </a:rPr>
              <a:t>FF.</a:t>
            </a:r>
            <a:endParaRPr sz="1000">
              <a:latin typeface="Lucida Sans Unicode"/>
              <a:cs typeface="Lucida Sans Unicode"/>
            </a:endParaRPr>
          </a:p>
          <a:p>
            <a:pPr marL="228600" marR="868680" algn="just">
              <a:lnSpc>
                <a:spcPct val="123600"/>
              </a:lnSpc>
            </a:pPr>
            <a:r>
              <a:rPr sz="1000" spc="-20" dirty="0">
                <a:latin typeface="Lucida Sans Unicode"/>
                <a:cs typeface="Lucida Sans Unicode"/>
              </a:rPr>
              <a:t>Аппаратные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средства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 </a:t>
            </a:r>
            <a:r>
              <a:rPr sz="1000" spc="-45" dirty="0">
                <a:latin typeface="Lucida Sans Unicode"/>
                <a:cs typeface="Lucida Sans Unicode"/>
              </a:rPr>
              <a:t>FF. </a:t>
            </a:r>
            <a:r>
              <a:rPr sz="1000" dirty="0">
                <a:latin typeface="Lucida Sans Unicode"/>
                <a:cs typeface="Lucida Sans Unicode"/>
              </a:rPr>
              <a:t>Обмен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информацией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по </a:t>
            </a:r>
            <a:r>
              <a:rPr sz="1000" dirty="0">
                <a:latin typeface="Lucida Sans Unicode"/>
                <a:cs typeface="Lucida Sans Unicode"/>
              </a:rPr>
              <a:t>шине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FF. </a:t>
            </a:r>
            <a:r>
              <a:rPr sz="1000" dirty="0">
                <a:latin typeface="Lucida Sans Unicode"/>
                <a:cs typeface="Lucida Sans Unicode"/>
              </a:rPr>
              <a:t>Функциональные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блоки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FF.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7300" y="7638791"/>
            <a:ext cx="1661160" cy="5080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Разработка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проекта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FF.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4744" y="8157236"/>
            <a:ext cx="2816225" cy="1693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14033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40" dirty="0">
                <a:latin typeface="Lucida Sans Unicode"/>
                <a:cs typeface="Lucida Sans Unicode"/>
              </a:rPr>
              <a:t>исходные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данные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проектирования 	</a:t>
            </a:r>
            <a:r>
              <a:rPr sz="1000" spc="-25" dirty="0">
                <a:latin typeface="Lucida Sans Unicode"/>
                <a:cs typeface="Lucida Sans Unicode"/>
              </a:rPr>
              <a:t>FF.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спецификация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проектирования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сегмента 	</a:t>
            </a:r>
            <a:r>
              <a:rPr sz="1000" spc="-25" dirty="0">
                <a:latin typeface="Lucida Sans Unicode"/>
                <a:cs typeface="Lucida Sans Unicode"/>
              </a:rPr>
              <a:t>FF.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построение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сегмента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FF.</a:t>
            </a:r>
            <a:endParaRPr sz="1000">
              <a:latin typeface="Lucida Sans Unicode"/>
              <a:cs typeface="Lucida Sans Unicode"/>
            </a:endParaRPr>
          </a:p>
          <a:p>
            <a:pPr marL="239395" marR="38290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аппаратные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средства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сегмента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спецификация устройств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FF.</a:t>
            </a:r>
            <a:endParaRPr sz="1000">
              <a:latin typeface="Lucida Sans Unicode"/>
              <a:cs typeface="Lucida Sans Unicode"/>
            </a:endParaRPr>
          </a:p>
          <a:p>
            <a:pPr marL="239395" marR="304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проектные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документы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необходимые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	</a:t>
            </a:r>
            <a:r>
              <a:rPr sz="1000" spc="-10" dirty="0">
                <a:latin typeface="Lucida Sans Unicode"/>
                <a:cs typeface="Lucida Sans Unicode"/>
              </a:rPr>
              <a:t>разработки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прикладного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программного 	обеспечения.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299" y="9860941"/>
            <a:ext cx="14579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занятия.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39300" y="6325512"/>
            <a:ext cx="3101975" cy="277685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Разработка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прикладного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программного обеспечения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FF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(конфигурирование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системы):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Этапы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разработки.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проекта,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регистрация</a:t>
            </a:r>
            <a:endParaRPr sz="1000">
              <a:latin typeface="Lucida Sans Unicode"/>
              <a:cs typeface="Lucida Sans Unicode"/>
            </a:endParaRPr>
          </a:p>
          <a:p>
            <a:pPr marL="228600" marR="245745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коммуникационного модуля </a:t>
            </a:r>
            <a:r>
              <a:rPr sz="1000" spc="-10" dirty="0">
                <a:latin typeface="Lucida Sans Unicode"/>
                <a:cs typeface="Lucida Sans Unicode"/>
              </a:rPr>
              <a:t>ALF111.</a:t>
            </a:r>
            <a:endParaRPr sz="1000">
              <a:latin typeface="Lucida Sans Unicode"/>
              <a:cs typeface="Lucida Sans Unicode"/>
            </a:endParaRPr>
          </a:p>
          <a:p>
            <a:pPr marL="228600" marR="210185">
              <a:lnSpc>
                <a:spcPct val="123600"/>
              </a:lnSpc>
            </a:pPr>
            <a:r>
              <a:rPr sz="1000" spc="-30" dirty="0">
                <a:latin typeface="Lucida Sans Unicode"/>
                <a:cs typeface="Lucida Sans Unicode"/>
              </a:rPr>
              <a:t>Процедура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регистрации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устройства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FF. Установка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среды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конфигурирования.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21018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Отображение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графика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работы сегмента.</a:t>
            </a:r>
            <a:endParaRPr sz="1000">
              <a:latin typeface="Lucida Sans Unicode"/>
              <a:cs typeface="Lucida Sans Unicode"/>
            </a:endParaRPr>
          </a:p>
          <a:p>
            <a:pPr marL="228600" marR="40005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экранных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FF </a:t>
            </a:r>
            <a:r>
              <a:rPr sz="1000" spc="-10" dirty="0">
                <a:latin typeface="Lucida Sans Unicode"/>
                <a:cs typeface="Lucida Sans Unicode"/>
              </a:rPr>
              <a:t>построителя системы</a:t>
            </a:r>
            <a:r>
              <a:rPr sz="1000" spc="-20" dirty="0">
                <a:latin typeface="Lucida Sans Unicode"/>
                <a:cs typeface="Lucida Sans Unicode"/>
              </a:rPr>
              <a:t> System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View.</a:t>
            </a:r>
            <a:endParaRPr sz="1000">
              <a:latin typeface="Lucida Sans Unicode"/>
              <a:cs typeface="Lucida Sans Unicode"/>
            </a:endParaRPr>
          </a:p>
          <a:p>
            <a:pPr marL="228600" marR="14604">
              <a:lnSpc>
                <a:spcPct val="123600"/>
              </a:lnSpc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контуров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сегменте </a:t>
            </a:r>
            <a:r>
              <a:rPr sz="1000" spc="-30" dirty="0">
                <a:latin typeface="Lucida Sans Unicode"/>
                <a:cs typeface="Lucida Sans Unicode"/>
              </a:rPr>
              <a:t>FF. </a:t>
            </a:r>
            <a:r>
              <a:rPr sz="1000" spc="-10" dirty="0">
                <a:latin typeface="Lucida Sans Unicode"/>
                <a:cs typeface="Lucida Sans Unicode"/>
              </a:rPr>
              <a:t>Практические занятия.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39300" y="9190392"/>
            <a:ext cx="2929255" cy="848994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занятия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регулирования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уровня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отладка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её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действующем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демо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стенде.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ООО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СНГ»</a:t>
            </a:r>
            <a:r>
              <a:rPr sz="800" spc="170" dirty="0">
                <a:solidFill>
                  <a:srgbClr val="FFFFFF"/>
                </a:solidFill>
                <a:latin typeface="Lucida Sans Unicode"/>
                <a:cs typeface="Lucida Sans Unicode"/>
              </a:rPr>
              <a:t>  </a:t>
            </a:r>
            <a:r>
              <a:rPr sz="8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40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41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10692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41993"/>
              <a:ext cx="7560309" cy="1350010"/>
            </a:xfrm>
            <a:custGeom>
              <a:avLst/>
              <a:gdLst/>
              <a:ahLst/>
              <a:cxnLst/>
              <a:rect l="l" t="t" r="r" b="b"/>
              <a:pathLst>
                <a:path w="7560309" h="1350009">
                  <a:moveTo>
                    <a:pt x="7559992" y="0"/>
                  </a:moveTo>
                  <a:lnTo>
                    <a:pt x="0" y="0"/>
                  </a:lnTo>
                  <a:lnTo>
                    <a:pt x="0" y="1350009"/>
                  </a:lnTo>
                  <a:lnTo>
                    <a:pt x="7559992" y="1350009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54584" y="9733664"/>
            <a:ext cx="14509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2729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Блок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5: 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Аналитика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42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359014"/>
            <a:ext cx="7560309" cy="2553335"/>
          </a:xfrm>
          <a:custGeom>
            <a:avLst/>
            <a:gdLst/>
            <a:ahLst/>
            <a:cxnLst/>
            <a:rect l="l" t="t" r="r" b="b"/>
            <a:pathLst>
              <a:path w="7560309" h="2553335">
                <a:moveTo>
                  <a:pt x="7559992" y="0"/>
                </a:moveTo>
                <a:lnTo>
                  <a:pt x="0" y="0"/>
                </a:lnTo>
                <a:lnTo>
                  <a:pt x="0" y="2552992"/>
                </a:lnTo>
                <a:lnTo>
                  <a:pt x="7559992" y="2552992"/>
                </a:lnTo>
                <a:lnTo>
                  <a:pt x="7559992" y="0"/>
                </a:lnTo>
                <a:close/>
              </a:path>
            </a:pathLst>
          </a:custGeom>
          <a:solidFill>
            <a:srgbClr val="E8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2"/>
            <a:ext cx="7560309" cy="1200150"/>
          </a:xfrm>
          <a:custGeom>
            <a:avLst/>
            <a:gdLst/>
            <a:ahLst/>
            <a:cxnLst/>
            <a:rect l="l" t="t" r="r" b="b"/>
            <a:pathLst>
              <a:path w="7560309" h="1200150">
                <a:moveTo>
                  <a:pt x="7559992" y="0"/>
                </a:moveTo>
                <a:lnTo>
                  <a:pt x="0" y="0"/>
                </a:lnTo>
                <a:lnTo>
                  <a:pt x="0" y="1199997"/>
                </a:lnTo>
                <a:lnTo>
                  <a:pt x="7559992" y="1199997"/>
                </a:lnTo>
                <a:lnTo>
                  <a:pt x="7559992" y="0"/>
                </a:lnTo>
                <a:close/>
              </a:path>
            </a:pathLst>
          </a:custGeom>
          <a:solidFill>
            <a:srgbClr val="3F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39306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Циркониевый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анализатор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ZR.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454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081699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2512483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320076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454064"/>
            <a:ext cx="38665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этого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теоретических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технического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обслуживания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эксплуатации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циркониевого</a:t>
            </a:r>
            <a:r>
              <a:rPr sz="1000" spc="-10" dirty="0">
                <a:latin typeface="Lucida Sans Unicode"/>
                <a:cs typeface="Lucida Sans Unicode"/>
              </a:rPr>
              <a:t> анализатора.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099605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494449"/>
            <a:ext cx="42392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технического </a:t>
            </a:r>
            <a:r>
              <a:rPr sz="1000" spc="-20" dirty="0">
                <a:latin typeface="Lucida Sans Unicode"/>
                <a:cs typeface="Lucida Sans Unicode"/>
              </a:rPr>
              <a:t>персонала,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осуществляющего </a:t>
            </a:r>
            <a:r>
              <a:rPr sz="1000" spc="-30" dirty="0">
                <a:latin typeface="Lucida Sans Unicode"/>
                <a:cs typeface="Lucida Sans Unicode"/>
              </a:rPr>
              <a:t>эксплуатацию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техническое</a:t>
            </a:r>
            <a:r>
              <a:rPr sz="1000" spc="-10" dirty="0">
                <a:latin typeface="Lucida Sans Unicode"/>
                <a:cs typeface="Lucida Sans Unicode"/>
              </a:rPr>
              <a:t> обслуживание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циркониевого анализатора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ZR,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лиц,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повышающих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свою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квалификацию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сфере</a:t>
            </a:r>
            <a:r>
              <a:rPr sz="1000" spc="-25" dirty="0">
                <a:latin typeface="Lucida Sans Unicode"/>
                <a:cs typeface="Lucida Sans Unicode"/>
              </a:rPr>
              <a:t> газового </a:t>
            </a:r>
            <a:r>
              <a:rPr sz="1000" spc="-10" dirty="0">
                <a:latin typeface="Lucida Sans Unicode"/>
                <a:cs typeface="Lucida Sans Unicode"/>
              </a:rPr>
              <a:t>анализа.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328458"/>
            <a:ext cx="41402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сфере </a:t>
            </a:r>
            <a:r>
              <a:rPr sz="1000" spc="-25" dirty="0">
                <a:latin typeface="Lucida Sans Unicode"/>
                <a:cs typeface="Lucida Sans Unicode"/>
              </a:rPr>
              <a:t>газового </a:t>
            </a:r>
            <a:r>
              <a:rPr sz="1000" spc="-10" dirty="0">
                <a:latin typeface="Lucida Sans Unicode"/>
                <a:cs typeface="Lucida Sans Unicode"/>
              </a:rPr>
              <a:t>анализа,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хорошо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MS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434669"/>
            <a:ext cx="6480175" cy="2312035"/>
            <a:chOff x="540000" y="1434669"/>
            <a:chExt cx="6480175" cy="231203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508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032402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3FA8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363620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29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43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47483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30"/>
                  </a:moveTo>
                  <a:lnTo>
                    <a:pt x="94424" y="129730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30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15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15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351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437750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26"/>
                  </a:lnTo>
                  <a:lnTo>
                    <a:pt x="23660" y="23241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41"/>
                  </a:lnTo>
                  <a:lnTo>
                    <a:pt x="135509" y="35026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517118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3FA8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434669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1999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422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232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139569"/>
            <a:ext cx="1819275" cy="74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55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анализатора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ZR: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4744" y="4864016"/>
            <a:ext cx="2748280" cy="7429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история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развития;</a:t>
            </a:r>
            <a:endParaRPr sz="1000">
              <a:latin typeface="Lucida Sans Unicode"/>
              <a:cs typeface="Lucida Sans Unicode"/>
            </a:endParaRPr>
          </a:p>
          <a:p>
            <a:pPr marL="239395" marR="18034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анализатор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разнесенного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типа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(ZR22, 	</a:t>
            </a:r>
            <a:r>
              <a:rPr sz="1000" spc="-10" dirty="0">
                <a:latin typeface="Lucida Sans Unicode"/>
                <a:cs typeface="Lucida Sans Unicode"/>
              </a:rPr>
              <a:t>ZR402);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анализатор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интегрального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типа</a:t>
            </a:r>
            <a:r>
              <a:rPr sz="1000" spc="-30" dirty="0">
                <a:latin typeface="Lucida Sans Unicode"/>
                <a:cs typeface="Lucida Sans Unicode"/>
              </a:rPr>
              <a:t> (ZR202).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3299" y="5617380"/>
            <a:ext cx="20224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Конструкция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принцип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работы: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4744" y="5769779"/>
            <a:ext cx="2249170" cy="10839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принцип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измерения</a:t>
            </a:r>
            <a:r>
              <a:rPr sz="1000" spc="-10" dirty="0">
                <a:latin typeface="Lucida Sans Unicode"/>
                <a:cs typeface="Lucida Sans Unicode"/>
              </a:rPr>
              <a:t> кислорода;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принцип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измерения</a:t>
            </a:r>
            <a:r>
              <a:rPr sz="1000" spc="-10" dirty="0">
                <a:latin typeface="Lucida Sans Unicode"/>
                <a:cs typeface="Lucida Sans Unicode"/>
              </a:rPr>
              <a:t> влажности;</a:t>
            </a:r>
            <a:endParaRPr sz="1000">
              <a:latin typeface="Lucida Sans Unicode"/>
              <a:cs typeface="Lucida Sans Unicode"/>
            </a:endParaRPr>
          </a:p>
          <a:p>
            <a:pPr marL="239395" marR="26225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конструкция</a:t>
            </a:r>
            <a:r>
              <a:rPr sz="1000" spc="-20" dirty="0">
                <a:latin typeface="Lucida Sans Unicode"/>
                <a:cs typeface="Lucida Sans Unicode"/>
              </a:rPr>
              <a:t> зонда </a:t>
            </a:r>
            <a:r>
              <a:rPr sz="1000" spc="-10" dirty="0">
                <a:latin typeface="Lucida Sans Unicode"/>
                <a:cs typeface="Lucida Sans Unicode"/>
              </a:rPr>
              <a:t>(датчика 	анализатора);</a:t>
            </a:r>
            <a:endParaRPr sz="1000">
              <a:latin typeface="Lucida Sans Unicode"/>
              <a:cs typeface="Lucida Sans Unicode"/>
            </a:endParaRPr>
          </a:p>
          <a:p>
            <a:pPr marL="239395" marR="11430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конструкция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преобразователя 	анализатора.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39300" y="4381512"/>
            <a:ext cx="1198245" cy="5080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Спецификация: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86744" y="4899957"/>
            <a:ext cx="281559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25971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65" dirty="0">
                <a:latin typeface="Lucida Sans Unicode"/>
                <a:cs typeface="Lucida Sans Unicode"/>
              </a:rPr>
              <a:t>суффикс-</a:t>
            </a:r>
            <a:r>
              <a:rPr sz="1000" spc="-85" dirty="0">
                <a:latin typeface="Lucida Sans Unicode"/>
                <a:cs typeface="Lucida Sans Unicode"/>
              </a:rPr>
              <a:t>код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опции </a:t>
            </a:r>
            <a:r>
              <a:rPr sz="1000" spc="-20" dirty="0">
                <a:latin typeface="Lucida Sans Unicode"/>
                <a:cs typeface="Lucida Sans Unicode"/>
              </a:rPr>
              <a:t>зонда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(датчика) 	ZR22;</a:t>
            </a:r>
            <a:endParaRPr sz="1000">
              <a:latin typeface="Lucida Sans Unicode"/>
              <a:cs typeface="Lucida Sans Unicode"/>
            </a:endParaRPr>
          </a:p>
          <a:p>
            <a:pPr marL="239395" marR="14922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65" dirty="0">
                <a:latin typeface="Lucida Sans Unicode"/>
                <a:cs typeface="Lucida Sans Unicode"/>
              </a:rPr>
              <a:t>суффикс-</a:t>
            </a:r>
            <a:r>
              <a:rPr sz="1000" spc="-85" dirty="0">
                <a:latin typeface="Lucida Sans Unicode"/>
                <a:cs typeface="Lucida Sans Unicode"/>
              </a:rPr>
              <a:t>код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опции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преобразователя 	ZR402;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65" dirty="0">
                <a:latin typeface="Lucida Sans Unicode"/>
                <a:cs typeface="Lucida Sans Unicode"/>
              </a:rPr>
              <a:t>суффикс-</a:t>
            </a:r>
            <a:r>
              <a:rPr sz="1000" spc="-85" dirty="0">
                <a:latin typeface="Lucida Sans Unicode"/>
                <a:cs typeface="Lucida Sans Unicode"/>
              </a:rPr>
              <a:t>код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опции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анализатора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ZR402;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дополнительное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оборудование.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55299" y="5922179"/>
            <a:ext cx="2328545" cy="402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Поиск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устранение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неисправностей. Практическая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часть.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4427569"/>
            <a:ext cx="6666865" cy="602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2575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282575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498475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газовою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хроматографию:</a:t>
            </a:r>
            <a:endParaRPr sz="1000">
              <a:latin typeface="Lucida Sans Unicode"/>
              <a:cs typeface="Lucida Sans Unicode"/>
            </a:endParaRPr>
          </a:p>
          <a:p>
            <a:pPr marL="85661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85661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принципы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измерений;</a:t>
            </a:r>
            <a:endParaRPr sz="1000">
              <a:latin typeface="Lucida Sans Unicode"/>
              <a:cs typeface="Lucida Sans Unicode"/>
            </a:endParaRPr>
          </a:p>
          <a:p>
            <a:pPr marL="85661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856615" algn="l"/>
              </a:tabLst>
            </a:pPr>
            <a:r>
              <a:rPr sz="1000" dirty="0">
                <a:latin typeface="Lucida Sans Unicode"/>
                <a:cs typeface="Lucida Sans Unicode"/>
              </a:rPr>
              <a:t>виды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хроматографии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(газо-</a:t>
            </a:r>
            <a:r>
              <a:rPr sz="1000" spc="-30" dirty="0">
                <a:latin typeface="Lucida Sans Unicode"/>
                <a:cs typeface="Lucida Sans Unicode"/>
              </a:rPr>
              <a:t>адсорбционная,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газо-</a:t>
            </a:r>
            <a:r>
              <a:rPr sz="1000" spc="-10" dirty="0">
                <a:latin typeface="Lucida Sans Unicode"/>
                <a:cs typeface="Lucida Sans Unicode"/>
              </a:rPr>
              <a:t>абсорбционная);</a:t>
            </a:r>
            <a:endParaRPr sz="1000">
              <a:latin typeface="Lucida Sans Unicode"/>
              <a:cs typeface="Lucida Sans Unicode"/>
            </a:endParaRPr>
          </a:p>
          <a:p>
            <a:pPr marL="85661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85661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типы</a:t>
            </a:r>
            <a:r>
              <a:rPr sz="1000" spc="-30" dirty="0">
                <a:latin typeface="Lucida Sans Unicode"/>
                <a:cs typeface="Lucida Sans Unicode"/>
              </a:rPr>
              <a:t> колонок,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используемых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хроматографии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характеристики);</a:t>
            </a:r>
            <a:endParaRPr sz="1000">
              <a:latin typeface="Lucida Sans Unicode"/>
              <a:cs typeface="Lucida Sans Unicode"/>
            </a:endParaRPr>
          </a:p>
          <a:p>
            <a:pPr marL="85661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85661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использование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различных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газов-</a:t>
            </a:r>
            <a:r>
              <a:rPr sz="1000" spc="-30" dirty="0">
                <a:latin typeface="Lucida Sans Unicode"/>
                <a:cs typeface="Lucida Sans Unicode"/>
              </a:rPr>
              <a:t>носителей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хроматографии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характеристики;</a:t>
            </a:r>
            <a:endParaRPr sz="1000">
              <a:latin typeface="Lucida Sans Unicode"/>
              <a:cs typeface="Lucida Sans Unicode"/>
            </a:endParaRPr>
          </a:p>
          <a:p>
            <a:pPr marL="856615" marR="125730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858519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типы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детекторов,</a:t>
            </a:r>
            <a:r>
              <a:rPr sz="1000" spc="-20" dirty="0">
                <a:latin typeface="Lucida Sans Unicode"/>
                <a:cs typeface="Lucida Sans Unicode"/>
              </a:rPr>
              <a:t> используемых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промышленном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газовом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хроматографе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GC1000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(GC8000)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принцип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работы;</a:t>
            </a:r>
            <a:endParaRPr sz="1000">
              <a:latin typeface="Lucida Sans Unicode"/>
              <a:cs typeface="Lucida Sans Unicode"/>
            </a:endParaRPr>
          </a:p>
          <a:p>
            <a:pPr marL="85661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85661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краткое </a:t>
            </a:r>
            <a:r>
              <a:rPr sz="1000" spc="-20" dirty="0">
                <a:latin typeface="Lucida Sans Unicode"/>
                <a:cs typeface="Lucida Sans Unicode"/>
              </a:rPr>
              <a:t>описание </a:t>
            </a:r>
            <a:r>
              <a:rPr sz="1000" spc="-35" dirty="0">
                <a:latin typeface="Lucida Sans Unicode"/>
                <a:cs typeface="Lucida Sans Unicode"/>
              </a:rPr>
              <a:t>каждого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технического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документа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область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его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применения.</a:t>
            </a:r>
            <a:endParaRPr sz="1000">
              <a:latin typeface="Lucida Sans Unicode"/>
              <a:cs typeface="Lucida Sans Unicode"/>
            </a:endParaRPr>
          </a:p>
          <a:p>
            <a:pPr marL="498475" marR="71882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Описание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объяснение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параметров,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указанных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«Operation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Data»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эксплуатации </a:t>
            </a:r>
            <a:r>
              <a:rPr sz="1000" spc="-10" dirty="0">
                <a:latin typeface="Lucida Sans Unicode"/>
                <a:cs typeface="Lucida Sans Unicode"/>
              </a:rPr>
              <a:t>прибора:</a:t>
            </a:r>
            <a:endParaRPr sz="1000">
              <a:latin typeface="Lucida Sans Unicode"/>
              <a:cs typeface="Lucida Sans Unicode"/>
            </a:endParaRPr>
          </a:p>
          <a:p>
            <a:pPr marL="856615" marR="817880" lvl="1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858519" algn="l"/>
              </a:tabLst>
            </a:pPr>
            <a:r>
              <a:rPr sz="1000" dirty="0">
                <a:latin typeface="Lucida Sans Unicode"/>
                <a:cs typeface="Lucida Sans Unicode"/>
              </a:rPr>
              <a:t>требования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составу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анализируемой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пробы,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ее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фазового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отборе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введении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газовый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хроматограф;</a:t>
            </a:r>
            <a:endParaRPr sz="1000">
              <a:latin typeface="Lucida Sans Unicode"/>
              <a:cs typeface="Lucida Sans Unicode"/>
            </a:endParaRPr>
          </a:p>
          <a:p>
            <a:pPr marL="856615" marR="740410" lvl="1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858519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температур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термостата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колонок,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детекторов,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расхода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газов-</a:t>
            </a:r>
            <a:r>
              <a:rPr sz="1000" spc="-10" dirty="0">
                <a:latin typeface="Lucida Sans Unicode"/>
                <a:cs typeface="Lucida Sans Unicode"/>
              </a:rPr>
              <a:t>носителей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вспомогательных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газов;</a:t>
            </a:r>
            <a:endParaRPr sz="1000">
              <a:latin typeface="Lucida Sans Unicode"/>
              <a:cs typeface="Lucida Sans Unicode"/>
            </a:endParaRPr>
          </a:p>
          <a:p>
            <a:pPr marL="856615" lvl="1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85661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конфигурация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методов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последовательностей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измерения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потоков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10" dirty="0">
                <a:latin typeface="Lucida Sans Unicode"/>
                <a:cs typeface="Lucida Sans Unicode"/>
              </a:rPr>
              <a:t> настройка;</a:t>
            </a:r>
            <a:endParaRPr sz="1000">
              <a:latin typeface="Lucida Sans Unicode"/>
              <a:cs typeface="Lucida Sans Unicode"/>
            </a:endParaRPr>
          </a:p>
          <a:p>
            <a:pPr marL="856615" lvl="1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85661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объяснение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принципа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пробоотбойной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системы;</a:t>
            </a:r>
            <a:endParaRPr sz="1000">
              <a:latin typeface="Lucida Sans Unicode"/>
              <a:cs typeface="Lucida Sans Unicode"/>
            </a:endParaRPr>
          </a:p>
          <a:p>
            <a:pPr marL="856615" marR="536575" lvl="1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858519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параметры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времен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переключения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пневматических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кранов,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используемых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газовом 	</a:t>
            </a:r>
            <a:r>
              <a:rPr sz="1000" spc="-35" dirty="0">
                <a:latin typeface="Lucida Sans Unicode"/>
                <a:cs typeface="Lucida Sans Unicode"/>
              </a:rPr>
              <a:t>хроматографе,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настройка;</a:t>
            </a:r>
            <a:endParaRPr sz="1000">
              <a:latin typeface="Lucida Sans Unicode"/>
              <a:cs typeface="Lucida Sans Unicode"/>
            </a:endParaRPr>
          </a:p>
          <a:p>
            <a:pPr marL="856615" lvl="1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85661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общие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измеряемых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компонентов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изменение;</a:t>
            </a:r>
            <a:endParaRPr sz="1000">
              <a:latin typeface="Lucida Sans Unicode"/>
              <a:cs typeface="Lucida Sans Unicode"/>
            </a:endParaRPr>
          </a:p>
          <a:p>
            <a:pPr marL="856615" lvl="1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85661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индивидуальные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измеряемых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компонентов</a:t>
            </a:r>
            <a:r>
              <a:rPr sz="1000" spc="-25" dirty="0">
                <a:latin typeface="Lucida Sans Unicode"/>
                <a:cs typeface="Lucida Sans Unicode"/>
              </a:rPr>
              <a:t> (методы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расчета</a:t>
            </a:r>
            <a:endParaRPr sz="1000">
              <a:latin typeface="Lucida Sans Unicode"/>
              <a:cs typeface="Lucida Sans Unicode"/>
            </a:endParaRPr>
          </a:p>
          <a:p>
            <a:pPr marL="858519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интегрирования,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определения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времени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начала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конца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пика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времен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интегрирования;</a:t>
            </a:r>
            <a:endParaRPr sz="1000">
              <a:latin typeface="Lucida Sans Unicode"/>
              <a:cs typeface="Lucida Sans Unicode"/>
            </a:endParaRPr>
          </a:p>
          <a:p>
            <a:pPr marL="856615" lvl="1" indent="-226695">
              <a:lnSpc>
                <a:spcPct val="100000"/>
              </a:lnSpc>
              <a:spcBef>
                <a:spcPts val="284"/>
              </a:spcBef>
              <a:buAutoNum type="arabicPeriod" startAt="8"/>
              <a:tabLst>
                <a:tab pos="85661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изменение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настроек;</a:t>
            </a:r>
            <a:endParaRPr sz="1000">
              <a:latin typeface="Lucida Sans Unicode"/>
              <a:cs typeface="Lucida Sans Unicode"/>
            </a:endParaRPr>
          </a:p>
          <a:p>
            <a:pPr marL="856615" lvl="1" indent="-226695">
              <a:lnSpc>
                <a:spcPct val="100000"/>
              </a:lnSpc>
              <a:spcBef>
                <a:spcPts val="280"/>
              </a:spcBef>
              <a:buAutoNum type="arabicPeriod" startAt="8"/>
              <a:tabLst>
                <a:tab pos="85661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изменение</a:t>
            </a:r>
            <a:r>
              <a:rPr sz="1000" spc="-20" dirty="0">
                <a:latin typeface="Lucida Sans Unicode"/>
                <a:cs typeface="Lucida Sans Unicode"/>
              </a:rPr>
              <a:t> настроек калибровочного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поверочного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потоков;</a:t>
            </a:r>
            <a:endParaRPr sz="1000">
              <a:latin typeface="Lucida Sans Unicode"/>
              <a:cs typeface="Lucida Sans Unicode"/>
            </a:endParaRPr>
          </a:p>
          <a:p>
            <a:pPr marL="857250" lvl="1" indent="-227329">
              <a:lnSpc>
                <a:spcPct val="100000"/>
              </a:lnSpc>
              <a:spcBef>
                <a:spcPts val="285"/>
              </a:spcBef>
              <a:buAutoNum type="arabicPeriod" startAt="8"/>
              <a:tabLst>
                <a:tab pos="85725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настройки </a:t>
            </a:r>
            <a:r>
              <a:rPr sz="1000" spc="-10" dirty="0">
                <a:latin typeface="Lucida Sans Unicode"/>
                <a:cs typeface="Lucida Sans Unicode"/>
              </a:rPr>
              <a:t>параметров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связи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газового </a:t>
            </a:r>
            <a:r>
              <a:rPr sz="1000" spc="-35" dirty="0">
                <a:latin typeface="Lucida Sans Unicode"/>
                <a:cs typeface="Lucida Sans Unicode"/>
              </a:rPr>
              <a:t>хроматографа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PC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РСУ;</a:t>
            </a:r>
            <a:endParaRPr sz="1000">
              <a:latin typeface="Lucida Sans Unicode"/>
              <a:cs typeface="Lucida Sans Unicode"/>
            </a:endParaRPr>
          </a:p>
          <a:p>
            <a:pPr marL="857250" lvl="1" indent="-227329">
              <a:lnSpc>
                <a:spcPct val="100000"/>
              </a:lnSpc>
              <a:spcBef>
                <a:spcPts val="280"/>
              </a:spcBef>
              <a:buAutoNum type="arabicPeriod" startAt="8"/>
              <a:tabLst>
                <a:tab pos="85725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настройка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цифровых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аналоговых </a:t>
            </a:r>
            <a:r>
              <a:rPr sz="1000" dirty="0">
                <a:latin typeface="Lucida Sans Unicode"/>
                <a:cs typeface="Lucida Sans Unicode"/>
              </a:rPr>
              <a:t>связей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хроматографа.</a:t>
            </a:r>
            <a:r>
              <a:rPr sz="1000" spc="-20" dirty="0">
                <a:latin typeface="Lucida Sans Unicode"/>
                <a:cs typeface="Lucida Sans Unicode"/>
              </a:rPr>
              <a:t> Задание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сетевых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настроек;</a:t>
            </a:r>
            <a:endParaRPr sz="1000">
              <a:latin typeface="Lucida Sans Unicode"/>
              <a:cs typeface="Lucida Sans Unicode"/>
            </a:endParaRPr>
          </a:p>
          <a:p>
            <a:pPr marL="857250" lvl="1" indent="-227329">
              <a:lnSpc>
                <a:spcPct val="100000"/>
              </a:lnSpc>
              <a:spcBef>
                <a:spcPts val="285"/>
              </a:spcBef>
              <a:buAutoNum type="arabicPeriod" startAt="8"/>
              <a:tabLst>
                <a:tab pos="85725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описание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калибровочных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стандартов;</a:t>
            </a:r>
            <a:endParaRPr sz="1000">
              <a:latin typeface="Lucida Sans Unicode"/>
              <a:cs typeface="Lucida Sans Unicode"/>
            </a:endParaRPr>
          </a:p>
          <a:p>
            <a:pPr marL="857250" lvl="1" indent="-227329">
              <a:lnSpc>
                <a:spcPct val="100000"/>
              </a:lnSpc>
              <a:spcBef>
                <a:spcPts val="284"/>
              </a:spcBef>
              <a:buAutoNum type="arabicPeriod" startAt="8"/>
              <a:tabLst>
                <a:tab pos="85725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описание принципиальной схемы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колонок,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используемой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анализа;</a:t>
            </a:r>
            <a:endParaRPr sz="1000">
              <a:latin typeface="Lucida Sans Unicode"/>
              <a:cs typeface="Lucida Sans Unicode"/>
            </a:endParaRPr>
          </a:p>
          <a:p>
            <a:pPr marL="857250" lvl="1" indent="-227329">
              <a:lnSpc>
                <a:spcPct val="100000"/>
              </a:lnSpc>
              <a:spcBef>
                <a:spcPts val="280"/>
              </a:spcBef>
              <a:buAutoNum type="arabicPeriod" startAt="8"/>
              <a:tabLst>
                <a:tab pos="85725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описание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схем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газовых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потоков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хроматографа.</a:t>
            </a:r>
            <a:endParaRPr sz="1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800" dirty="0">
                <a:latin typeface="Lucida Sans Unicode"/>
                <a:cs typeface="Lucida Sans Unicode"/>
              </a:rPr>
              <a:t>43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36991"/>
            <a:ext cx="7560309" cy="2553335"/>
          </a:xfrm>
          <a:custGeom>
            <a:avLst/>
            <a:gdLst/>
            <a:ahLst/>
            <a:cxnLst/>
            <a:rect l="l" t="t" r="r" b="b"/>
            <a:pathLst>
              <a:path w="7560309" h="2553335">
                <a:moveTo>
                  <a:pt x="7559992" y="0"/>
                </a:moveTo>
                <a:lnTo>
                  <a:pt x="0" y="0"/>
                </a:lnTo>
                <a:lnTo>
                  <a:pt x="0" y="2553004"/>
                </a:lnTo>
                <a:lnTo>
                  <a:pt x="7559992" y="2553004"/>
                </a:lnTo>
                <a:lnTo>
                  <a:pt x="7559992" y="0"/>
                </a:lnTo>
                <a:close/>
              </a:path>
            </a:pathLst>
          </a:custGeom>
          <a:solidFill>
            <a:srgbClr val="E8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3F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52374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Эксплуатация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основные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Arial Black"/>
                <a:cs typeface="Arial Black"/>
              </a:rPr>
              <a:t>компоненты 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газового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хроматографа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GC1000/GC8000.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32065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459699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2890483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698076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32065"/>
            <a:ext cx="39312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этого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теоретических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практических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технического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обслуживанияи </a:t>
            </a:r>
            <a:r>
              <a:rPr sz="1000" spc="-25" dirty="0">
                <a:latin typeface="Lucida Sans Unicode"/>
                <a:cs typeface="Lucida Sans Unicode"/>
              </a:rPr>
              <a:t>эксплуатации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газового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хроматографа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GC1000/(GC8000).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477606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872449"/>
            <a:ext cx="42392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технического </a:t>
            </a:r>
            <a:r>
              <a:rPr sz="1000" spc="-20" dirty="0">
                <a:latin typeface="Lucida Sans Unicode"/>
                <a:cs typeface="Lucida Sans Unicode"/>
              </a:rPr>
              <a:t>персонала,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осуществляющего </a:t>
            </a:r>
            <a:r>
              <a:rPr sz="1000" spc="-30" dirty="0">
                <a:latin typeface="Lucida Sans Unicode"/>
                <a:cs typeface="Lucida Sans Unicode"/>
              </a:rPr>
              <a:t>эксплуатацию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техническое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обслуживаниегазового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хроматографа </a:t>
            </a:r>
            <a:r>
              <a:rPr sz="1000" spc="-65" dirty="0">
                <a:latin typeface="Lucida Sans Unicode"/>
                <a:cs typeface="Lucida Sans Unicode"/>
              </a:rPr>
              <a:t>GC1000/(GC8000),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25" dirty="0">
                <a:latin typeface="Lucida Sans Unicode"/>
                <a:cs typeface="Lucida Sans Unicode"/>
              </a:rPr>
              <a:t> лиц, </a:t>
            </a:r>
            <a:r>
              <a:rPr sz="1000" spc="-10" dirty="0">
                <a:latin typeface="Lucida Sans Unicode"/>
                <a:cs typeface="Lucida Sans Unicode"/>
              </a:rPr>
              <a:t>повышающих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свою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квалификациюв </a:t>
            </a:r>
            <a:r>
              <a:rPr sz="1000" spc="-35" dirty="0">
                <a:latin typeface="Lucida Sans Unicode"/>
                <a:cs typeface="Lucida Sans Unicode"/>
              </a:rPr>
              <a:t>сфере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газового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706458"/>
            <a:ext cx="41402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сфере </a:t>
            </a:r>
            <a:r>
              <a:rPr sz="1000" spc="-25" dirty="0">
                <a:latin typeface="Lucida Sans Unicode"/>
                <a:cs typeface="Lucida Sans Unicode"/>
              </a:rPr>
              <a:t>газового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хорошо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MS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12671"/>
            <a:ext cx="6480175" cy="2312035"/>
            <a:chOff x="540000" y="1812671"/>
            <a:chExt cx="6480175" cy="231203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886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410405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3FA8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74162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84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26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26"/>
                  </a:lnTo>
                  <a:lnTo>
                    <a:pt x="123101" y="335572"/>
                  </a:lnTo>
                  <a:lnTo>
                    <a:pt x="113309" y="333629"/>
                  </a:lnTo>
                  <a:lnTo>
                    <a:pt x="103517" y="335572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85282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68"/>
                  </a:lnTo>
                  <a:lnTo>
                    <a:pt x="12585" y="271868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55"/>
                  </a:moveTo>
                  <a:lnTo>
                    <a:pt x="94424" y="129755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55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29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815752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95120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3FA8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12671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37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800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610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530399" y="10052902"/>
            <a:ext cx="490220" cy="99695"/>
            <a:chOff x="6530399" y="10052902"/>
            <a:chExt cx="490220" cy="99695"/>
          </a:xfrm>
        </p:grpSpPr>
        <p:sp>
          <p:nvSpPr>
            <p:cNvPr id="27" name="object 27"/>
            <p:cNvSpPr/>
            <p:nvPr/>
          </p:nvSpPr>
          <p:spPr>
            <a:xfrm>
              <a:off x="6530399" y="10102445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3FA8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83830" y="10052902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44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4427569"/>
            <a:ext cx="2527300" cy="902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узлы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элементы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газового хроматографа: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4744" y="5340356"/>
            <a:ext cx="2898140" cy="305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19621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типы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конфигураций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газового 	</a:t>
            </a:r>
            <a:r>
              <a:rPr sz="1000" spc="-35" dirty="0">
                <a:latin typeface="Lucida Sans Unicode"/>
                <a:cs typeface="Lucida Sans Unicode"/>
              </a:rPr>
              <a:t>хроматографа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GC1000/GC8000;</a:t>
            </a:r>
            <a:endParaRPr sz="1000">
              <a:latin typeface="Lucida Sans Unicode"/>
              <a:cs typeface="Lucida Sans Unicode"/>
            </a:endParaRPr>
          </a:p>
          <a:p>
            <a:pPr marL="239395" marR="1143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параллельная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хроматография.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Модульная 	</a:t>
            </a:r>
            <a:r>
              <a:rPr sz="1000" spc="-30" dirty="0">
                <a:latin typeface="Lucida Sans Unicode"/>
                <a:cs typeface="Lucida Sans Unicode"/>
              </a:rPr>
              <a:t>структура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хроматографа;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сенсорный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цветной </a:t>
            </a:r>
            <a:r>
              <a:rPr sz="1000" spc="-10" dirty="0">
                <a:latin typeface="Lucida Sans Unicode"/>
                <a:cs typeface="Lucida Sans Unicode"/>
              </a:rPr>
              <a:t>дисплей;</a:t>
            </a:r>
            <a:endParaRPr sz="1000">
              <a:latin typeface="Lucida Sans Unicode"/>
              <a:cs typeface="Lucida Sans Unicode"/>
            </a:endParaRPr>
          </a:p>
          <a:p>
            <a:pPr marL="239395" marR="6781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конфигурация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GC8000.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Система 	взрывозащиты;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блок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Секция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электроники;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секция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расходом. 	Ограничитель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водорода.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Вихревая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трубка. 	</a:t>
            </a:r>
            <a:r>
              <a:rPr sz="1000" spc="-20" dirty="0">
                <a:latin typeface="Lucida Sans Unicode"/>
                <a:cs typeface="Lucida Sans Unicode"/>
              </a:rPr>
              <a:t>Регуляторы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давления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воздуха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КИП;</a:t>
            </a:r>
            <a:endParaRPr sz="1000">
              <a:latin typeface="Lucida Sans Unicode"/>
              <a:cs typeface="Lucida Sans Unicode"/>
            </a:endParaRPr>
          </a:p>
          <a:p>
            <a:pPr marL="239395" marR="32194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блок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печи.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Секция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электроники. 	</a:t>
            </a:r>
            <a:r>
              <a:rPr sz="1000" spc="-20" dirty="0">
                <a:latin typeface="Lucida Sans Unicode"/>
                <a:cs typeface="Lucida Sans Unicode"/>
              </a:rPr>
              <a:t>Электронное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давлением;</a:t>
            </a:r>
            <a:endParaRPr sz="1000">
              <a:latin typeface="Lucida Sans Unicode"/>
              <a:cs typeface="Lucida Sans Unicode"/>
            </a:endParaRPr>
          </a:p>
          <a:p>
            <a:pPr marL="239395" marR="187325" indent="-226695" algn="just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секция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печи.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Детекторы </a:t>
            </a:r>
            <a:r>
              <a:rPr sz="1000" spc="-90" dirty="0">
                <a:latin typeface="Lucida Sans Unicode"/>
                <a:cs typeface="Lucida Sans Unicode"/>
              </a:rPr>
              <a:t>TCD,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FID, </a:t>
            </a:r>
            <a:r>
              <a:rPr sz="1000" spc="-20" dirty="0">
                <a:latin typeface="Lucida Sans Unicode"/>
                <a:cs typeface="Lucida Sans Unicode"/>
              </a:rPr>
              <a:t>FPD. 	Регуляторы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давления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несущих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и 	</a:t>
            </a:r>
            <a:r>
              <a:rPr sz="1000" spc="-40" dirty="0">
                <a:latin typeface="Lucida Sans Unicode"/>
                <a:cs typeface="Lucida Sans Unicode"/>
              </a:rPr>
              <a:t>газов-</a:t>
            </a:r>
            <a:r>
              <a:rPr sz="1000" spc="-35" dirty="0">
                <a:latin typeface="Lucida Sans Unicode"/>
                <a:cs typeface="Lucida Sans Unicode"/>
              </a:rPr>
              <a:t>носителей.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Поворотные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клапаны;</a:t>
            </a:r>
            <a:endParaRPr sz="1000">
              <a:latin typeface="Lucida Sans Unicode"/>
              <a:cs typeface="Lucida Sans Unicode"/>
            </a:endParaRPr>
          </a:p>
          <a:p>
            <a:pPr marL="239395" marR="30480" indent="-226695" algn="just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клапан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ввода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жидкой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пробы,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конструкция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использование.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Колонки;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4744" y="8407025"/>
            <a:ext cx="2918460" cy="1926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5080" indent="-227329">
              <a:lnSpc>
                <a:spcPct val="100000"/>
              </a:lnSpc>
              <a:spcBef>
                <a:spcPts val="100"/>
              </a:spcBef>
              <a:buAutoNum type="arabicPeriod" startAt="10"/>
              <a:tabLst>
                <a:tab pos="241300" algn="l"/>
              </a:tabLst>
            </a:pPr>
            <a:r>
              <a:rPr sz="1000" spc="-35" dirty="0">
                <a:latin typeface="Lucida Sans Unicode"/>
                <a:cs typeface="Lucida Sans Unicode"/>
              </a:rPr>
              <a:t>подготовка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подачи </a:t>
            </a:r>
            <a:r>
              <a:rPr sz="1000" spc="-10" dirty="0">
                <a:latin typeface="Lucida Sans Unicode"/>
                <a:cs typeface="Lucida Sans Unicode"/>
              </a:rPr>
              <a:t>газов, 	</a:t>
            </a:r>
            <a:r>
              <a:rPr sz="1000" dirty="0">
                <a:latin typeface="Lucida Sans Unicode"/>
                <a:cs typeface="Lucida Sans Unicode"/>
              </a:rPr>
              <a:t>требования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0" dirty="0">
                <a:latin typeface="Lucida Sans Unicode"/>
                <a:cs typeface="Lucida Sans Unicode"/>
              </a:rPr>
              <a:t> газам-</a:t>
            </a:r>
            <a:r>
              <a:rPr sz="1000" spc="-20" dirty="0">
                <a:latin typeface="Lucida Sans Unicode"/>
                <a:cs typeface="Lucida Sans Unicode"/>
              </a:rPr>
              <a:t>носителям,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водороду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воздуху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горения,</a:t>
            </a:r>
            <a:r>
              <a:rPr sz="1000" spc="-35" dirty="0">
                <a:latin typeface="Lucida Sans Unicode"/>
                <a:cs typeface="Lucida Sans Unicode"/>
              </a:rPr>
              <a:t> воздуху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	</a:t>
            </a:r>
            <a:r>
              <a:rPr sz="1000" spc="-20" dirty="0">
                <a:latin typeface="Lucida Sans Unicode"/>
                <a:cs typeface="Lucida Sans Unicode"/>
              </a:rPr>
              <a:t>продувки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Варианты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организации 	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подачи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газов;</a:t>
            </a:r>
            <a:endParaRPr sz="1000">
              <a:latin typeface="Lucida Sans Unicode"/>
              <a:cs typeface="Lucida Sans Unicode"/>
            </a:endParaRPr>
          </a:p>
          <a:p>
            <a:pPr marL="240029" marR="434340" indent="-227329">
              <a:lnSpc>
                <a:spcPct val="100000"/>
              </a:lnSpc>
              <a:spcBef>
                <a:spcPts val="280"/>
              </a:spcBef>
              <a:buAutoNum type="arabicPeriod" startAt="10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требования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дренажа 	</a:t>
            </a:r>
            <a:r>
              <a:rPr sz="1000" spc="-30" dirty="0">
                <a:latin typeface="Lucida Sans Unicode"/>
                <a:cs typeface="Lucida Sans Unicode"/>
              </a:rPr>
              <a:t>технологической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системе 	</a:t>
            </a:r>
            <a:r>
              <a:rPr sz="1000" spc="-25" dirty="0">
                <a:latin typeface="Lucida Sans Unicode"/>
                <a:cs typeface="Lucida Sans Unicode"/>
              </a:rPr>
              <a:t>отвода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отработанных</a:t>
            </a:r>
            <a:r>
              <a:rPr sz="1000" spc="-20" dirty="0">
                <a:latin typeface="Lucida Sans Unicode"/>
                <a:cs typeface="Lucida Sans Unicode"/>
              </a:rPr>
              <a:t> газов, </a:t>
            </a:r>
            <a:r>
              <a:rPr sz="1000" spc="-10" dirty="0">
                <a:latin typeface="Lucida Sans Unicode"/>
                <a:cs typeface="Lucida Sans Unicode"/>
              </a:rPr>
              <a:t>общие 	</a:t>
            </a:r>
            <a:r>
              <a:rPr sz="1000" spc="-20" dirty="0">
                <a:latin typeface="Lucida Sans Unicode"/>
                <a:cs typeface="Lucida Sans Unicode"/>
              </a:rPr>
              <a:t>принципы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построения;</a:t>
            </a:r>
            <a:endParaRPr sz="1000">
              <a:latin typeface="Lucida Sans Unicode"/>
              <a:cs typeface="Lucida Sans Unicode"/>
            </a:endParaRPr>
          </a:p>
          <a:p>
            <a:pPr marL="240029" marR="79375" indent="-227329">
              <a:lnSpc>
                <a:spcPct val="100000"/>
              </a:lnSpc>
              <a:spcBef>
                <a:spcPts val="285"/>
              </a:spcBef>
              <a:buAutoNum type="arabicPeriod" startAt="10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встроенная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пробоподготовки, 	</a:t>
            </a:r>
            <a:r>
              <a:rPr sz="1000" spc="-25" dirty="0">
                <a:latin typeface="Lucida Sans Unicode"/>
                <a:cs typeface="Lucida Sans Unicode"/>
              </a:rPr>
              <a:t>функционирование,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настройка,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основные 	элементы.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39300" y="4669514"/>
            <a:ext cx="2891790" cy="6604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операции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газовым хроматографом: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86744" y="5340356"/>
            <a:ext cx="2738120" cy="1809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34290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основные </a:t>
            </a:r>
            <a:r>
              <a:rPr sz="1000" spc="-25" dirty="0">
                <a:latin typeface="Lucida Sans Unicode"/>
                <a:cs typeface="Lucida Sans Unicode"/>
              </a:rPr>
              <a:t>операции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время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пуска 	</a:t>
            </a:r>
            <a:r>
              <a:rPr sz="1000" spc="-35" dirty="0">
                <a:latin typeface="Lucida Sans Unicode"/>
                <a:cs typeface="Lucida Sans Unicode"/>
              </a:rPr>
              <a:t>хроматографа.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Прогрев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детектора, 	</a:t>
            </a:r>
            <a:r>
              <a:rPr sz="1000" spc="-25" dirty="0">
                <a:latin typeface="Lucida Sans Unicode"/>
                <a:cs typeface="Lucida Sans Unicode"/>
              </a:rPr>
              <a:t>термостата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колонок.</a:t>
            </a:r>
            <a:r>
              <a:rPr sz="1000" spc="-10" dirty="0">
                <a:latin typeface="Lucida Sans Unicode"/>
                <a:cs typeface="Lucida Sans Unicode"/>
              </a:rPr>
              <a:t> Проверка колонок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газов;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проведение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калибровки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ручном, 	полуавтоматическом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автоматическом 	</a:t>
            </a:r>
            <a:r>
              <a:rPr sz="1000" spc="-25" dirty="0">
                <a:latin typeface="Lucida Sans Unicode"/>
                <a:cs typeface="Lucida Sans Unicode"/>
              </a:rPr>
              <a:t>режимах.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Плюсы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минусы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каждого 	режима;</a:t>
            </a:r>
            <a:endParaRPr sz="1000">
              <a:latin typeface="Lucida Sans Unicode"/>
              <a:cs typeface="Lucida Sans Unicode"/>
            </a:endParaRPr>
          </a:p>
          <a:p>
            <a:pPr marL="239395" marR="28829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завершение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хроматографа. 	</a:t>
            </a: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операции;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поиск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устранение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неисправностей.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55299" y="7160521"/>
            <a:ext cx="26663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Программное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обеспечение,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используемое </a:t>
            </a:r>
            <a:r>
              <a:rPr sz="1000" spc="-20" dirty="0">
                <a:latin typeface="Lucida Sans Unicode"/>
                <a:cs typeface="Lucida Sans Unicode"/>
              </a:rPr>
              <a:t>при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газовым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хроматографом: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6744" y="7465320"/>
            <a:ext cx="2666365" cy="8953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 algn="just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dirty="0">
                <a:latin typeface="Lucida Sans Unicode"/>
                <a:cs typeface="Lucida Sans Unicode"/>
              </a:rPr>
              <a:t>возможные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конфигурации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сети;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 algn="just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программное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обеспечение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ASET,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PCAS;</a:t>
            </a:r>
            <a:endParaRPr sz="1000">
              <a:latin typeface="Lucida Sans Unicode"/>
              <a:cs typeface="Lucida Sans Unicode"/>
            </a:endParaRPr>
          </a:p>
          <a:p>
            <a:pPr marL="239395" marR="50800" indent="-226695" algn="just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подключение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газового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хроматографа 	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PC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Основные 	операции.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55299" y="8371084"/>
            <a:ext cx="2905125" cy="1388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513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Математическая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обработка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результатов </a:t>
            </a:r>
            <a:r>
              <a:rPr sz="1000" spc="-10" dirty="0">
                <a:latin typeface="Lucida Sans Unicode"/>
                <a:cs typeface="Lucida Sans Unicode"/>
              </a:rPr>
              <a:t>измерений:</a:t>
            </a:r>
            <a:endParaRPr sz="1000">
              <a:latin typeface="Lucida Sans Unicode"/>
              <a:cs typeface="Lucida Sans Unicode"/>
            </a:endParaRPr>
          </a:p>
          <a:p>
            <a:pPr marL="370840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37274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расчёт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объёмных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массовых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процентов 	</a:t>
            </a:r>
            <a:r>
              <a:rPr sz="1000" spc="-20" dirty="0">
                <a:latin typeface="Lucida Sans Unicode"/>
                <a:cs typeface="Lucida Sans Unicode"/>
              </a:rPr>
              <a:t>определяемых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компонентов;</a:t>
            </a:r>
            <a:endParaRPr sz="1000">
              <a:latin typeface="Lucida Sans Unicode"/>
              <a:cs typeface="Lucida Sans Unicode"/>
            </a:endParaRPr>
          </a:p>
          <a:p>
            <a:pPr marL="370840" marR="24257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37274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конвертация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массовых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компонентов 	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объемные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наоборот.</a:t>
            </a:r>
            <a:endParaRPr sz="1000">
              <a:latin typeface="Lucida Sans Unicode"/>
              <a:cs typeface="Lucida Sans Unicode"/>
            </a:endParaRPr>
          </a:p>
          <a:p>
            <a:pPr marL="12700" marR="1991995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Практика. </a:t>
            </a:r>
            <a:r>
              <a:rPr sz="1000" spc="-30" dirty="0">
                <a:latin typeface="Lucida Sans Unicode"/>
                <a:cs typeface="Lucida Sans Unicode"/>
              </a:rPr>
              <a:t>Тестирование.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3FA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27300" y="346874"/>
            <a:ext cx="580517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Промышленный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хроматограф</a:t>
            </a:r>
            <a:r>
              <a:rPr sz="2000" spc="-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GC1000/8000.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Практический</a:t>
            </a:r>
            <a:r>
              <a:rPr sz="2000" spc="-13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тренинг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1736991"/>
            <a:ext cx="7560309" cy="2553335"/>
          </a:xfrm>
          <a:custGeom>
            <a:avLst/>
            <a:gdLst/>
            <a:ahLst/>
            <a:cxnLst/>
            <a:rect l="l" t="t" r="r" b="b"/>
            <a:pathLst>
              <a:path w="7560309" h="2553335">
                <a:moveTo>
                  <a:pt x="7559992" y="0"/>
                </a:moveTo>
                <a:lnTo>
                  <a:pt x="0" y="0"/>
                </a:lnTo>
                <a:lnTo>
                  <a:pt x="0" y="2553004"/>
                </a:lnTo>
                <a:lnTo>
                  <a:pt x="7559992" y="2553004"/>
                </a:lnTo>
                <a:lnTo>
                  <a:pt x="7559992" y="0"/>
                </a:lnTo>
                <a:close/>
              </a:path>
            </a:pathLst>
          </a:custGeom>
          <a:solidFill>
            <a:srgbClr val="E8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27300" y="1832065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300" y="2459699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300" y="2890483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7300" y="3698076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35322" y="1832065"/>
            <a:ext cx="39312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Целью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этого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является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теоретических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практических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технического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обслуживанияи </a:t>
            </a:r>
            <a:r>
              <a:rPr sz="1000" spc="-25" dirty="0">
                <a:latin typeface="Lucida Sans Unicode"/>
                <a:cs typeface="Lucida Sans Unicode"/>
              </a:rPr>
              <a:t>эксплуатации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газового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хроматографа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GC1000/(GC8000).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35322" y="2477606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5322" y="2872449"/>
            <a:ext cx="42392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технического </a:t>
            </a:r>
            <a:r>
              <a:rPr sz="1000" spc="-20" dirty="0">
                <a:latin typeface="Lucida Sans Unicode"/>
                <a:cs typeface="Lucida Sans Unicode"/>
              </a:rPr>
              <a:t>персонала,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осуществляющего </a:t>
            </a:r>
            <a:r>
              <a:rPr sz="1000" spc="-30" dirty="0">
                <a:latin typeface="Lucida Sans Unicode"/>
                <a:cs typeface="Lucida Sans Unicode"/>
              </a:rPr>
              <a:t>эксплуатацию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техническое</a:t>
            </a:r>
            <a:r>
              <a:rPr sz="1000" spc="-10" dirty="0">
                <a:latin typeface="Lucida Sans Unicode"/>
                <a:cs typeface="Lucida Sans Unicode"/>
              </a:rPr>
              <a:t> обслуживание </a:t>
            </a:r>
            <a:r>
              <a:rPr sz="1000" spc="-25" dirty="0">
                <a:latin typeface="Lucida Sans Unicode"/>
                <a:cs typeface="Lucida Sans Unicode"/>
              </a:rPr>
              <a:t>газового</a:t>
            </a:r>
            <a:r>
              <a:rPr sz="1000" spc="-10" dirty="0">
                <a:latin typeface="Lucida Sans Unicode"/>
                <a:cs typeface="Lucida Sans Unicode"/>
              </a:rPr>
              <a:t> хроматографа </a:t>
            </a:r>
            <a:r>
              <a:rPr sz="1000" spc="-65" dirty="0">
                <a:latin typeface="Lucida Sans Unicode"/>
                <a:cs typeface="Lucida Sans Unicode"/>
              </a:rPr>
              <a:t>GC1000/(GC8000),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25" dirty="0">
                <a:latin typeface="Lucida Sans Unicode"/>
                <a:cs typeface="Lucida Sans Unicode"/>
              </a:rPr>
              <a:t> лиц, </a:t>
            </a:r>
            <a:r>
              <a:rPr sz="1000" spc="-10" dirty="0">
                <a:latin typeface="Lucida Sans Unicode"/>
                <a:cs typeface="Lucida Sans Unicode"/>
              </a:rPr>
              <a:t>повышающих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свою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квалификацию</a:t>
            </a:r>
            <a:endParaRPr sz="1000">
              <a:latin typeface="Lucida Sans Unicode"/>
              <a:cs typeface="Lucida Sans Unicode"/>
            </a:endParaRPr>
          </a:p>
          <a:p>
            <a:pPr marL="12700" algn="just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сфере</a:t>
            </a:r>
            <a:r>
              <a:rPr sz="1000" spc="-25" dirty="0">
                <a:latin typeface="Lucida Sans Unicode"/>
                <a:cs typeface="Lucida Sans Unicode"/>
              </a:rPr>
              <a:t> газового </a:t>
            </a:r>
            <a:r>
              <a:rPr sz="1000" spc="-10" dirty="0">
                <a:latin typeface="Lucida Sans Unicode"/>
                <a:cs typeface="Lucida Sans Unicode"/>
              </a:rPr>
              <a:t>анализа.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35322" y="3706458"/>
            <a:ext cx="41402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сфере </a:t>
            </a:r>
            <a:r>
              <a:rPr sz="1000" spc="-25" dirty="0">
                <a:latin typeface="Lucida Sans Unicode"/>
                <a:cs typeface="Lucida Sans Unicode"/>
              </a:rPr>
              <a:t>газового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хорошо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MS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40000" y="1812671"/>
            <a:ext cx="6480175" cy="2312035"/>
            <a:chOff x="540000" y="1812671"/>
            <a:chExt cx="6480175" cy="2312035"/>
          </a:xfrm>
        </p:grpSpPr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886002"/>
              <a:ext cx="316343" cy="34385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210089" y="2410405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3FA8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82913" y="3741622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84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26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26"/>
                  </a:lnTo>
                  <a:lnTo>
                    <a:pt x="123101" y="335572"/>
                  </a:lnTo>
                  <a:lnTo>
                    <a:pt x="113309" y="333629"/>
                  </a:lnTo>
                  <a:lnTo>
                    <a:pt x="103517" y="335572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263317" y="385282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68"/>
                  </a:lnTo>
                  <a:lnTo>
                    <a:pt x="12585" y="271868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55"/>
                  </a:moveTo>
                  <a:lnTo>
                    <a:pt x="94424" y="129755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55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29254"/>
              <a:ext cx="75539" cy="7414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194077" y="3815752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3FA8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06420" y="1895120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3FA8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12671"/>
              <a:ext cx="457085" cy="45485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40000" y="237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0000" y="2800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0000" y="3610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45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10692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41993"/>
              <a:ext cx="7560309" cy="1350010"/>
            </a:xfrm>
            <a:custGeom>
              <a:avLst/>
              <a:gdLst/>
              <a:ahLst/>
              <a:cxnLst/>
              <a:rect l="l" t="t" r="r" b="b"/>
              <a:pathLst>
                <a:path w="7560309" h="1350009">
                  <a:moveTo>
                    <a:pt x="7559992" y="0"/>
                  </a:moveTo>
                  <a:lnTo>
                    <a:pt x="0" y="0"/>
                  </a:lnTo>
                  <a:lnTo>
                    <a:pt x="0" y="1350009"/>
                  </a:lnTo>
                  <a:lnTo>
                    <a:pt x="7559992" y="1350009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FFCB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748769" y="9733664"/>
            <a:ext cx="206311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latin typeface="Arial Black"/>
                <a:cs typeface="Arial Black"/>
              </a:rPr>
              <a:t>Блок</a:t>
            </a:r>
            <a:r>
              <a:rPr sz="2000" spc="-130" dirty="0">
                <a:latin typeface="Arial Black"/>
                <a:cs typeface="Arial Black"/>
              </a:rPr>
              <a:t> </a:t>
            </a:r>
            <a:r>
              <a:rPr sz="2000" spc="-25" dirty="0">
                <a:latin typeface="Arial Black"/>
                <a:cs typeface="Arial Black"/>
              </a:rPr>
              <a:t>6:</a:t>
            </a:r>
            <a:endParaRPr sz="200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</a:pPr>
            <a:r>
              <a:rPr sz="2000" spc="-245" dirty="0">
                <a:latin typeface="Arial Black"/>
                <a:cs typeface="Arial Black"/>
              </a:rPr>
              <a:t>EXA</a:t>
            </a:r>
            <a:r>
              <a:rPr sz="2000" spc="-150" dirty="0">
                <a:latin typeface="Arial Black"/>
                <a:cs typeface="Arial Black"/>
              </a:rPr>
              <a:t> </a:t>
            </a:r>
            <a:r>
              <a:rPr sz="2000" dirty="0">
                <a:latin typeface="Arial Black"/>
                <a:cs typeface="Arial Black"/>
              </a:rPr>
              <a:t>–</a:t>
            </a:r>
            <a:r>
              <a:rPr sz="2000" spc="-145" dirty="0">
                <a:latin typeface="Arial Black"/>
                <a:cs typeface="Arial Black"/>
              </a:rPr>
              <a:t> </a:t>
            </a:r>
            <a:r>
              <a:rPr sz="2000" spc="-50" dirty="0">
                <a:latin typeface="Arial Black"/>
                <a:cs typeface="Arial Black"/>
              </a:rPr>
              <a:t>продукты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46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25002"/>
            <a:ext cx="7560309" cy="2900680"/>
          </a:xfrm>
          <a:custGeom>
            <a:avLst/>
            <a:gdLst/>
            <a:ahLst/>
            <a:cxnLst/>
            <a:rect l="l" t="t" r="r" b="b"/>
            <a:pathLst>
              <a:path w="7560309" h="2900679">
                <a:moveTo>
                  <a:pt x="7559992" y="0"/>
                </a:moveTo>
                <a:lnTo>
                  <a:pt x="0" y="0"/>
                </a:lnTo>
                <a:lnTo>
                  <a:pt x="0" y="2900680"/>
                </a:lnTo>
                <a:lnTo>
                  <a:pt x="7559992" y="2900680"/>
                </a:lnTo>
                <a:lnTo>
                  <a:pt x="7559992" y="0"/>
                </a:lnTo>
                <a:close/>
              </a:path>
            </a:pathLst>
          </a:custGeom>
          <a:solidFill>
            <a:srgbClr val="FF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FFCB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562991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0" dirty="0">
                <a:latin typeface="Arial Black"/>
                <a:cs typeface="Arial Black"/>
              </a:rPr>
              <a:t>Система</a:t>
            </a:r>
            <a:r>
              <a:rPr sz="2000" spc="-110" dirty="0">
                <a:latin typeface="Arial Black"/>
                <a:cs typeface="Arial Black"/>
              </a:rPr>
              <a:t> Управления </a:t>
            </a:r>
            <a:r>
              <a:rPr sz="2000" spc="-105" dirty="0">
                <a:latin typeface="Arial Black"/>
                <a:cs typeface="Arial Black"/>
              </a:rPr>
              <a:t>Производственными </a:t>
            </a:r>
            <a:r>
              <a:rPr sz="2000" spc="-114" dirty="0">
                <a:latin typeface="Arial Black"/>
                <a:cs typeface="Arial Black"/>
              </a:rPr>
              <a:t>Данными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20" dirty="0">
                <a:latin typeface="Arial Black"/>
                <a:cs typeface="Arial Black"/>
              </a:rPr>
              <a:t>Exaquantum.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2120064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071675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484425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4005252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2120064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</a:t>
            </a:r>
            <a:r>
              <a:rPr sz="1000" dirty="0">
                <a:latin typeface="Lucida Sans Unicode"/>
                <a:cs typeface="Lucida Sans Unicode"/>
              </a:rPr>
              <a:t>применения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Производственными </a:t>
            </a:r>
            <a:r>
              <a:rPr sz="1000" dirty="0">
                <a:latin typeface="Lucida Sans Unicode"/>
                <a:cs typeface="Lucida Sans Unicode"/>
              </a:rPr>
              <a:t>Данными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(СУПД)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Exaquantum,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включая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выполнение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функций </a:t>
            </a:r>
            <a:r>
              <a:rPr sz="1000" spc="-25" dirty="0">
                <a:latin typeface="Lucida Sans Unicode"/>
                <a:cs typeface="Lucida Sans Unicode"/>
              </a:rPr>
              <a:t>по конфигурированию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разработке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операторского </a:t>
            </a:r>
            <a:r>
              <a:rPr sz="1000" spc="-30" dirty="0">
                <a:latin typeface="Lucida Sans Unicode"/>
                <a:cs typeface="Lucida Sans Unicode"/>
              </a:rPr>
              <a:t>интерфейса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формированию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отчетных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данных.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070405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465248"/>
            <a:ext cx="42398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заниматься </a:t>
            </a:r>
            <a:r>
              <a:rPr sz="1000" spc="-20" dirty="0">
                <a:latin typeface="Lucida Sans Unicode"/>
                <a:cs typeface="Lucida Sans Unicode"/>
              </a:rPr>
              <a:t>разработкой </a:t>
            </a:r>
            <a:r>
              <a:rPr sz="1000" spc="-30" dirty="0">
                <a:latin typeface="Lucida Sans Unicode"/>
                <a:cs typeface="Lucida Sans Unicode"/>
              </a:rPr>
              <a:t>прикладных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задач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СУПД.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994457"/>
            <a:ext cx="428434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областях: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регулирование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управление </a:t>
            </a:r>
            <a:r>
              <a:rPr sz="1000" spc="-25" dirty="0">
                <a:latin typeface="Lucida Sans Unicode"/>
                <a:cs typeface="Lucida Sans Unicode"/>
              </a:rPr>
              <a:t>процессами,</a:t>
            </a:r>
            <a:r>
              <a:rPr sz="1000" spc="-10" dirty="0">
                <a:latin typeface="Lucida Sans Unicode"/>
                <a:cs typeface="Lucida Sans Unicode"/>
              </a:rPr>
              <a:t> сетевые </a:t>
            </a:r>
            <a:r>
              <a:rPr sz="1000" spc="-40" dirty="0">
                <a:latin typeface="Lucida Sans Unicode"/>
                <a:cs typeface="Lucida Sans Unicode"/>
              </a:rPr>
              <a:t>технологии,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понимать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архитектуру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производственного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предприятия </a:t>
            </a:r>
            <a:r>
              <a:rPr sz="1000" dirty="0">
                <a:latin typeface="Lucida Sans Unicode"/>
                <a:cs typeface="Lucida Sans Unicode"/>
              </a:rPr>
              <a:t>и </a:t>
            </a:r>
            <a:r>
              <a:rPr sz="1000" spc="-10" dirty="0">
                <a:latin typeface="Lucida Sans Unicode"/>
                <a:cs typeface="Lucida Sans Unicode"/>
              </a:rPr>
              <a:t>взаимодействие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информационных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производственных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потоков, </a:t>
            </a:r>
            <a:r>
              <a:rPr sz="1000" spc="-30" dirty="0">
                <a:latin typeface="Lucida Sans Unicode"/>
                <a:cs typeface="Lucida Sans Unicode"/>
              </a:rPr>
              <a:t>хорошо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2100672"/>
            <a:ext cx="6480175" cy="2339340"/>
            <a:chOff x="540000" y="2100672"/>
            <a:chExt cx="6480175" cy="233934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462003"/>
              <a:ext cx="316343" cy="34385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995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4056621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29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56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43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416783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30"/>
                  </a:moveTo>
                  <a:lnTo>
                    <a:pt x="94424" y="129730"/>
                  </a:lnTo>
                  <a:lnTo>
                    <a:pt x="94424" y="142087"/>
                  </a:lnTo>
                  <a:lnTo>
                    <a:pt x="195148" y="142087"/>
                  </a:lnTo>
                  <a:lnTo>
                    <a:pt x="195148" y="129730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15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15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4044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4130751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41"/>
                  </a:moveTo>
                  <a:lnTo>
                    <a:pt x="69240" y="49441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41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26"/>
                  </a:lnTo>
                  <a:lnTo>
                    <a:pt x="23660" y="23241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41"/>
                  </a:lnTo>
                  <a:lnTo>
                    <a:pt x="135509" y="35026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2183122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00672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971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385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90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5075569"/>
            <a:ext cx="3155315" cy="275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28448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Система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Производственными </a:t>
            </a:r>
            <a:r>
              <a:rPr sz="1000" dirty="0">
                <a:latin typeface="Lucida Sans Unicode"/>
                <a:cs typeface="Lucida Sans Unicode"/>
              </a:rPr>
              <a:t>Данными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4" dirty="0">
                <a:latin typeface="Lucida Sans Unicode"/>
                <a:cs typeface="Lucida Sans Unicode"/>
              </a:rPr>
              <a:t>-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Exaquantum.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Введение.</a:t>
            </a:r>
            <a:endParaRPr sz="1000">
              <a:latin typeface="Lucida Sans Unicode"/>
              <a:cs typeface="Lucida Sans Unicode"/>
            </a:endParaRPr>
          </a:p>
          <a:p>
            <a:pPr marL="228600" marR="31877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Место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назначение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Exaquantum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общей системе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производством.</a:t>
            </a:r>
            <a:endParaRPr sz="1000">
              <a:latin typeface="Lucida Sans Unicode"/>
              <a:cs typeface="Lucida Sans Unicode"/>
            </a:endParaRPr>
          </a:p>
          <a:p>
            <a:pPr marL="228600" marR="901700">
              <a:lnSpc>
                <a:spcPct val="123600"/>
              </a:lnSpc>
            </a:pPr>
            <a:r>
              <a:rPr sz="1000" spc="-40" dirty="0">
                <a:latin typeface="Lucida Sans Unicode"/>
                <a:cs typeface="Lucida Sans Unicode"/>
              </a:rPr>
              <a:t>Архитектура,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состав. Exaquantum/PIMS.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Базы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данных:</a:t>
            </a:r>
            <a:endParaRPr sz="1000">
              <a:latin typeface="Lucida Sans Unicode"/>
              <a:cs typeface="Lucida Sans Unicode"/>
            </a:endParaRPr>
          </a:p>
          <a:p>
            <a:pPr marL="228600" marR="26416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историческая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БД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БД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реального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времени. Инструментальные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средства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конфигурирования.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Exaquantum/PIMS.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Шлюзы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OPC.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Ролевое </a:t>
            </a:r>
            <a:r>
              <a:rPr sz="1000" spc="-25" dirty="0">
                <a:latin typeface="Lucida Sans Unicode"/>
                <a:cs typeface="Lucida Sans Unicode"/>
              </a:rPr>
              <a:t>пространство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имен.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Шаблоны.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Агрегирование. </a:t>
            </a:r>
            <a:r>
              <a:rPr sz="1000" spc="-10" dirty="0">
                <a:latin typeface="Lucida Sans Unicode"/>
                <a:cs typeface="Lucida Sans Unicode"/>
              </a:rPr>
              <a:t>Генерация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редактор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тэгов.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занятия.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7921993"/>
            <a:ext cx="3171190" cy="171894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6858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Инсталляция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Exaquantum,</a:t>
            </a:r>
            <a:r>
              <a:rPr sz="1000" spc="-20" dirty="0">
                <a:latin typeface="Lucida Sans Unicode"/>
                <a:cs typeface="Lucida Sans Unicode"/>
              </a:rPr>
              <a:t> конфигурирование </a:t>
            </a:r>
            <a:r>
              <a:rPr sz="1000" spc="-10" dirty="0">
                <a:latin typeface="Lucida Sans Unicode"/>
                <a:cs typeface="Lucida Sans Unicode"/>
              </a:rPr>
              <a:t>сервера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клиента.</a:t>
            </a:r>
            <a:endParaRPr sz="1000">
              <a:latin typeface="Lucida Sans Unicode"/>
              <a:cs typeface="Lucida Sans Unicode"/>
            </a:endParaRPr>
          </a:p>
          <a:p>
            <a:pPr marL="228600" marR="47561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Подключение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OPC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серверов,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настройка параметров.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40" dirty="0">
                <a:latin typeface="Lucida Sans Unicode"/>
                <a:cs typeface="Lucida Sans Unicode"/>
              </a:rPr>
              <a:t>Exaquantum/Explorer.</a:t>
            </a:r>
            <a:r>
              <a:rPr sz="1000" spc="1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Введение.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Интерфейс</a:t>
            </a:r>
            <a:r>
              <a:rPr sz="1000" spc="-30" dirty="0">
                <a:latin typeface="Lucida Sans Unicode"/>
                <a:cs typeface="Lucida Sans Unicode"/>
              </a:rPr>
              <a:t> с </a:t>
            </a:r>
            <a:r>
              <a:rPr sz="1000" spc="-10" dirty="0">
                <a:latin typeface="Lucida Sans Unicode"/>
                <a:cs typeface="Lucida Sans Unicode"/>
              </a:rPr>
              <a:t>пользователем.</a:t>
            </a:r>
            <a:r>
              <a:rPr sz="1000" spc="-30" dirty="0">
                <a:latin typeface="Lucida Sans Unicode"/>
                <a:cs typeface="Lucida Sans Unicode"/>
              </a:rPr>
              <a:t> Селектор </a:t>
            </a:r>
            <a:r>
              <a:rPr sz="1000" spc="-20" dirty="0">
                <a:latin typeface="Lucida Sans Unicode"/>
                <a:cs typeface="Lucida Sans Unicode"/>
              </a:rPr>
              <a:t>данных. </a:t>
            </a:r>
            <a:r>
              <a:rPr sz="1000" dirty="0">
                <a:latin typeface="Lucida Sans Unicode"/>
                <a:cs typeface="Lucida Sans Unicode"/>
              </a:rPr>
              <a:t>Рабочий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журнал.Работа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документами.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занятия.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39300" y="5317511"/>
            <a:ext cx="3139440" cy="19069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24130">
              <a:lnSpc>
                <a:spcPct val="100000"/>
              </a:lnSpc>
              <a:spcBef>
                <a:spcPts val="530"/>
              </a:spcBef>
            </a:pPr>
            <a:r>
              <a:rPr sz="1000" spc="-40" dirty="0">
                <a:latin typeface="Lucida Sans Unicode"/>
                <a:cs typeface="Lucida Sans Unicode"/>
              </a:rPr>
              <a:t>Exaquantum/Explorer.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Управляющие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элементы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свойства.</a:t>
            </a:r>
            <a:endParaRPr sz="1000">
              <a:latin typeface="Lucida Sans Unicode"/>
              <a:cs typeface="Lucida Sans Unicode"/>
            </a:endParaRPr>
          </a:p>
          <a:p>
            <a:pPr marL="228600" marR="3429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Выражения.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Навигация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рабочему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журналу.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анализ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трендов.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Сигнализации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события.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Шаблоны.</a:t>
            </a:r>
            <a:endParaRPr sz="1000">
              <a:latin typeface="Lucida Sans Unicode"/>
              <a:cs typeface="Lucida Sans Unicode"/>
            </a:endParaRPr>
          </a:p>
          <a:p>
            <a:pPr marL="228600" marR="1905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Генерация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отчетов.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Дополнение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Excel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(Excel </a:t>
            </a:r>
            <a:r>
              <a:rPr sz="1000" spc="-75" dirty="0">
                <a:latin typeface="Lucida Sans Unicode"/>
                <a:cs typeface="Lucida Sans Unicode"/>
              </a:rPr>
              <a:t>Add-</a:t>
            </a:r>
            <a:r>
              <a:rPr sz="1000" spc="-50" dirty="0">
                <a:latin typeface="Lucida Sans Unicode"/>
                <a:cs typeface="Lucida Sans Unicode"/>
              </a:rPr>
              <a:t>in).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Шаблоны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отчетов.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Exaquantum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Web.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занятия.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Контрольные вопросы.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47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414905"/>
          </a:xfrm>
          <a:custGeom>
            <a:avLst/>
            <a:gdLst/>
            <a:ahLst/>
            <a:cxnLst/>
            <a:rect l="l" t="t" r="r" b="b"/>
            <a:pathLst>
              <a:path w="7560309" h="2414904">
                <a:moveTo>
                  <a:pt x="7559992" y="0"/>
                </a:moveTo>
                <a:lnTo>
                  <a:pt x="0" y="0"/>
                </a:lnTo>
                <a:lnTo>
                  <a:pt x="0" y="2414676"/>
                </a:lnTo>
                <a:lnTo>
                  <a:pt x="7559992" y="2414676"/>
                </a:lnTo>
                <a:lnTo>
                  <a:pt x="7559992" y="0"/>
                </a:lnTo>
                <a:close/>
              </a:path>
            </a:pathLst>
          </a:custGeom>
          <a:solidFill>
            <a:srgbClr val="FF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FFCB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5903595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50" dirty="0">
                <a:latin typeface="Arial Black"/>
                <a:cs typeface="Arial Black"/>
              </a:rPr>
              <a:t>Система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110" dirty="0">
                <a:latin typeface="Arial Black"/>
                <a:cs typeface="Arial Black"/>
              </a:rPr>
              <a:t>Процедурного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110" dirty="0">
                <a:latin typeface="Arial Black"/>
                <a:cs typeface="Arial Black"/>
              </a:rPr>
              <a:t>Управления</a:t>
            </a:r>
            <a:r>
              <a:rPr sz="2000" spc="-95" dirty="0">
                <a:latin typeface="Arial Black"/>
                <a:cs typeface="Arial Black"/>
              </a:rPr>
              <a:t> </a:t>
            </a:r>
            <a:r>
              <a:rPr sz="2000" spc="-90" dirty="0">
                <a:latin typeface="Arial Black"/>
                <a:cs typeface="Arial Black"/>
              </a:rPr>
              <a:t>Exapilot.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40" dirty="0">
                <a:latin typeface="Lucida Sans Unicode"/>
                <a:cs typeface="Lucida Sans Unicode"/>
              </a:rPr>
              <a:t>Операторский</a:t>
            </a:r>
            <a:r>
              <a:rPr sz="2000" spc="-75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450697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2863447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384274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39941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</a:t>
            </a:r>
            <a:r>
              <a:rPr sz="1000" dirty="0">
                <a:latin typeface="Lucida Sans Unicode"/>
                <a:cs typeface="Lucida Sans Unicode"/>
              </a:rPr>
              <a:t>применения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Процедурного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r>
              <a:rPr sz="1000" spc="-30" dirty="0">
                <a:latin typeface="Lucida Sans Unicode"/>
                <a:cs typeface="Lucida Sans Unicode"/>
              </a:rPr>
              <a:t> (СПУ)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Exapilot, </a:t>
            </a:r>
            <a:r>
              <a:rPr sz="1000" spc="-25" dirty="0">
                <a:latin typeface="Lucida Sans Unicode"/>
                <a:cs typeface="Lucida Sans Unicode"/>
              </a:rPr>
              <a:t>работе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процедурами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диагностических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 </a:t>
            </a:r>
            <a:r>
              <a:rPr sz="1000" spc="-10" dirty="0">
                <a:latin typeface="Lucida Sans Unicode"/>
                <a:cs typeface="Lucida Sans Unicode"/>
              </a:rPr>
              <a:t>процесса.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468604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863447"/>
            <a:ext cx="42811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операторов,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предстоит </a:t>
            </a:r>
            <a:r>
              <a:rPr sz="1000" dirty="0">
                <a:latin typeface="Lucida Sans Unicode"/>
                <a:cs typeface="Lucida Sans Unicode"/>
              </a:rPr>
              <a:t>заниматься </a:t>
            </a:r>
            <a:r>
              <a:rPr sz="1000" spc="-25" dirty="0">
                <a:latin typeface="Lucida Sans Unicode"/>
                <a:cs typeface="Lucida Sans Unicode"/>
              </a:rPr>
              <a:t>эксплуатацией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СПУ.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392656"/>
            <a:ext cx="42976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</a:t>
            </a:r>
            <a:endParaRPr sz="1000">
              <a:latin typeface="Lucida Sans Unicode"/>
              <a:cs typeface="Lucida Sans Unicode"/>
            </a:endParaRPr>
          </a:p>
          <a:p>
            <a:pPr marL="12700" marR="39116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областях: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регулирование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управление </a:t>
            </a:r>
            <a:r>
              <a:rPr sz="1000" spc="-25" dirty="0">
                <a:latin typeface="Lucida Sans Unicode"/>
                <a:cs typeface="Lucida Sans Unicode"/>
              </a:rPr>
              <a:t>процессами,</a:t>
            </a:r>
            <a:r>
              <a:rPr sz="1000" spc="-10" dirty="0">
                <a:latin typeface="Lucida Sans Unicode"/>
                <a:cs typeface="Lucida Sans Unicode"/>
              </a:rPr>
              <a:t> сетевые </a:t>
            </a:r>
            <a:r>
              <a:rPr sz="1000" spc="-40" dirty="0">
                <a:latin typeface="Lucida Sans Unicode"/>
                <a:cs typeface="Lucida Sans Unicode"/>
              </a:rPr>
              <a:t>технологии,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понимать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взаимодействие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информационных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производственных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потоков,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042160"/>
            <a:chOff x="540000" y="1803670"/>
            <a:chExt cx="6480175" cy="204216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859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392405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462616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27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573830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450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536759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58"/>
                  </a:lnTo>
                  <a:lnTo>
                    <a:pt x="81826" y="37058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368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782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286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508568"/>
            <a:ext cx="2762885" cy="2561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1597660">
              <a:lnSpc>
                <a:spcPct val="123600"/>
              </a:lnSpc>
              <a:spcBef>
                <a:spcPts val="24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ExaPilot. </a:t>
            </a:r>
            <a:r>
              <a:rPr sz="1000" spc="-10" dirty="0">
                <a:latin typeface="Lucida Sans Unicode"/>
                <a:cs typeface="Lucida Sans Unicode"/>
              </a:rPr>
              <a:t>Введение.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spc="-25" dirty="0">
                <a:latin typeface="Lucida Sans Unicode"/>
                <a:cs typeface="Lucida Sans Unicode"/>
              </a:rPr>
              <a:t>Построитель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Builder. </a:t>
            </a:r>
            <a:r>
              <a:rPr sz="1000" spc="-25" dirty="0">
                <a:latin typeface="Lucida Sans Unicode"/>
                <a:cs typeface="Lucida Sans Unicode"/>
              </a:rPr>
              <a:t>Транслятор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Operation. Пользовательские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процедуры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endParaRPr sz="1000">
              <a:latin typeface="Lucida Sans Unicode"/>
              <a:cs typeface="Lucida Sans Unicode"/>
            </a:endParaRPr>
          </a:p>
          <a:p>
            <a:pPr marL="228600" marR="426084">
              <a:lnSpc>
                <a:spcPct val="100000"/>
              </a:lnSpc>
              <a:spcBef>
                <a:spcPts val="280"/>
              </a:spcBef>
            </a:pPr>
            <a:r>
              <a:rPr sz="1000" spc="-30" dirty="0">
                <a:latin typeface="Lucida Sans Unicode"/>
                <a:cs typeface="Lucida Sans Unicode"/>
              </a:rPr>
              <a:t>Типы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пользовательских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 </a:t>
            </a:r>
            <a:r>
              <a:rPr sz="1000" spc="-10" dirty="0">
                <a:latin typeface="Lucida Sans Unicode"/>
                <a:cs typeface="Lucida Sans Unicode"/>
              </a:rPr>
              <a:t>(Unit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Procedures).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25" dirty="0">
                <a:latin typeface="Lucida Sans Unicode"/>
                <a:cs typeface="Lucida Sans Unicode"/>
              </a:rPr>
              <a:t> типовых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процедур.</a:t>
            </a:r>
            <a:endParaRPr sz="1000">
              <a:latin typeface="Lucida Sans Unicode"/>
              <a:cs typeface="Lucida Sans Unicode"/>
            </a:endParaRPr>
          </a:p>
          <a:p>
            <a:pPr marL="228600" marR="295910">
              <a:lnSpc>
                <a:spcPct val="100000"/>
              </a:lnSpc>
              <a:spcBef>
                <a:spcPts val="284"/>
              </a:spcBef>
            </a:pPr>
            <a:r>
              <a:rPr sz="1000" dirty="0">
                <a:latin typeface="Lucida Sans Unicode"/>
                <a:cs typeface="Lucida Sans Unicode"/>
              </a:rPr>
              <a:t>Расширенные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ExaPilot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Adv. </a:t>
            </a: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5" dirty="0">
                <a:latin typeface="Lucida Sans Unicode"/>
                <a:cs typeface="Lucida Sans Unicode"/>
              </a:rPr>
              <a:t> Link </a:t>
            </a:r>
            <a:r>
              <a:rPr sz="1000" spc="-65" dirty="0">
                <a:latin typeface="Lucida Sans Unicode"/>
                <a:cs typeface="Lucida Sans Unicode"/>
              </a:rPr>
              <a:t>MS-</a:t>
            </a:r>
            <a:r>
              <a:rPr sz="1000" spc="-10" dirty="0">
                <a:latin typeface="Lucida Sans Unicode"/>
                <a:cs typeface="Lucida Sans Unicode"/>
              </a:rPr>
              <a:t>Excel.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39300" y="4750514"/>
            <a:ext cx="3076575" cy="19069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48895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Диагностические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модули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процесса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Advanced </a:t>
            </a: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Function.</a:t>
            </a:r>
            <a:endParaRPr sz="1000">
              <a:latin typeface="Lucida Sans Unicode"/>
              <a:cs typeface="Lucida Sans Unicode"/>
            </a:endParaRPr>
          </a:p>
          <a:p>
            <a:pPr marL="228600" marR="13589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Подключение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MS-</a:t>
            </a:r>
            <a:r>
              <a:rPr sz="1000" spc="-45" dirty="0">
                <a:latin typeface="Lucida Sans Unicode"/>
                <a:cs typeface="Lucida Sans Unicode"/>
              </a:rPr>
              <a:t>Excel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пользовательским </a:t>
            </a:r>
            <a:r>
              <a:rPr sz="1000" spc="-25" dirty="0">
                <a:latin typeface="Lucida Sans Unicode"/>
                <a:cs typeface="Lucida Sans Unicode"/>
              </a:rPr>
              <a:t>процедурам </a:t>
            </a:r>
            <a:r>
              <a:rPr sz="1000" spc="-10" dirty="0">
                <a:latin typeface="Lucida Sans Unicode"/>
                <a:cs typeface="Lucida Sans Unicode"/>
              </a:rPr>
              <a:t>Unit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Procedure.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Утилиты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Система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самодокументирования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Интеграция</a:t>
            </a:r>
            <a:r>
              <a:rPr sz="1000" spc="-25" dirty="0">
                <a:latin typeface="Lucida Sans Unicode"/>
                <a:cs typeface="Lucida Sans Unicode"/>
              </a:rPr>
              <a:t> Exapilot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стандартными компонентами.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48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601595"/>
          </a:xfrm>
          <a:custGeom>
            <a:avLst/>
            <a:gdLst/>
            <a:ahLst/>
            <a:cxnLst/>
            <a:rect l="l" t="t" r="r" b="b"/>
            <a:pathLst>
              <a:path w="7560309" h="2601595">
                <a:moveTo>
                  <a:pt x="7559992" y="0"/>
                </a:moveTo>
                <a:lnTo>
                  <a:pt x="0" y="0"/>
                </a:lnTo>
                <a:lnTo>
                  <a:pt x="0" y="2600998"/>
                </a:lnTo>
                <a:lnTo>
                  <a:pt x="7559992" y="2600998"/>
                </a:lnTo>
                <a:lnTo>
                  <a:pt x="7559992" y="0"/>
                </a:lnTo>
                <a:close/>
              </a:path>
            </a:pathLst>
          </a:custGeom>
          <a:solidFill>
            <a:srgbClr val="FF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FFCB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5903595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50" dirty="0">
                <a:latin typeface="Arial Black"/>
                <a:cs typeface="Arial Black"/>
              </a:rPr>
              <a:t>Система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110" dirty="0">
                <a:latin typeface="Arial Black"/>
                <a:cs typeface="Arial Black"/>
              </a:rPr>
              <a:t>Процедурного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110" dirty="0">
                <a:latin typeface="Arial Black"/>
                <a:cs typeface="Arial Black"/>
              </a:rPr>
              <a:t>Управления</a:t>
            </a:r>
            <a:r>
              <a:rPr sz="2000" spc="-95" dirty="0">
                <a:latin typeface="Arial Black"/>
                <a:cs typeface="Arial Black"/>
              </a:rPr>
              <a:t> </a:t>
            </a:r>
            <a:r>
              <a:rPr sz="2000" spc="-90" dirty="0">
                <a:latin typeface="Arial Black"/>
                <a:cs typeface="Arial Black"/>
              </a:rPr>
              <a:t>Exapilot.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594715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007465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528292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39941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</a:t>
            </a:r>
            <a:r>
              <a:rPr sz="1000" dirty="0">
                <a:latin typeface="Lucida Sans Unicode"/>
                <a:cs typeface="Lucida Sans Unicode"/>
              </a:rPr>
              <a:t>применения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Процедурного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r>
              <a:rPr sz="1000" spc="-30" dirty="0">
                <a:latin typeface="Lucida Sans Unicode"/>
                <a:cs typeface="Lucida Sans Unicode"/>
              </a:rPr>
              <a:t> (СПУ)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Exapilot, </a:t>
            </a:r>
            <a:r>
              <a:rPr sz="1000" dirty="0">
                <a:latin typeface="Lucida Sans Unicode"/>
                <a:cs typeface="Lucida Sans Unicode"/>
              </a:rPr>
              <a:t>включая</a:t>
            </a:r>
            <a:r>
              <a:rPr sz="1000" spc="-10" dirty="0">
                <a:latin typeface="Lucida Sans Unicode"/>
                <a:cs typeface="Lucida Sans Unicode"/>
              </a:rPr>
              <a:t> выполнение </a:t>
            </a:r>
            <a:r>
              <a:rPr sz="1000" spc="-35" dirty="0">
                <a:latin typeface="Lucida Sans Unicode"/>
                <a:cs typeface="Lucida Sans Unicode"/>
              </a:rPr>
              <a:t>функций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конфигурированию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системы, </a:t>
            </a:r>
            <a:r>
              <a:rPr sz="1000" spc="-20" dirty="0">
                <a:latin typeface="Lucida Sans Unicode"/>
                <a:cs typeface="Lucida Sans Unicode"/>
              </a:rPr>
              <a:t>разработке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диагностических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621004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015847"/>
            <a:ext cx="42398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заниматься </a:t>
            </a:r>
            <a:r>
              <a:rPr sz="1000" spc="-20" dirty="0">
                <a:latin typeface="Lucida Sans Unicode"/>
                <a:cs typeface="Lucida Sans Unicode"/>
              </a:rPr>
              <a:t>разработкой, модернизацией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эксплуатацией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СПУ.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545056"/>
            <a:ext cx="429768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</a:t>
            </a:r>
            <a:endParaRPr sz="1000">
              <a:latin typeface="Lucida Sans Unicode"/>
              <a:cs typeface="Lucida Sans Unicode"/>
            </a:endParaRPr>
          </a:p>
          <a:p>
            <a:pPr marL="12700" marR="39116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областях: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регулирование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управление </a:t>
            </a:r>
            <a:r>
              <a:rPr sz="1000" spc="-25" dirty="0">
                <a:latin typeface="Lucida Sans Unicode"/>
                <a:cs typeface="Lucida Sans Unicode"/>
              </a:rPr>
              <a:t>процессами,</a:t>
            </a:r>
            <a:r>
              <a:rPr sz="1000" spc="-10" dirty="0">
                <a:latin typeface="Lucida Sans Unicode"/>
                <a:cs typeface="Lucida Sans Unicode"/>
              </a:rPr>
              <a:t> сетевые </a:t>
            </a:r>
            <a:r>
              <a:rPr sz="1000" spc="-40" dirty="0">
                <a:latin typeface="Lucida Sans Unicode"/>
                <a:cs typeface="Lucida Sans Unicode"/>
              </a:rPr>
              <a:t>технологии,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понимать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взаимодействие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информационных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производственных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потоков,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ориентироваться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Windows.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195195"/>
            <a:chOff x="540000" y="1803670"/>
            <a:chExt cx="6480175" cy="219519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030003"/>
              <a:ext cx="316343" cy="34385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563403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615613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726827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603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689756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530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944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448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508568"/>
            <a:ext cx="3033395" cy="3503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1868170">
              <a:lnSpc>
                <a:spcPct val="123600"/>
              </a:lnSpc>
              <a:spcBef>
                <a:spcPts val="245"/>
              </a:spcBef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ExaPilot. </a:t>
            </a:r>
            <a:r>
              <a:rPr sz="1000" spc="-10" dirty="0">
                <a:latin typeface="Lucida Sans Unicode"/>
                <a:cs typeface="Lucida Sans Unicode"/>
              </a:rPr>
              <a:t>Введение.</a:t>
            </a:r>
            <a:endParaRPr sz="1000">
              <a:latin typeface="Lucida Sans Unicode"/>
              <a:cs typeface="Lucida Sans Unicode"/>
            </a:endParaRPr>
          </a:p>
          <a:p>
            <a:pPr marL="228600" marR="128905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Электронная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документация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Online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Manual. </a:t>
            </a:r>
            <a:r>
              <a:rPr sz="1000" spc="-25" dirty="0">
                <a:latin typeface="Lucida Sans Unicode"/>
                <a:cs typeface="Lucida Sans Unicode"/>
              </a:rPr>
              <a:t>Построитель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Builder.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Транслятор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Operation.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Утилиты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System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Settings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– </a:t>
            </a: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Utility.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Пользовательские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процедуры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endParaRPr sz="1000">
              <a:latin typeface="Lucida Sans Unicode"/>
              <a:cs typeface="Lucida Sans Unicode"/>
            </a:endParaRPr>
          </a:p>
          <a:p>
            <a:pPr marL="228600" marR="696595">
              <a:lnSpc>
                <a:spcPct val="100000"/>
              </a:lnSpc>
              <a:spcBef>
                <a:spcPts val="280"/>
              </a:spcBef>
            </a:pPr>
            <a:r>
              <a:rPr sz="1000" spc="-30" dirty="0">
                <a:latin typeface="Lucida Sans Unicode"/>
                <a:cs typeface="Lucida Sans Unicode"/>
              </a:rPr>
              <a:t>Типы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пользовательских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 </a:t>
            </a:r>
            <a:r>
              <a:rPr sz="1000" spc="-10" dirty="0">
                <a:latin typeface="Lucida Sans Unicode"/>
                <a:cs typeface="Lucida Sans Unicode"/>
              </a:rPr>
              <a:t>(Unit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Procedures).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Определение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процедур.</a:t>
            </a:r>
            <a:endParaRPr sz="1000">
              <a:latin typeface="Lucida Sans Unicode"/>
              <a:cs typeface="Lucida Sans Unicode"/>
            </a:endParaRPr>
          </a:p>
          <a:p>
            <a:pPr marL="228600" marR="368935">
              <a:lnSpc>
                <a:spcPct val="123600"/>
              </a:lnSpc>
            </a:pPr>
            <a:r>
              <a:rPr sz="1000" spc="-20" dirty="0">
                <a:latin typeface="Lucida Sans Unicode"/>
                <a:cs typeface="Lucida Sans Unicode"/>
              </a:rPr>
              <a:t>Описание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пользовательских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процедур.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  <a:p>
            <a:pPr marL="228600" marR="993775">
              <a:lnSpc>
                <a:spcPct val="123600"/>
              </a:lnSpc>
            </a:pPr>
            <a:r>
              <a:rPr sz="1000" spc="-20" dirty="0">
                <a:latin typeface="Lucida Sans Unicode"/>
                <a:cs typeface="Lucida Sans Unicode"/>
              </a:rPr>
              <a:t>Типовые </a:t>
            </a:r>
            <a:r>
              <a:rPr sz="1000" spc="-30" dirty="0">
                <a:latin typeface="Lucida Sans Unicode"/>
                <a:cs typeface="Lucida Sans Unicode"/>
              </a:rPr>
              <a:t>процедуры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Exapilot. </a:t>
            </a: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25" dirty="0">
                <a:latin typeface="Lucida Sans Unicode"/>
                <a:cs typeface="Lucida Sans Unicode"/>
              </a:rPr>
              <a:t> типовых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процедур. 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300" y="8100191"/>
            <a:ext cx="3032760" cy="187134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64515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Расширенные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 </a:t>
            </a:r>
            <a:r>
              <a:rPr sz="1000" spc="-35" dirty="0">
                <a:latin typeface="Lucida Sans Unicode"/>
                <a:cs typeface="Lucida Sans Unicode"/>
              </a:rPr>
              <a:t>Adv. </a:t>
            </a: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5" dirty="0">
                <a:latin typeface="Lucida Sans Unicode"/>
                <a:cs typeface="Lucida Sans Unicode"/>
              </a:rPr>
              <a:t> Link </a:t>
            </a:r>
            <a:r>
              <a:rPr sz="1000" spc="-65" dirty="0">
                <a:latin typeface="Lucida Sans Unicode"/>
                <a:cs typeface="Lucida Sans Unicode"/>
              </a:rPr>
              <a:t>MS-</a:t>
            </a:r>
            <a:r>
              <a:rPr sz="1000" spc="-10" dirty="0">
                <a:latin typeface="Lucida Sans Unicode"/>
                <a:cs typeface="Lucida Sans Unicode"/>
              </a:rPr>
              <a:t>Excel.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Диагностические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модули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процесса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Advanced </a:t>
            </a: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Function.</a:t>
            </a:r>
            <a:endParaRPr sz="1000">
              <a:latin typeface="Lucida Sans Unicode"/>
              <a:cs typeface="Lucida Sans Unicode"/>
            </a:endParaRPr>
          </a:p>
          <a:p>
            <a:pPr marL="228600" marR="92075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Подключение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MS-</a:t>
            </a:r>
            <a:r>
              <a:rPr sz="1000" spc="-45" dirty="0">
                <a:latin typeface="Lucida Sans Unicode"/>
                <a:cs typeface="Lucida Sans Unicode"/>
              </a:rPr>
              <a:t>Excel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пользовательским </a:t>
            </a:r>
            <a:r>
              <a:rPr sz="1000" spc="-25" dirty="0">
                <a:latin typeface="Lucida Sans Unicode"/>
                <a:cs typeface="Lucida Sans Unicode"/>
              </a:rPr>
              <a:t>процедурам </a:t>
            </a:r>
            <a:r>
              <a:rPr sz="1000" spc="-10" dirty="0">
                <a:latin typeface="Lucida Sans Unicode"/>
                <a:cs typeface="Lucida Sans Unicode"/>
              </a:rPr>
              <a:t>Unit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Procedure.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  <a:p>
            <a:pPr marL="228600" marR="36703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формирование процедур.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39300" y="4750514"/>
            <a:ext cx="3193415" cy="345821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Утилиты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endParaRPr sz="1000">
              <a:latin typeface="Lucida Sans Unicode"/>
              <a:cs typeface="Lucida Sans Unicode"/>
            </a:endParaRPr>
          </a:p>
          <a:p>
            <a:pPr marL="228600" marR="13906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Software</a:t>
            </a:r>
            <a:r>
              <a:rPr sz="1000" spc="-25" dirty="0">
                <a:latin typeface="Lucida Sans Unicode"/>
                <a:cs typeface="Lucida Sans Unicode"/>
              </a:rPr>
              <a:t> Configuration Viewer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конфигуратор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endParaRPr sz="1000">
              <a:latin typeface="Lucida Sans Unicode"/>
              <a:cs typeface="Lucida Sans Unicode"/>
            </a:endParaRPr>
          </a:p>
          <a:p>
            <a:pPr marL="228600" marR="29083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Event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Record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Display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регистрация </a:t>
            </a:r>
            <a:r>
              <a:rPr sz="1000" spc="-20" dirty="0">
                <a:latin typeface="Lucida Sans Unicode"/>
                <a:cs typeface="Lucida Sans Unicode"/>
              </a:rPr>
              <a:t>сообщений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Security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пользовательские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настройки.</a:t>
            </a:r>
            <a:endParaRPr sz="1000">
              <a:latin typeface="Lucida Sans Unicode"/>
              <a:cs typeface="Lucida Sans Unicode"/>
            </a:endParaRPr>
          </a:p>
          <a:p>
            <a:pPr marL="228600" marR="64897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Exapilot </a:t>
            </a:r>
            <a:r>
              <a:rPr sz="1000" spc="-10" dirty="0">
                <a:latin typeface="Lucida Sans Unicode"/>
                <a:cs typeface="Lucida Sans Unicode"/>
              </a:rPr>
              <a:t>Option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Configuration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Viewer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– </a:t>
            </a:r>
            <a:r>
              <a:rPr sz="1000" spc="-25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опций.</a:t>
            </a:r>
            <a:endParaRPr sz="1000">
              <a:latin typeface="Lucida Sans Unicode"/>
              <a:cs typeface="Lucida Sans Unicode"/>
            </a:endParaRPr>
          </a:p>
          <a:p>
            <a:pPr marL="228600" marR="560070">
              <a:lnSpc>
                <a:spcPct val="100000"/>
              </a:lnSpc>
              <a:spcBef>
                <a:spcPts val="284"/>
              </a:spcBef>
            </a:pP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Event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Record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Management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–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регистрацией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сообщений.</a:t>
            </a:r>
            <a:endParaRPr sz="1000">
              <a:latin typeface="Lucida Sans Unicode"/>
              <a:cs typeface="Lucida Sans Unicode"/>
            </a:endParaRPr>
          </a:p>
          <a:p>
            <a:pPr marL="228600" marR="198755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Prepare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to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Run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Main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Procedure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Tool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– </a:t>
            </a:r>
            <a:r>
              <a:rPr sz="1000" spc="-35" dirty="0">
                <a:latin typeface="Lucida Sans Unicode"/>
                <a:cs typeface="Lucida Sans Unicode"/>
              </a:rPr>
              <a:t>подготовка</a:t>
            </a:r>
            <a:r>
              <a:rPr sz="1000" spc="-20" dirty="0">
                <a:latin typeface="Lucida Sans Unicode"/>
                <a:cs typeface="Lucida Sans Unicode"/>
              </a:rPr>
              <a:t> главной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процедуры.</a:t>
            </a:r>
            <a:endParaRPr sz="1000">
              <a:latin typeface="Lucida Sans Unicode"/>
              <a:cs typeface="Lucida Sans Unicode"/>
            </a:endParaRPr>
          </a:p>
          <a:p>
            <a:pPr marL="228600" marR="45339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Save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Restore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Tool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сохранение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восстановление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процедуры.</a:t>
            </a:r>
            <a:endParaRPr sz="1000">
              <a:latin typeface="Lucida Sans Unicode"/>
              <a:cs typeface="Lucida Sans Unicode"/>
            </a:endParaRPr>
          </a:p>
          <a:p>
            <a:pPr marL="228600" marR="54991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Exapilot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Variable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Display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отображение </a:t>
            </a:r>
            <a:r>
              <a:rPr sz="1000" spc="-10" dirty="0">
                <a:latin typeface="Lucida Sans Unicode"/>
                <a:cs typeface="Lucida Sans Unicode"/>
              </a:rPr>
              <a:t>переменных.</a:t>
            </a:r>
            <a:endParaRPr sz="1000">
              <a:latin typeface="Lucida Sans Unicode"/>
              <a:cs typeface="Lucida Sans Unicode"/>
            </a:endParaRPr>
          </a:p>
          <a:p>
            <a:pPr marL="228600" marR="364490">
              <a:lnSpc>
                <a:spcPct val="123600"/>
              </a:lnSpc>
            </a:pPr>
            <a:r>
              <a:rPr sz="1000" spc="-20" dirty="0">
                <a:latin typeface="Lucida Sans Unicode"/>
                <a:cs typeface="Lucida Sans Unicode"/>
              </a:rPr>
              <a:t>Система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самодокументирования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Exapilot.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49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949575"/>
          </a:xfrm>
          <a:custGeom>
            <a:avLst/>
            <a:gdLst/>
            <a:ahLst/>
            <a:cxnLst/>
            <a:rect l="l" t="t" r="r" b="b"/>
            <a:pathLst>
              <a:path w="7560309" h="2949575">
                <a:moveTo>
                  <a:pt x="7559992" y="0"/>
                </a:moveTo>
                <a:lnTo>
                  <a:pt x="0" y="0"/>
                </a:lnTo>
                <a:lnTo>
                  <a:pt x="0" y="2949003"/>
                </a:lnTo>
                <a:lnTo>
                  <a:pt x="7559992" y="2949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FFF7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FFCB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5903595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50" dirty="0">
                <a:latin typeface="Arial Black"/>
                <a:cs typeface="Arial Black"/>
              </a:rPr>
              <a:t>Система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110" dirty="0">
                <a:latin typeface="Arial Black"/>
                <a:cs typeface="Arial Black"/>
              </a:rPr>
              <a:t>Процедурного</a:t>
            </a:r>
            <a:r>
              <a:rPr sz="2000" spc="-100" dirty="0">
                <a:latin typeface="Arial Black"/>
                <a:cs typeface="Arial Black"/>
              </a:rPr>
              <a:t> </a:t>
            </a:r>
            <a:r>
              <a:rPr sz="2000" spc="-110" dirty="0">
                <a:latin typeface="Arial Black"/>
                <a:cs typeface="Arial Black"/>
              </a:rPr>
              <a:t>Управления</a:t>
            </a:r>
            <a:r>
              <a:rPr sz="2000" spc="-95" dirty="0">
                <a:latin typeface="Arial Black"/>
                <a:cs typeface="Arial Black"/>
              </a:rPr>
              <a:t> </a:t>
            </a:r>
            <a:r>
              <a:rPr sz="2000" spc="-90" dirty="0">
                <a:latin typeface="Arial Black"/>
                <a:cs typeface="Arial Black"/>
              </a:rPr>
              <a:t>Exapilot.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35" dirty="0">
                <a:latin typeface="Lucida Sans Unicode"/>
                <a:cs typeface="Lucida Sans Unicode"/>
              </a:rPr>
              <a:t>Продвинутый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10" dirty="0">
                <a:latin typeface="Lucida Sans Unicode"/>
                <a:cs typeface="Lucida Sans Unicode"/>
              </a:rPr>
              <a:t>инженерный</a:t>
            </a:r>
            <a:r>
              <a:rPr sz="2000" spc="-105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594715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007465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852269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063"/>
            <a:ext cx="42113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области </a:t>
            </a:r>
            <a:r>
              <a:rPr sz="1000" dirty="0">
                <a:latin typeface="Lucida Sans Unicode"/>
                <a:cs typeface="Lucida Sans Unicode"/>
              </a:rPr>
              <a:t>применения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Процедурного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r>
              <a:rPr sz="1000" spc="-30" dirty="0">
                <a:latin typeface="Lucida Sans Unicode"/>
                <a:cs typeface="Lucida Sans Unicode"/>
              </a:rPr>
              <a:t> (СПУ)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 совместно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подсистемами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ТП,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примере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СУУТП,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20" dirty="0">
                <a:latin typeface="Lucida Sans Unicode"/>
                <a:cs typeface="Lucida Sans Unicode"/>
              </a:rPr>
              <a:t> также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20" dirty="0">
                <a:latin typeface="Lucida Sans Unicode"/>
                <a:cs typeface="Lucida Sans Unicode"/>
              </a:rPr>
              <a:t> пользовательских </a:t>
            </a:r>
            <a:r>
              <a:rPr sz="1000" spc="-35" dirty="0">
                <a:latin typeface="Lucida Sans Unicode"/>
                <a:cs typeface="Lucida Sans Unicode"/>
              </a:rPr>
              <a:t>функций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скриптов.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621004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015847"/>
            <a:ext cx="423989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предстоит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заниматься </a:t>
            </a:r>
            <a:r>
              <a:rPr sz="1000" spc="-20" dirty="0">
                <a:latin typeface="Lucida Sans Unicode"/>
                <a:cs typeface="Lucida Sans Unicode"/>
              </a:rPr>
              <a:t>разработкой, модернизацией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эксплуатацией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СПУ</a:t>
            </a:r>
            <a:endParaRPr sz="1000">
              <a:latin typeface="Lucida Sans Unicode"/>
              <a:cs typeface="Lucida Sans Unicode"/>
            </a:endParaRPr>
          </a:p>
          <a:p>
            <a:pPr marL="12700" marR="545465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использованием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пользовательских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функций,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скриптов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во </a:t>
            </a:r>
            <a:r>
              <a:rPr sz="1000" spc="-10" dirty="0">
                <a:latin typeface="Lucida Sans Unicode"/>
                <a:cs typeface="Lucida Sans Unicode"/>
              </a:rPr>
              <a:t>взаимодействии</a:t>
            </a:r>
            <a:r>
              <a:rPr sz="1000" spc="-30" dirty="0">
                <a:latin typeface="Lucida Sans Unicode"/>
                <a:cs typeface="Lucida Sans Unicode"/>
              </a:rPr>
              <a:t> с </a:t>
            </a:r>
            <a:r>
              <a:rPr sz="1000" spc="-20" dirty="0">
                <a:latin typeface="Lucida Sans Unicode"/>
                <a:cs typeface="Lucida Sans Unicode"/>
              </a:rPr>
              <a:t>подсистемами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(на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примере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849856"/>
            <a:ext cx="32581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Участникам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25" dirty="0">
                <a:latin typeface="Lucida Sans Unicode"/>
                <a:cs typeface="Lucida Sans Unicode"/>
              </a:rPr>
              <a:t> рекомендуется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пройти </a:t>
            </a:r>
            <a:r>
              <a:rPr sz="1000" spc="-10" dirty="0">
                <a:latin typeface="Lucida Sans Unicode"/>
                <a:cs typeface="Lucida Sans Unicode"/>
              </a:rPr>
              <a:t>курсы: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4056231"/>
            <a:ext cx="2995295" cy="50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5080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Система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процедурного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Exapilot. 	</a:t>
            </a:r>
            <a:r>
              <a:rPr sz="1000" spc="-10" dirty="0">
                <a:latin typeface="Lucida Sans Unicode"/>
                <a:cs typeface="Lucida Sans Unicode"/>
              </a:rPr>
              <a:t>Инженерный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(3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дня).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140"/>
              </a:spcBef>
              <a:buAutoNum type="arabicPeriod"/>
              <a:tabLst>
                <a:tab pos="239395" algn="l"/>
              </a:tabLst>
            </a:pPr>
            <a:r>
              <a:rPr sz="1000" spc="-45" dirty="0">
                <a:latin typeface="Lucida Sans Unicode"/>
                <a:cs typeface="Lucida Sans Unicode"/>
              </a:rPr>
              <a:t>СУУТП</a:t>
            </a:r>
            <a:r>
              <a:rPr sz="1000" spc="-35" dirty="0">
                <a:latin typeface="Lucida Sans Unicode"/>
                <a:cs typeface="Lucida Sans Unicode"/>
              </a:rPr>
              <a:t> PACE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Design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Time.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Инженерный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40000" y="1803670"/>
            <a:ext cx="6480175" cy="2501265"/>
            <a:chOff x="540000" y="1803670"/>
            <a:chExt cx="6480175" cy="250126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030003"/>
              <a:ext cx="316343" cy="34385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210089" y="2563403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82913" y="3921620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70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43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63317" y="403283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30"/>
                  </a:moveTo>
                  <a:lnTo>
                    <a:pt x="0" y="129730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30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16"/>
                  </a:moveTo>
                  <a:lnTo>
                    <a:pt x="94424" y="18516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16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39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39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909255"/>
              <a:ext cx="75539" cy="7414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194077" y="3995762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65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65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40000" y="2530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2944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754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27300" y="4868567"/>
            <a:ext cx="3187065" cy="214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79120">
              <a:lnSpc>
                <a:spcPct val="123600"/>
              </a:lnSpc>
              <a:spcBef>
                <a:spcPts val="245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r>
              <a:rPr sz="1000" spc="5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процедур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Exapilot. </a:t>
            </a:r>
            <a:r>
              <a:rPr sz="1000" spc="-20" dirty="0">
                <a:latin typeface="Lucida Sans Unicode"/>
                <a:cs typeface="Lucida Sans Unicode"/>
              </a:rPr>
              <a:t>Типовые </a:t>
            </a:r>
            <a:r>
              <a:rPr sz="1000" spc="-30" dirty="0">
                <a:latin typeface="Lucida Sans Unicode"/>
                <a:cs typeface="Lucida Sans Unicode"/>
              </a:rPr>
              <a:t>процедуры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Exapilot.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30" dirty="0">
                <a:latin typeface="Lucida Sans Unicode"/>
                <a:cs typeface="Lucida Sans Unicode"/>
              </a:rPr>
              <a:t>ActiveX </a:t>
            </a:r>
            <a:r>
              <a:rPr sz="1000" spc="-10" dirty="0">
                <a:latin typeface="Lucida Sans Unicode"/>
                <a:cs typeface="Lucida Sans Unicode"/>
              </a:rPr>
              <a:t>компоненты.</a:t>
            </a:r>
            <a:endParaRPr sz="1000">
              <a:latin typeface="Lucida Sans Unicode"/>
              <a:cs typeface="Lucida Sans Unicode"/>
            </a:endParaRPr>
          </a:p>
          <a:p>
            <a:pPr marL="228600" marR="71882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Расширенные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Exapilot </a:t>
            </a:r>
            <a:r>
              <a:rPr sz="1000" spc="-35" dirty="0">
                <a:latin typeface="Lucida Sans Unicode"/>
                <a:cs typeface="Lucida Sans Unicode"/>
              </a:rPr>
              <a:t>Adv. </a:t>
            </a: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&amp;</a:t>
            </a:r>
            <a:r>
              <a:rPr sz="1000" spc="-35" dirty="0">
                <a:latin typeface="Lucida Sans Unicode"/>
                <a:cs typeface="Lucida Sans Unicode"/>
              </a:rPr>
              <a:t> Link </a:t>
            </a:r>
            <a:r>
              <a:rPr sz="1000" spc="-65" dirty="0">
                <a:latin typeface="Lucida Sans Unicode"/>
                <a:cs typeface="Lucida Sans Unicode"/>
              </a:rPr>
              <a:t>MS-</a:t>
            </a:r>
            <a:r>
              <a:rPr sz="1000" spc="-10" dirty="0">
                <a:latin typeface="Lucida Sans Unicode"/>
                <a:cs typeface="Lucida Sans Unicode"/>
              </a:rPr>
              <a:t>Excel.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Утилиты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Exapilot: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блоки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Input/ </a:t>
            </a:r>
            <a:r>
              <a:rPr sz="1000" spc="-20" dirty="0">
                <a:latin typeface="Lucida Sans Unicode"/>
                <a:cs typeface="Lucida Sans Unicode"/>
              </a:rPr>
              <a:t>Outputs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/Messages,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компоненты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Utility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Symbols. 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7300" y="7105390"/>
            <a:ext cx="3104515" cy="16383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953135" algn="just">
              <a:lnSpc>
                <a:spcPct val="123600"/>
              </a:lnSpc>
              <a:spcBef>
                <a:spcPts val="245"/>
              </a:spcBef>
            </a:pPr>
            <a:r>
              <a:rPr sz="1000" spc="-10" dirty="0">
                <a:latin typeface="Lucida Sans Unicode"/>
                <a:cs typeface="Lucida Sans Unicode"/>
              </a:rPr>
              <a:t>Блоки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Input/outputs/Messages. </a:t>
            </a:r>
            <a:r>
              <a:rPr sz="1000" spc="-10" dirty="0">
                <a:latin typeface="Lucida Sans Unicode"/>
                <a:cs typeface="Lucida Sans Unicode"/>
              </a:rPr>
              <a:t>Компоненты</a:t>
            </a:r>
            <a:r>
              <a:rPr sz="1000" spc="-20" dirty="0">
                <a:latin typeface="Lucida Sans Unicode"/>
                <a:cs typeface="Lucida Sans Unicode"/>
              </a:rPr>
              <a:t> Utility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Symbols.</a:t>
            </a:r>
            <a:endParaRPr sz="1000">
              <a:latin typeface="Lucida Sans Unicode"/>
              <a:cs typeface="Lucida Sans Unicode"/>
            </a:endParaRPr>
          </a:p>
          <a:p>
            <a:pPr marL="228600" marR="5080" algn="just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по </a:t>
            </a:r>
            <a:r>
              <a:rPr sz="1000" spc="-10" dirty="0">
                <a:latin typeface="Lucida Sans Unicode"/>
                <a:cs typeface="Lucida Sans Unicode"/>
              </a:rPr>
              <a:t>теме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продолжение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45" dirty="0">
                <a:latin typeface="Lucida Sans Unicode"/>
                <a:cs typeface="Lucida Sans Unicode"/>
              </a:rPr>
              <a:t>1-</a:t>
            </a:r>
            <a:r>
              <a:rPr sz="1000" spc="-140" dirty="0">
                <a:latin typeface="Lucida Sans Unicode"/>
                <a:cs typeface="Lucida Sans Unicode"/>
              </a:rPr>
              <a:t>го</a:t>
            </a:r>
            <a:r>
              <a:rPr sz="1000" spc="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 </a:t>
            </a:r>
            <a:r>
              <a:rPr sz="1000" spc="-10" dirty="0">
                <a:latin typeface="Lucida Sans Unicode"/>
                <a:cs typeface="Lucida Sans Unicode"/>
              </a:rPr>
              <a:t>Работа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главными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процедурами. </a:t>
            </a:r>
            <a:r>
              <a:rPr sz="1000" spc="-10" dirty="0">
                <a:latin typeface="Lucida Sans Unicode"/>
                <a:cs typeface="Lucida Sans Unicode"/>
              </a:rPr>
              <a:t>Работа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субпроцедурами.</a:t>
            </a:r>
            <a:endParaRPr sz="1000">
              <a:latin typeface="Lucida Sans Unicode"/>
              <a:cs typeface="Lucida Sans Unicode"/>
            </a:endParaRPr>
          </a:p>
          <a:p>
            <a:pPr marL="228600" marR="504825" algn="just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Параллельное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выполнение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процедур.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9300" y="5110512"/>
            <a:ext cx="3065780" cy="8851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Пользовательские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(DLL).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dirty="0">
                <a:latin typeface="Lucida Sans Unicode"/>
                <a:cs typeface="Lucida Sans Unicode"/>
              </a:rPr>
              <a:t>User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VB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Script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VBA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скриптов. 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839300" y="6082992"/>
            <a:ext cx="2886075" cy="10375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Применение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МПА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ТП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внедрённой </a:t>
            </a:r>
            <a:r>
              <a:rPr sz="1000" spc="-30" dirty="0">
                <a:latin typeface="Lucida Sans Unicode"/>
                <a:cs typeface="Lucida Sans Unicode"/>
              </a:rPr>
              <a:t>подсистемой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(на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примере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СУУТП).</a:t>
            </a:r>
            <a:endParaRPr sz="1000">
              <a:latin typeface="Lucida Sans Unicode"/>
              <a:cs typeface="Lucida Sans Unicode"/>
            </a:endParaRPr>
          </a:p>
          <a:p>
            <a:pPr marL="228600" marR="765175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Работа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стенде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МПА+СУУТП.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39300" y="7207871"/>
            <a:ext cx="2791460" cy="848994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OPC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настройки.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Матричные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вычисления.</a:t>
            </a:r>
            <a:r>
              <a:rPr sz="1000" spc="-10" dirty="0">
                <a:latin typeface="Lucida Sans Unicode"/>
                <a:cs typeface="Lucida Sans Unicode"/>
              </a:rPr>
              <a:t> Статистические </a:t>
            </a:r>
            <a:r>
              <a:rPr sz="1000" dirty="0">
                <a:latin typeface="Lucida Sans Unicode"/>
                <a:cs typeface="Lucida Sans Unicode"/>
              </a:rPr>
              <a:t>вычисления.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</a:t>
            </a:r>
            <a:r>
              <a:rPr sz="1000" spc="-25" dirty="0">
                <a:latin typeface="Lucida Sans Unicode"/>
                <a:cs typeface="Lucida Sans Unicode"/>
              </a:rPr>
              <a:t> по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теме.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ООО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СНГ»</a:t>
            </a:r>
            <a:r>
              <a:rPr sz="800" spc="170" dirty="0">
                <a:solidFill>
                  <a:srgbClr val="FFFFFF"/>
                </a:solidFill>
                <a:latin typeface="Lucida Sans Unicode"/>
                <a:cs typeface="Lucida Sans Unicode"/>
              </a:rPr>
              <a:t>  </a:t>
            </a:r>
            <a:r>
              <a:rPr sz="8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50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51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10692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8999994"/>
              <a:ext cx="7560309" cy="1692275"/>
            </a:xfrm>
            <a:custGeom>
              <a:avLst/>
              <a:gdLst/>
              <a:ahLst/>
              <a:cxnLst/>
              <a:rect l="l" t="t" r="r" b="b"/>
              <a:pathLst>
                <a:path w="7560309" h="1692275">
                  <a:moveTo>
                    <a:pt x="7559992" y="0"/>
                  </a:moveTo>
                  <a:lnTo>
                    <a:pt x="0" y="0"/>
                  </a:lnTo>
                  <a:lnTo>
                    <a:pt x="0" y="1692008"/>
                  </a:lnTo>
                  <a:lnTo>
                    <a:pt x="7559992" y="1692008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45752" y="9410264"/>
            <a:ext cx="56692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78989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Блок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7: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Arial Black"/>
                <a:cs typeface="Arial Black"/>
              </a:rPr>
              <a:t>КТК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(Компьютерные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тренажёрные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комплексы)</a:t>
            </a:r>
            <a:endParaRPr sz="2000">
              <a:latin typeface="Arial Black"/>
              <a:cs typeface="Arial Black"/>
            </a:endParaRPr>
          </a:p>
          <a:p>
            <a:pPr marL="1875789">
              <a:lnSpc>
                <a:spcPct val="100000"/>
              </a:lnSpc>
            </a:pP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на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OmegaLand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52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3033395"/>
          </a:xfrm>
          <a:custGeom>
            <a:avLst/>
            <a:gdLst/>
            <a:ahLst/>
            <a:cxnLst/>
            <a:rect l="l" t="t" r="r" b="b"/>
            <a:pathLst>
              <a:path w="7560309" h="3033395">
                <a:moveTo>
                  <a:pt x="7559992" y="0"/>
                </a:moveTo>
                <a:lnTo>
                  <a:pt x="0" y="0"/>
                </a:lnTo>
                <a:lnTo>
                  <a:pt x="0" y="3033001"/>
                </a:lnTo>
                <a:lnTo>
                  <a:pt x="7559992" y="3033001"/>
                </a:lnTo>
                <a:lnTo>
                  <a:pt x="7559992" y="0"/>
                </a:lnTo>
                <a:close/>
              </a:path>
            </a:pathLst>
          </a:custGeom>
          <a:solidFill>
            <a:srgbClr val="EAF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6EAC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437642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КТК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Visual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Modeler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OmegaLand.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370306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2801090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312265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130653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1823063"/>
            <a:ext cx="372935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по работе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среде OmegaLand.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388213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2783056"/>
            <a:ext cx="40430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технологов,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пользователей </a:t>
            </a:r>
            <a:r>
              <a:rPr sz="1000" spc="-25" dirty="0">
                <a:latin typeface="Lucida Sans Unicode"/>
                <a:cs typeface="Lucida Sans Unicode"/>
              </a:rPr>
              <a:t>компьютерного</a:t>
            </a:r>
            <a:r>
              <a:rPr sz="1000" spc="-10" dirty="0">
                <a:latin typeface="Lucida Sans Unicode"/>
                <a:cs typeface="Lucida Sans Unicode"/>
              </a:rPr>
              <a:t> тренажёра.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312265"/>
            <a:ext cx="42437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рамках проблем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обладать </a:t>
            </a:r>
            <a:r>
              <a:rPr sz="1000" spc="-20" dirty="0">
                <a:latin typeface="Lucida Sans Unicode"/>
                <a:cs typeface="Lucida Sans Unicode"/>
              </a:rPr>
              <a:t>фундаментальными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технологий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химико-</a:t>
            </a:r>
            <a:r>
              <a:rPr sz="1000" spc="-25" dirty="0">
                <a:latin typeface="Lucida Sans Unicode"/>
                <a:cs typeface="Lucida Sans Unicode"/>
              </a:rPr>
              <a:t>технологических процессов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146274"/>
            <a:ext cx="4177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компьютере </a:t>
            </a:r>
            <a:r>
              <a:rPr sz="1000" dirty="0">
                <a:latin typeface="Lucida Sans Unicode"/>
                <a:cs typeface="Lucida Sans Unicode"/>
              </a:rPr>
              <a:t>(MS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Windows,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Excel,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Word,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пакетов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CAD),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наличие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опыта моделирования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процессов.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1803670"/>
            <a:ext cx="6480175" cy="2774315"/>
            <a:chOff x="540000" y="1803670"/>
            <a:chExt cx="6480175" cy="277431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796002"/>
              <a:ext cx="316343" cy="3438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320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372611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68"/>
                  </a:lnTo>
                  <a:lnTo>
                    <a:pt x="9232" y="355485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54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54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31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31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40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40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348382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360255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3446754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28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2710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232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05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231944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182469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207192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72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72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86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86"/>
                  </a:lnTo>
                  <a:lnTo>
                    <a:pt x="23533" y="85001"/>
                  </a:lnTo>
                  <a:lnTo>
                    <a:pt x="35471" y="77050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441966"/>
              <a:ext cx="337977" cy="11739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293679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14"/>
                  </a:moveTo>
                  <a:lnTo>
                    <a:pt x="0" y="24714"/>
                  </a:lnTo>
                  <a:lnTo>
                    <a:pt x="0" y="37071"/>
                  </a:lnTo>
                  <a:lnTo>
                    <a:pt x="12522" y="37071"/>
                  </a:lnTo>
                  <a:lnTo>
                    <a:pt x="12522" y="24714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4967568"/>
            <a:ext cx="3040380" cy="1772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Цели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задачи,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решаемые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использованием </a:t>
            </a:r>
            <a:r>
              <a:rPr sz="1000" spc="-20" dirty="0">
                <a:latin typeface="Lucida Sans Unicode"/>
                <a:cs typeface="Lucida Sans Unicode"/>
              </a:rPr>
              <a:t>КТК.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общей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структуры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КТК.</a:t>
            </a:r>
            <a:endParaRPr sz="1000">
              <a:latin typeface="Lucida Sans Unicode"/>
              <a:cs typeface="Lucida Sans Unicode"/>
            </a:endParaRPr>
          </a:p>
          <a:p>
            <a:pPr marL="228600" marR="372110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структуры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КТК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поставляемой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площадку.</a:t>
            </a:r>
            <a:endParaRPr sz="1000">
              <a:latin typeface="Lucida Sans Unicode"/>
              <a:cs typeface="Lucida Sans Unicode"/>
            </a:endParaRPr>
          </a:p>
          <a:p>
            <a:pPr marL="228600" marR="3810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Общий</a:t>
            </a:r>
            <a:r>
              <a:rPr sz="1000" spc="-20" dirty="0">
                <a:latin typeface="Lucida Sans Unicode"/>
                <a:cs typeface="Lucida Sans Unicode"/>
              </a:rPr>
              <a:t> обзор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приложений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OmegaLand </a:t>
            </a:r>
            <a:r>
              <a:rPr sz="1000" spc="-20" dirty="0">
                <a:latin typeface="Lucida Sans Unicode"/>
                <a:cs typeface="Lucida Sans Unicode"/>
              </a:rPr>
              <a:t>используемых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построения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КТК: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4744" y="6750180"/>
            <a:ext cx="2680335" cy="1612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33337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обзор </a:t>
            </a:r>
            <a:r>
              <a:rPr sz="1000" spc="-25" dirty="0">
                <a:latin typeface="Lucida Sans Unicode"/>
                <a:cs typeface="Lucida Sans Unicode"/>
              </a:rPr>
              <a:t>функционала</a:t>
            </a:r>
            <a:r>
              <a:rPr sz="1000" spc="-20" dirty="0">
                <a:latin typeface="Lucida Sans Unicode"/>
                <a:cs typeface="Lucida Sans Unicode"/>
              </a:rPr>
              <a:t> 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Visual 	</a:t>
            </a:r>
            <a:r>
              <a:rPr sz="1000" spc="-10" dirty="0">
                <a:latin typeface="Lucida Sans Unicode"/>
                <a:cs typeface="Lucida Sans Unicode"/>
              </a:rPr>
              <a:t>Modeler;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обзор </a:t>
            </a:r>
            <a:r>
              <a:rPr sz="1000" spc="-25" dirty="0">
                <a:latin typeface="Lucida Sans Unicode"/>
                <a:cs typeface="Lucida Sans Unicode"/>
              </a:rPr>
              <a:t>функционала</a:t>
            </a:r>
            <a:r>
              <a:rPr sz="1000" spc="-20" dirty="0">
                <a:latin typeface="Lucida Sans Unicode"/>
                <a:cs typeface="Lucida Sans Unicode"/>
              </a:rPr>
              <a:t> 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PHY;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обзор </a:t>
            </a:r>
            <a:r>
              <a:rPr sz="1000" spc="-25" dirty="0">
                <a:latin typeface="Lucida Sans Unicode"/>
                <a:cs typeface="Lucida Sans Unicode"/>
              </a:rPr>
              <a:t>функционала</a:t>
            </a:r>
            <a:r>
              <a:rPr sz="1000" spc="-20" dirty="0">
                <a:latin typeface="Lucida Sans Unicode"/>
                <a:cs typeface="Lucida Sans Unicode"/>
              </a:rPr>
              <a:t> 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Graphic;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обзор </a:t>
            </a:r>
            <a:r>
              <a:rPr sz="1000" spc="-25" dirty="0">
                <a:latin typeface="Lucida Sans Unicode"/>
                <a:cs typeface="Lucida Sans Unicode"/>
              </a:rPr>
              <a:t>функционала</a:t>
            </a:r>
            <a:r>
              <a:rPr sz="1000" spc="-20" dirty="0">
                <a:latin typeface="Lucida Sans Unicode"/>
                <a:cs typeface="Lucida Sans Unicode"/>
              </a:rPr>
              <a:t> 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Database;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обзор </a:t>
            </a:r>
            <a:r>
              <a:rPr sz="1000" spc="-25" dirty="0">
                <a:latin typeface="Lucida Sans Unicode"/>
                <a:cs typeface="Lucida Sans Unicode"/>
              </a:rPr>
              <a:t>функционала</a:t>
            </a:r>
            <a:r>
              <a:rPr sz="1000" spc="-20" dirty="0">
                <a:latin typeface="Lucida Sans Unicode"/>
                <a:cs typeface="Lucida Sans Unicode"/>
              </a:rPr>
              <a:t> 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Connection 	</a:t>
            </a:r>
            <a:r>
              <a:rPr sz="1000" spc="-10" dirty="0">
                <a:latin typeface="Lucida Sans Unicode"/>
                <a:cs typeface="Lucida Sans Unicode"/>
              </a:rPr>
              <a:t>Function;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обзор </a:t>
            </a:r>
            <a:r>
              <a:rPr sz="1000" spc="-25" dirty="0">
                <a:latin typeface="Lucida Sans Unicode"/>
                <a:cs typeface="Lucida Sans Unicode"/>
              </a:rPr>
              <a:t>функционала</a:t>
            </a:r>
            <a:r>
              <a:rPr sz="1000" spc="-20" dirty="0">
                <a:latin typeface="Lucida Sans Unicode"/>
                <a:cs typeface="Lucida Sans Unicode"/>
              </a:rPr>
              <a:t> 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ITF;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обзор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Main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UI.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39300" y="5209513"/>
            <a:ext cx="3112135" cy="848994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Visual </a:t>
            </a:r>
            <a:r>
              <a:rPr sz="1000" spc="-10" dirty="0">
                <a:latin typeface="Lucida Sans Unicode"/>
                <a:cs typeface="Lucida Sans Unicode"/>
              </a:rPr>
              <a:t>Modeler.</a:t>
            </a:r>
            <a:endParaRPr sz="1000">
              <a:latin typeface="Lucida Sans Unicode"/>
              <a:cs typeface="Lucida Sans Unicode"/>
            </a:endParaRPr>
          </a:p>
          <a:p>
            <a:pPr marL="228600" marR="10985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математической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модели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сепарации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модуле Visual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Modeler: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86744" y="6032757"/>
            <a:ext cx="2762885" cy="19177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формирование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файла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задание </a:t>
            </a:r>
            <a:r>
              <a:rPr sz="1000" spc="-10" dirty="0">
                <a:latin typeface="Lucida Sans Unicode"/>
                <a:cs typeface="Lucida Sans Unicode"/>
              </a:rPr>
              <a:t>параметров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исходной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смеси;</a:t>
            </a:r>
            <a:endParaRPr sz="1000">
              <a:latin typeface="Lucida Sans Unicode"/>
              <a:cs typeface="Lucida Sans Unicode"/>
            </a:endParaRPr>
          </a:p>
          <a:p>
            <a:pPr marL="239395" marR="49085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выбор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математических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моделей 	</a:t>
            </a:r>
            <a:r>
              <a:rPr sz="1000" spc="-25" dirty="0">
                <a:latin typeface="Lucida Sans Unicode"/>
                <a:cs typeface="Lucida Sans Unicode"/>
              </a:rPr>
              <a:t>основного</a:t>
            </a:r>
            <a:r>
              <a:rPr sz="1000" spc="-10" dirty="0">
                <a:latin typeface="Lucida Sans Unicode"/>
                <a:cs typeface="Lucida Sans Unicode"/>
              </a:rPr>
              <a:t> технологического 	оборудования;</a:t>
            </a:r>
            <a:endParaRPr sz="1000">
              <a:latin typeface="Lucida Sans Unicode"/>
              <a:cs typeface="Lucida Sans Unicode"/>
            </a:endParaRPr>
          </a:p>
          <a:p>
            <a:pPr marL="239395" marR="1758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расстановка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оборудования</a:t>
            </a:r>
            <a:r>
              <a:rPr sz="1000" dirty="0">
                <a:latin typeface="Lucida Sans Unicode"/>
                <a:cs typeface="Lucida Sans Unicode"/>
              </a:rPr>
              <a:t> в </a:t>
            </a:r>
            <a:r>
              <a:rPr sz="1000" spc="-10" dirty="0">
                <a:latin typeface="Lucida Sans Unicode"/>
                <a:cs typeface="Lucida Sans Unicode"/>
              </a:rPr>
              <a:t>рабочей 	</a:t>
            </a:r>
            <a:r>
              <a:rPr sz="1000" spc="-20" dirty="0">
                <a:latin typeface="Lucida Sans Unicode"/>
                <a:cs typeface="Lucida Sans Unicode"/>
              </a:rPr>
              <a:t>области 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Visual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Modeler;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формирование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математической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модели 	</a:t>
            </a:r>
            <a:r>
              <a:rPr sz="1000" spc="-20" dirty="0">
                <a:latin typeface="Lucida Sans Unicode"/>
                <a:cs typeface="Lucida Sans Unicode"/>
              </a:rPr>
              <a:t>установки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сепарации;</a:t>
            </a:r>
            <a:endParaRPr sz="1000">
              <a:latin typeface="Lucida Sans Unicode"/>
              <a:cs typeface="Lucida Sans Unicode"/>
            </a:endParaRPr>
          </a:p>
          <a:p>
            <a:pPr marL="239395" marR="14922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запуск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модели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расчет,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сохранение/ 	</a:t>
            </a:r>
            <a:r>
              <a:rPr sz="1000" spc="-20" dirty="0">
                <a:latin typeface="Lucida Sans Unicode"/>
                <a:cs typeface="Lucida Sans Unicode"/>
              </a:rPr>
              <a:t>загрузка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исходных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55299" y="7924804"/>
            <a:ext cx="2670175" cy="742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Graphic. Работа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мнемосхемами</a:t>
            </a:r>
            <a:r>
              <a:rPr sz="1000" spc="-20" dirty="0">
                <a:latin typeface="Lucida Sans Unicode"/>
                <a:cs typeface="Lucida Sans Unicode"/>
              </a:rPr>
              <a:t> модуля </a:t>
            </a:r>
            <a:r>
              <a:rPr sz="1000" spc="-10" dirty="0">
                <a:latin typeface="Lucida Sans Unicode"/>
                <a:cs typeface="Lucida Sans Unicode"/>
              </a:rPr>
              <a:t>Graphic.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10" dirty="0">
                <a:latin typeface="Lucida Sans Unicode"/>
                <a:cs typeface="Lucida Sans Unicode"/>
              </a:rPr>
              <a:t> мнемосхемы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графического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окна установки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сепарации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модуле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Graphic.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530399" y="9315000"/>
            <a:ext cx="490220" cy="99695"/>
            <a:chOff x="6530399" y="9315000"/>
            <a:chExt cx="490220" cy="99695"/>
          </a:xfrm>
        </p:grpSpPr>
        <p:sp>
          <p:nvSpPr>
            <p:cNvPr id="40" name="object 40"/>
            <p:cNvSpPr/>
            <p:nvPr/>
          </p:nvSpPr>
          <p:spPr>
            <a:xfrm>
              <a:off x="6530399" y="9364543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83830" y="9315000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53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3033395"/>
          </a:xfrm>
          <a:custGeom>
            <a:avLst/>
            <a:gdLst/>
            <a:ahLst/>
            <a:cxnLst/>
            <a:rect l="l" t="t" r="r" b="b"/>
            <a:pathLst>
              <a:path w="7560309" h="3033395">
                <a:moveTo>
                  <a:pt x="7559992" y="0"/>
                </a:moveTo>
                <a:lnTo>
                  <a:pt x="0" y="0"/>
                </a:lnTo>
                <a:lnTo>
                  <a:pt x="0" y="3033001"/>
                </a:lnTo>
                <a:lnTo>
                  <a:pt x="7559992" y="3033001"/>
                </a:lnTo>
                <a:lnTo>
                  <a:pt x="7559992" y="0"/>
                </a:lnTo>
                <a:close/>
              </a:path>
            </a:pathLst>
          </a:custGeom>
          <a:solidFill>
            <a:srgbClr val="EAF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6EAC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437642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КТК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Visual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Modeler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OmegaLand.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Базовый</a:t>
            </a:r>
            <a:r>
              <a:rPr sz="20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370306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2801090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312265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130653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1823063"/>
            <a:ext cx="372935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по работе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среде OmegaLand.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388213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2783056"/>
            <a:ext cx="40430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технологов,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пользователей </a:t>
            </a:r>
            <a:r>
              <a:rPr sz="1000" spc="-25" dirty="0">
                <a:latin typeface="Lucida Sans Unicode"/>
                <a:cs typeface="Lucida Sans Unicode"/>
              </a:rPr>
              <a:t>компьютерного</a:t>
            </a:r>
            <a:r>
              <a:rPr sz="1000" spc="-10" dirty="0">
                <a:latin typeface="Lucida Sans Unicode"/>
                <a:cs typeface="Lucida Sans Unicode"/>
              </a:rPr>
              <a:t> тренажёра.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312265"/>
            <a:ext cx="42437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рамках проблем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обладать </a:t>
            </a:r>
            <a:r>
              <a:rPr sz="1000" spc="-20" dirty="0">
                <a:latin typeface="Lucida Sans Unicode"/>
                <a:cs typeface="Lucida Sans Unicode"/>
              </a:rPr>
              <a:t>фундаментальными</a:t>
            </a:r>
            <a:r>
              <a:rPr sz="1000" spc="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технологий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химико-</a:t>
            </a:r>
            <a:r>
              <a:rPr sz="1000" spc="-25" dirty="0">
                <a:latin typeface="Lucida Sans Unicode"/>
                <a:cs typeface="Lucida Sans Unicode"/>
              </a:rPr>
              <a:t>технологических процессов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146274"/>
            <a:ext cx="4177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компьютере </a:t>
            </a:r>
            <a:r>
              <a:rPr sz="1000" dirty="0">
                <a:latin typeface="Lucida Sans Unicode"/>
                <a:cs typeface="Lucida Sans Unicode"/>
              </a:rPr>
              <a:t>(MS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Windows,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Excel,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Word,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пакетов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CAD),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наличие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опыта моделирования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процессов.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1803670"/>
            <a:ext cx="6480175" cy="2774315"/>
            <a:chOff x="540000" y="1803670"/>
            <a:chExt cx="6480175" cy="277431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796002"/>
              <a:ext cx="316343" cy="3438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320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372611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68"/>
                  </a:lnTo>
                  <a:lnTo>
                    <a:pt x="9232" y="355485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54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54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31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31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40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40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348382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360255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3446754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28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2710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232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051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231944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182469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207192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72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72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86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86"/>
                  </a:lnTo>
                  <a:lnTo>
                    <a:pt x="23533" y="85001"/>
                  </a:lnTo>
                  <a:lnTo>
                    <a:pt x="35471" y="77050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441966"/>
              <a:ext cx="337977" cy="11739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293679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14"/>
                  </a:moveTo>
                  <a:lnTo>
                    <a:pt x="0" y="24714"/>
                  </a:lnTo>
                  <a:lnTo>
                    <a:pt x="0" y="37071"/>
                  </a:lnTo>
                  <a:lnTo>
                    <a:pt x="12522" y="37071"/>
                  </a:lnTo>
                  <a:lnTo>
                    <a:pt x="12522" y="24714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327568"/>
            <a:ext cx="3479800" cy="1880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  <a:p>
            <a:pPr marL="228600" marR="14604">
              <a:lnSpc>
                <a:spcPct val="123600"/>
              </a:lnSpc>
            </a:pPr>
            <a:r>
              <a:rPr sz="1000" spc="-20" dirty="0">
                <a:latin typeface="Lucida Sans Unicode"/>
                <a:cs typeface="Lucida Sans Unicode"/>
              </a:rPr>
              <a:t>Загрузка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ранее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сохраненной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конфигурации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ITF. </a:t>
            </a:r>
            <a:r>
              <a:rPr sz="1000" spc="-10" dirty="0">
                <a:latin typeface="Lucida Sans Unicode"/>
                <a:cs typeface="Lucida Sans Unicode"/>
              </a:rPr>
              <a:t>Запуск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КТК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исполнение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через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модуль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ITF.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поломки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функции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Evaluation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ITF. </a:t>
            </a:r>
            <a:r>
              <a:rPr sz="1000" dirty="0">
                <a:latin typeface="Lucida Sans Unicode"/>
                <a:cs typeface="Lucida Sans Unicode"/>
              </a:rPr>
              <a:t>Формирование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отчета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модуле </a:t>
            </a:r>
            <a:r>
              <a:rPr sz="1000" spc="-20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Connection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Function. </a:t>
            </a:r>
            <a:r>
              <a:rPr sz="1000" dirty="0">
                <a:latin typeface="Lucida Sans Unicode"/>
                <a:cs typeface="Lucida Sans Unicode"/>
              </a:rPr>
              <a:t>Виды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представления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информации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соединении.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54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3357245"/>
          </a:xfrm>
          <a:custGeom>
            <a:avLst/>
            <a:gdLst/>
            <a:ahLst/>
            <a:cxnLst/>
            <a:rect l="l" t="t" r="r" b="b"/>
            <a:pathLst>
              <a:path w="7560309" h="3357245">
                <a:moveTo>
                  <a:pt x="7559992" y="0"/>
                </a:moveTo>
                <a:lnTo>
                  <a:pt x="0" y="0"/>
                </a:lnTo>
                <a:lnTo>
                  <a:pt x="0" y="3357003"/>
                </a:lnTo>
                <a:lnTo>
                  <a:pt x="7559992" y="3357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EAF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6EAC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437642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КТК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Visual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Modeler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OmegaLand.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Сопровождение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370306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2801090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312265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310612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1823063"/>
            <a:ext cx="40855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5" dirty="0">
                <a:latin typeface="Lucida Sans Unicode"/>
                <a:cs typeface="Lucida Sans Unicode"/>
              </a:rPr>
              <a:t> предусматривает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</a:t>
            </a:r>
            <a:r>
              <a:rPr sz="1000" spc="-20" dirty="0">
                <a:latin typeface="Lucida Sans Unicode"/>
                <a:cs typeface="Lucida Sans Unicode"/>
              </a:rPr>
              <a:t>сопровождению </a:t>
            </a:r>
            <a:r>
              <a:rPr sz="1000" spc="-25" dirty="0">
                <a:latin typeface="Lucida Sans Unicode"/>
                <a:cs typeface="Lucida Sans Unicode"/>
              </a:rPr>
              <a:t>КТК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OmegaLand.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388213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2783056"/>
            <a:ext cx="35185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50" dirty="0">
                <a:latin typeface="Lucida Sans Unicode"/>
                <a:cs typeface="Lucida Sans Unicode"/>
              </a:rPr>
              <a:t> АСУТП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технологов, </a:t>
            </a:r>
            <a:r>
              <a:rPr sz="1000" spc="-10" dirty="0">
                <a:latin typeface="Lucida Sans Unicode"/>
                <a:cs typeface="Lucida Sans Unicode"/>
              </a:rPr>
              <a:t>пользователей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компьютерного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тренажёра.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312265"/>
            <a:ext cx="413448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пройти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обучение </a:t>
            </a:r>
            <a:r>
              <a:rPr sz="1000" spc="-20" dirty="0">
                <a:latin typeface="Lucida Sans Unicode"/>
                <a:cs typeface="Lucida Sans Unicode"/>
              </a:rPr>
              <a:t>базового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OmegaLand,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знаниямив </a:t>
            </a:r>
            <a:r>
              <a:rPr sz="1000" spc="-25" dirty="0">
                <a:latin typeface="Lucida Sans Unicode"/>
                <a:cs typeface="Lucida Sans Unicode"/>
              </a:rPr>
              <a:t>рамках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проблем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также </a:t>
            </a:r>
            <a:r>
              <a:rPr sz="1000" spc="-20" dirty="0">
                <a:latin typeface="Lucida Sans Unicode"/>
                <a:cs typeface="Lucida Sans Unicode"/>
              </a:rPr>
              <a:t>обладать фундаментальными </a:t>
            </a:r>
            <a:r>
              <a:rPr sz="1000" dirty="0">
                <a:latin typeface="Lucida Sans Unicode"/>
                <a:cs typeface="Lucida Sans Unicode"/>
              </a:rPr>
              <a:t>знаниями </a:t>
            </a:r>
            <a:r>
              <a:rPr sz="1000" spc="-40" dirty="0">
                <a:latin typeface="Lucida Sans Unicode"/>
                <a:cs typeface="Lucida Sans Unicode"/>
              </a:rPr>
              <a:t>технологий </a:t>
            </a:r>
            <a:r>
              <a:rPr sz="1000" spc="-10" dirty="0">
                <a:latin typeface="Lucida Sans Unicode"/>
                <a:cs typeface="Lucida Sans Unicode"/>
              </a:rPr>
              <a:t>химико-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 </a:t>
            </a:r>
            <a:r>
              <a:rPr sz="1000" spc="-25" dirty="0">
                <a:latin typeface="Lucida Sans Unicode"/>
                <a:cs typeface="Lucida Sans Unicode"/>
              </a:rPr>
              <a:t>процессов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298674"/>
            <a:ext cx="41776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компьютере </a:t>
            </a:r>
            <a:r>
              <a:rPr sz="1000" dirty="0">
                <a:latin typeface="Lucida Sans Unicode"/>
                <a:cs typeface="Lucida Sans Unicode"/>
              </a:rPr>
              <a:t>(MS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Windows,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Excel,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Word,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пакетов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CAD),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наличие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опыта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администрировании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операционных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 </a:t>
            </a:r>
            <a:r>
              <a:rPr sz="1000" spc="-10" dirty="0">
                <a:latin typeface="Lucida Sans Unicode"/>
                <a:cs typeface="Lucida Sans Unicode"/>
              </a:rPr>
              <a:t>моделировании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процессов.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1803670"/>
            <a:ext cx="6480175" cy="2936240"/>
            <a:chOff x="540000" y="1803670"/>
            <a:chExt cx="6480175" cy="293624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796002"/>
              <a:ext cx="316343" cy="3438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320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372611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68"/>
                  </a:lnTo>
                  <a:lnTo>
                    <a:pt x="9232" y="355485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54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54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31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31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40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40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348382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360255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3446754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28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2710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232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195772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393945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344470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369193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47"/>
                  </a:moveTo>
                  <a:lnTo>
                    <a:pt x="353593" y="303555"/>
                  </a:lnTo>
                  <a:lnTo>
                    <a:pt x="347383" y="314274"/>
                  </a:lnTo>
                  <a:lnTo>
                    <a:pt x="388048" y="337210"/>
                  </a:lnTo>
                  <a:lnTo>
                    <a:pt x="388048" y="353542"/>
                  </a:lnTo>
                  <a:lnTo>
                    <a:pt x="383641" y="358343"/>
                  </a:lnTo>
                  <a:lnTo>
                    <a:pt x="16916" y="358343"/>
                  </a:lnTo>
                  <a:lnTo>
                    <a:pt x="12522" y="353542"/>
                  </a:lnTo>
                  <a:lnTo>
                    <a:pt x="12522" y="337210"/>
                  </a:lnTo>
                  <a:lnTo>
                    <a:pt x="53174" y="314274"/>
                  </a:lnTo>
                  <a:lnTo>
                    <a:pt x="46964" y="303555"/>
                  </a:lnTo>
                  <a:lnTo>
                    <a:pt x="0" y="330047"/>
                  </a:lnTo>
                  <a:lnTo>
                    <a:pt x="0" y="345986"/>
                  </a:lnTo>
                  <a:lnTo>
                    <a:pt x="1511" y="355511"/>
                  </a:lnTo>
                  <a:lnTo>
                    <a:pt x="5575" y="363372"/>
                  </a:lnTo>
                  <a:lnTo>
                    <a:pt x="11557" y="368731"/>
                  </a:lnTo>
                  <a:lnTo>
                    <a:pt x="18783" y="370700"/>
                  </a:lnTo>
                  <a:lnTo>
                    <a:pt x="381787" y="370700"/>
                  </a:lnTo>
                  <a:lnTo>
                    <a:pt x="389013" y="368731"/>
                  </a:lnTo>
                  <a:lnTo>
                    <a:pt x="394995" y="363372"/>
                  </a:lnTo>
                  <a:lnTo>
                    <a:pt x="399059" y="355511"/>
                  </a:lnTo>
                  <a:lnTo>
                    <a:pt x="400558" y="345986"/>
                  </a:lnTo>
                  <a:lnTo>
                    <a:pt x="400558" y="330047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86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86"/>
                  </a:lnTo>
                  <a:lnTo>
                    <a:pt x="23533" y="85001"/>
                  </a:lnTo>
                  <a:lnTo>
                    <a:pt x="35471" y="77050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603966"/>
              <a:ext cx="337977" cy="11739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455680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14"/>
                  </a:moveTo>
                  <a:lnTo>
                    <a:pt x="0" y="24714"/>
                  </a:lnTo>
                  <a:lnTo>
                    <a:pt x="0" y="37084"/>
                  </a:lnTo>
                  <a:lnTo>
                    <a:pt x="12522" y="37084"/>
                  </a:lnTo>
                  <a:lnTo>
                    <a:pt x="12522" y="24714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327568"/>
            <a:ext cx="3095625" cy="170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149225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особенностей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конфигурирования </a:t>
            </a:r>
            <a:r>
              <a:rPr sz="1000" spc="-25" dirty="0">
                <a:latin typeface="Lucida Sans Unicode"/>
                <a:cs typeface="Lucida Sans Unicode"/>
              </a:rPr>
              <a:t>операционной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КТК.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особенностей </a:t>
            </a:r>
            <a:r>
              <a:rPr sz="1000" spc="-10" dirty="0">
                <a:latin typeface="Lucida Sans Unicode"/>
                <a:cs typeface="Lucida Sans Unicode"/>
              </a:rPr>
              <a:t>инсталляции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25" dirty="0">
                <a:latin typeface="Lucida Sans Unicode"/>
                <a:cs typeface="Lucida Sans Unicode"/>
              </a:rPr>
              <a:t> КТК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моделирующую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станцию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КТК,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инженерную </a:t>
            </a:r>
            <a:r>
              <a:rPr sz="1000" spc="-25" dirty="0">
                <a:latin typeface="Lucida Sans Unicode"/>
                <a:cs typeface="Lucida Sans Unicode"/>
              </a:rPr>
              <a:t>станцию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КТК,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операторскую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станцию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РСУ </a:t>
            </a:r>
            <a:r>
              <a:rPr sz="1000" spc="-20" dirty="0">
                <a:latin typeface="Lucida Sans Unicode"/>
                <a:cs typeface="Lucida Sans Unicode"/>
              </a:rPr>
              <a:t>КТК,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станцию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инструктора,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станцию</a:t>
            </a:r>
            <a:r>
              <a:rPr sz="1000" spc="-10" dirty="0">
                <a:latin typeface="Lucida Sans Unicode"/>
                <a:cs typeface="Lucida Sans Unicode"/>
              </a:rPr>
              <a:t> ручных операций.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9300" y="5569511"/>
            <a:ext cx="3074035" cy="11537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связи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Connection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Function.</a:t>
            </a:r>
            <a:endParaRPr sz="1000">
              <a:latin typeface="Lucida Sans Unicode"/>
              <a:cs typeface="Lucida Sans Unicode"/>
            </a:endParaRPr>
          </a:p>
          <a:p>
            <a:pPr marL="228600" marR="22352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Настройки </a:t>
            </a:r>
            <a:r>
              <a:rPr sz="1000" dirty="0">
                <a:latin typeface="Lucida Sans Unicode"/>
                <a:cs typeface="Lucida Sans Unicode"/>
              </a:rPr>
              <a:t>связи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между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модулем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MAIN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UI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станцией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инструктора,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станцией</a:t>
            </a:r>
            <a:r>
              <a:rPr sz="1000" spc="-10" dirty="0">
                <a:latin typeface="Lucida Sans Unicode"/>
                <a:cs typeface="Lucida Sans Unicode"/>
              </a:rPr>
              <a:t> ручных</a:t>
            </a:r>
            <a:endParaRPr sz="1000">
              <a:latin typeface="Lucida Sans Unicode"/>
              <a:cs typeface="Lucida Sans Unicode"/>
            </a:endParaRPr>
          </a:p>
          <a:p>
            <a:pPr marL="228600" marR="73660">
              <a:lnSpc>
                <a:spcPct val="100000"/>
              </a:lnSpc>
            </a:pPr>
            <a:r>
              <a:rPr sz="1000" spc="-25" dirty="0">
                <a:latin typeface="Lucida Sans Unicode"/>
                <a:cs typeface="Lucida Sans Unicode"/>
              </a:rPr>
              <a:t>операций.</a:t>
            </a:r>
            <a:r>
              <a:rPr sz="1000" spc="-20" dirty="0">
                <a:latin typeface="Lucida Sans Unicode"/>
                <a:cs typeface="Lucida Sans Unicode"/>
              </a:rPr>
              <a:t> Настройки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связи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между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станцией </a:t>
            </a:r>
            <a:r>
              <a:rPr sz="1000" spc="-25" dirty="0">
                <a:latin typeface="Lucida Sans Unicode"/>
                <a:cs typeface="Lucida Sans Unicode"/>
              </a:rPr>
              <a:t>оператора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инженера.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55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12"/>
            <a:ext cx="7560309" cy="3681095"/>
          </a:xfrm>
          <a:custGeom>
            <a:avLst/>
            <a:gdLst/>
            <a:ahLst/>
            <a:cxnLst/>
            <a:rect l="l" t="t" r="r" b="b"/>
            <a:pathLst>
              <a:path w="7560309" h="3681095">
                <a:moveTo>
                  <a:pt x="7559992" y="0"/>
                </a:moveTo>
                <a:lnTo>
                  <a:pt x="0" y="0"/>
                </a:lnTo>
                <a:lnTo>
                  <a:pt x="0" y="3680993"/>
                </a:lnTo>
                <a:lnTo>
                  <a:pt x="7559992" y="3680993"/>
                </a:lnTo>
                <a:lnTo>
                  <a:pt x="7559992" y="0"/>
                </a:lnTo>
                <a:close/>
              </a:path>
            </a:pathLst>
          </a:custGeom>
          <a:solidFill>
            <a:srgbClr val="EAF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6EAC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346874"/>
            <a:ext cx="437642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КТК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Visual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Modeler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OmegaLand.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r>
              <a:rPr sz="2000" spc="-12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dirty="0">
                <a:solidFill>
                  <a:srgbClr val="FFFFFF"/>
                </a:solidFill>
                <a:latin typeface="Lucida Sans Unicode"/>
                <a:cs typeface="Lucida Sans Unicode"/>
              </a:rPr>
              <a:t>для</a:t>
            </a:r>
            <a:r>
              <a:rPr sz="2000" spc="-114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инструкторов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828649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259433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770608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733014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1823063"/>
            <a:ext cx="396494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углубленное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функционала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25" dirty="0">
                <a:latin typeface="Lucida Sans Unicode"/>
                <a:cs typeface="Lucida Sans Unicode"/>
              </a:rPr>
              <a:t> инструктора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OmegaLand</a:t>
            </a:r>
            <a:r>
              <a:rPr sz="1000" spc="-25" dirty="0">
                <a:latin typeface="Lucida Sans Unicode"/>
                <a:cs typeface="Lucida Sans Unicode"/>
              </a:rPr>
              <a:t> (создание</a:t>
            </a:r>
            <a:r>
              <a:rPr sz="1000" spc="-20" dirty="0">
                <a:latin typeface="Lucida Sans Unicode"/>
                <a:cs typeface="Lucida Sans Unicode"/>
              </a:rPr>
              <a:t> новых сценариев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обучения,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формирование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неисправностей,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поломок </a:t>
            </a:r>
            <a:r>
              <a:rPr sz="1000" spc="-35" dirty="0">
                <a:latin typeface="Lucida Sans Unicode"/>
                <a:cs typeface="Lucida Sans Unicode"/>
              </a:rPr>
              <a:t>технологического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оборудования,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оценок </a:t>
            </a:r>
            <a:r>
              <a:rPr sz="1000" spc="-25" dirty="0">
                <a:latin typeface="Lucida Sans Unicode"/>
                <a:cs typeface="Lucida Sans Unicode"/>
              </a:rPr>
              <a:t>действий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оператора).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845413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240256"/>
            <a:ext cx="38804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технологов,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инструкторов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компьютерного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тренажёра.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769465"/>
            <a:ext cx="406272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пройти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обучение </a:t>
            </a:r>
            <a:r>
              <a:rPr sz="1000" spc="-20" dirty="0">
                <a:latin typeface="Lucida Sans Unicode"/>
                <a:cs typeface="Lucida Sans Unicode"/>
              </a:rPr>
              <a:t>базового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OmegaLand,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рамках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проблем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также </a:t>
            </a:r>
            <a:r>
              <a:rPr sz="1000" spc="-20" dirty="0">
                <a:latin typeface="Lucida Sans Unicode"/>
                <a:cs typeface="Lucida Sans Unicode"/>
              </a:rPr>
              <a:t>обладать фундаментальными </a:t>
            </a:r>
            <a:r>
              <a:rPr sz="1000" dirty="0">
                <a:latin typeface="Lucida Sans Unicode"/>
                <a:cs typeface="Lucida Sans Unicode"/>
              </a:rPr>
              <a:t>знаниями </a:t>
            </a:r>
            <a:r>
              <a:rPr sz="1000" spc="-40" dirty="0">
                <a:latin typeface="Lucida Sans Unicode"/>
                <a:cs typeface="Lucida Sans Unicode"/>
              </a:rPr>
              <a:t>технологий </a:t>
            </a:r>
            <a:r>
              <a:rPr sz="1000" spc="-10" dirty="0">
                <a:latin typeface="Lucida Sans Unicode"/>
                <a:cs typeface="Lucida Sans Unicode"/>
              </a:rPr>
              <a:t>химико-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 </a:t>
            </a:r>
            <a:r>
              <a:rPr sz="1000" spc="-25" dirty="0">
                <a:latin typeface="Lucida Sans Unicode"/>
                <a:cs typeface="Lucida Sans Unicode"/>
              </a:rPr>
              <a:t>процессов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755874"/>
            <a:ext cx="4177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компьютере </a:t>
            </a:r>
            <a:r>
              <a:rPr sz="1000" dirty="0">
                <a:latin typeface="Lucida Sans Unicode"/>
                <a:cs typeface="Lucida Sans Unicode"/>
              </a:rPr>
              <a:t>(MS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Windows,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Excel,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Word,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пакетов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CAD),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наличие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опыта моделирования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процессов.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1803670"/>
            <a:ext cx="6480175" cy="3386454"/>
            <a:chOff x="540000" y="1803670"/>
            <a:chExt cx="6480175" cy="3386454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246003"/>
              <a:ext cx="316343" cy="34385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770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822623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84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26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26"/>
                  </a:lnTo>
                  <a:lnTo>
                    <a:pt x="123101" y="335572"/>
                  </a:lnTo>
                  <a:lnTo>
                    <a:pt x="113309" y="333629"/>
                  </a:lnTo>
                  <a:lnTo>
                    <a:pt x="103517" y="335572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393382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810255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3896753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737776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160772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673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654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843945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794469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819192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72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72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86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86"/>
                  </a:lnTo>
                  <a:lnTo>
                    <a:pt x="23533" y="85001"/>
                  </a:lnTo>
                  <a:lnTo>
                    <a:pt x="35471" y="77050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5053966"/>
              <a:ext cx="337977" cy="11739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905679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26"/>
                  </a:moveTo>
                  <a:lnTo>
                    <a:pt x="0" y="24726"/>
                  </a:lnTo>
                  <a:lnTo>
                    <a:pt x="0" y="37084"/>
                  </a:lnTo>
                  <a:lnTo>
                    <a:pt x="12522" y="37084"/>
                  </a:lnTo>
                  <a:lnTo>
                    <a:pt x="12522" y="24726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606569"/>
            <a:ext cx="2983230" cy="2337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68325">
              <a:lnSpc>
                <a:spcPct val="123600"/>
              </a:lnSpc>
              <a:spcBef>
                <a:spcPts val="245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ITF. </a:t>
            </a: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новой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конфигурации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spc="-10" dirty="0">
                <a:latin typeface="Lucida Sans Unicode"/>
                <a:cs typeface="Lucida Sans Unicode"/>
              </a:rPr>
              <a:t>Запуск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КТК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исполнение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через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модуль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ITF. </a:t>
            </a:r>
            <a:r>
              <a:rPr sz="1000" spc="-10" dirty="0">
                <a:latin typeface="Lucida Sans Unicode"/>
                <a:cs typeface="Lucida Sans Unicode"/>
              </a:rPr>
              <a:t>Воспроизведение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системы.</a:t>
            </a:r>
            <a:endParaRPr sz="1000">
              <a:latin typeface="Lucida Sans Unicode"/>
              <a:cs typeface="Lucida Sans Unicode"/>
            </a:endParaRPr>
          </a:p>
          <a:p>
            <a:pPr marL="228600" marR="27559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Временное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масштабирование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скорости </a:t>
            </a:r>
            <a:r>
              <a:rPr sz="1000" spc="-10" dirty="0">
                <a:latin typeface="Lucida Sans Unicode"/>
                <a:cs typeface="Lucida Sans Unicode"/>
              </a:rPr>
              <a:t>расчёта.</a:t>
            </a:r>
            <a:endParaRPr sz="1000">
              <a:latin typeface="Lucida Sans Unicode"/>
              <a:cs typeface="Lucida Sans Unicode"/>
            </a:endParaRPr>
          </a:p>
          <a:p>
            <a:pPr marL="228600" marR="121285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 </a:t>
            </a:r>
            <a:r>
              <a:rPr sz="1000" spc="-35" dirty="0">
                <a:latin typeface="Lucida Sans Unicode"/>
                <a:cs typeface="Lucida Sans Unicode"/>
              </a:rPr>
              <a:t>функции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мониторинга </a:t>
            </a:r>
            <a:r>
              <a:rPr sz="1000" spc="-20" dirty="0">
                <a:latin typeface="Lucida Sans Unicode"/>
                <a:cs typeface="Lucida Sans Unicode"/>
              </a:rPr>
              <a:t>модуля ITF.</a:t>
            </a:r>
            <a:endParaRPr sz="1000">
              <a:latin typeface="Lucida Sans Unicode"/>
              <a:cs typeface="Lucida Sans Unicode"/>
            </a:endParaRPr>
          </a:p>
          <a:p>
            <a:pPr marL="228600" marR="229870">
              <a:lnSpc>
                <a:spcPct val="100000"/>
              </a:lnSpc>
              <a:spcBef>
                <a:spcPts val="284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 </a:t>
            </a:r>
            <a:r>
              <a:rPr sz="1000" spc="-35" dirty="0">
                <a:latin typeface="Lucida Sans Unicode"/>
                <a:cs typeface="Lucida Sans Unicode"/>
              </a:rPr>
              <a:t>функции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Malfunction </a:t>
            </a:r>
            <a:r>
              <a:rPr sz="1000" spc="-20" dirty="0">
                <a:latin typeface="Lucida Sans Unicode"/>
                <a:cs typeface="Lucida Sans Unicode"/>
              </a:rPr>
              <a:t>модуля ITF.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839300" y="5848511"/>
            <a:ext cx="3154680" cy="20593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-35" dirty="0">
                <a:latin typeface="Lucida Sans Unicode"/>
                <a:cs typeface="Lucida Sans Unicode"/>
              </a:rPr>
              <a:t> функции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Evaluation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модуля </a:t>
            </a:r>
            <a:r>
              <a:rPr sz="1000" spc="-20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  <a:p>
            <a:pPr marL="228600" marR="113664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-35" dirty="0">
                <a:latin typeface="Lucida Sans Unicode"/>
                <a:cs typeface="Lucida Sans Unicode"/>
              </a:rPr>
              <a:t> функции </a:t>
            </a:r>
            <a:r>
              <a:rPr sz="1000" spc="-10" dirty="0">
                <a:latin typeface="Lucida Sans Unicode"/>
                <a:cs typeface="Lucida Sans Unicode"/>
              </a:rPr>
              <a:t>Scenario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модуля </a:t>
            </a:r>
            <a:r>
              <a:rPr sz="1000" spc="-20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  <a:p>
            <a:pPr marL="228600" marR="58419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рабочего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журнала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модуля </a:t>
            </a:r>
            <a:r>
              <a:rPr sz="1000" spc="-20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рабочих</a:t>
            </a:r>
            <a:r>
              <a:rPr sz="1000" spc="-25" dirty="0">
                <a:latin typeface="Lucida Sans Unicode"/>
                <a:cs typeface="Lucida Sans Unicode"/>
              </a:rPr>
              <a:t> окон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  <a:p>
            <a:pPr marL="228600" marR="311785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сценариев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аварийных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ситуаций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модуле </a:t>
            </a:r>
            <a:r>
              <a:rPr sz="1000" spc="-20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dirty="0">
                <a:latin typeface="Lucida Sans Unicode"/>
                <a:cs typeface="Lucida Sans Unicode"/>
              </a:rPr>
              <a:t>Формирование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отчета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модуле </a:t>
            </a:r>
            <a:r>
              <a:rPr sz="1000" spc="-20" dirty="0">
                <a:latin typeface="Lucida Sans Unicode"/>
                <a:cs typeface="Lucida Sans Unicode"/>
              </a:rPr>
              <a:t>ITF.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56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6EAC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346874"/>
            <a:ext cx="4376420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КТК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Visual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Modeler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OmegaLand.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5606569"/>
            <a:ext cx="3112135" cy="124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Visual </a:t>
            </a:r>
            <a:r>
              <a:rPr sz="1000" spc="-10" dirty="0">
                <a:latin typeface="Lucida Sans Unicode"/>
                <a:cs typeface="Lucida Sans Unicode"/>
              </a:rPr>
              <a:t>Modeler.</a:t>
            </a:r>
            <a:endParaRPr sz="1000">
              <a:latin typeface="Lucida Sans Unicode"/>
              <a:cs typeface="Lucida Sans Unicode"/>
            </a:endParaRPr>
          </a:p>
          <a:p>
            <a:pPr marL="228600" marR="109855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математической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модели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депропанизаторав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модуле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Visual Modeler: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4744" y="6824157"/>
            <a:ext cx="2762885" cy="275145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формирование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файла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проекта;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задание </a:t>
            </a:r>
            <a:r>
              <a:rPr sz="1000" spc="-10" dirty="0">
                <a:latin typeface="Lucida Sans Unicode"/>
                <a:cs typeface="Lucida Sans Unicode"/>
              </a:rPr>
              <a:t>параметров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исходной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смеси;</a:t>
            </a:r>
            <a:endParaRPr sz="1000">
              <a:latin typeface="Lucida Sans Unicode"/>
              <a:cs typeface="Lucida Sans Unicode"/>
            </a:endParaRPr>
          </a:p>
          <a:p>
            <a:pPr marL="239395" marR="49085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выбор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математических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моделей 	</a:t>
            </a:r>
            <a:r>
              <a:rPr sz="1000" spc="-25" dirty="0">
                <a:latin typeface="Lucida Sans Unicode"/>
                <a:cs typeface="Lucida Sans Unicode"/>
              </a:rPr>
              <a:t>основного</a:t>
            </a:r>
            <a:r>
              <a:rPr sz="1000" spc="-10" dirty="0">
                <a:latin typeface="Lucida Sans Unicode"/>
                <a:cs typeface="Lucida Sans Unicode"/>
              </a:rPr>
              <a:t> технологического 	оборудования;</a:t>
            </a:r>
            <a:endParaRPr sz="1000">
              <a:latin typeface="Lucida Sans Unicode"/>
              <a:cs typeface="Lucida Sans Unicode"/>
            </a:endParaRPr>
          </a:p>
          <a:p>
            <a:pPr marL="239395" marR="1758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расстановка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оборудования</a:t>
            </a:r>
            <a:r>
              <a:rPr sz="1000" dirty="0">
                <a:latin typeface="Lucida Sans Unicode"/>
                <a:cs typeface="Lucida Sans Unicode"/>
              </a:rPr>
              <a:t> в </a:t>
            </a:r>
            <a:r>
              <a:rPr sz="1000" spc="-10" dirty="0">
                <a:latin typeface="Lucida Sans Unicode"/>
                <a:cs typeface="Lucida Sans Unicode"/>
              </a:rPr>
              <a:t>рабочей 	</a:t>
            </a:r>
            <a:r>
              <a:rPr sz="1000" spc="-20" dirty="0">
                <a:latin typeface="Lucida Sans Unicode"/>
                <a:cs typeface="Lucida Sans Unicode"/>
              </a:rPr>
              <a:t>области модуля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Visual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Modeler;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формирование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математической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модели 	</a:t>
            </a:r>
            <a:r>
              <a:rPr sz="1000" spc="-20" dirty="0">
                <a:latin typeface="Lucida Sans Unicode"/>
                <a:cs typeface="Lucida Sans Unicode"/>
              </a:rPr>
              <a:t>установки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депропанизации;</a:t>
            </a:r>
            <a:endParaRPr sz="1000">
              <a:latin typeface="Lucida Sans Unicode"/>
              <a:cs typeface="Lucida Sans Unicode"/>
            </a:endParaRPr>
          </a:p>
          <a:p>
            <a:pPr marL="239395" marR="14922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запуск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модели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расчет,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сохранение/ 	</a:t>
            </a:r>
            <a:r>
              <a:rPr sz="1000" spc="-20" dirty="0">
                <a:latin typeface="Lucida Sans Unicode"/>
                <a:cs typeface="Lucida Sans Unicode"/>
              </a:rPr>
              <a:t>загрузка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исходных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состояний;</a:t>
            </a:r>
            <a:endParaRPr sz="1000">
              <a:latin typeface="Lucida Sans Unicode"/>
              <a:cs typeface="Lucida Sans Unicode"/>
            </a:endParaRPr>
          </a:p>
          <a:p>
            <a:pPr marL="239395" marR="29273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детальная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отладка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математической 	модели;</a:t>
            </a:r>
            <a:endParaRPr sz="1000">
              <a:latin typeface="Lucida Sans Unicode"/>
              <a:cs typeface="Lucida Sans Unicode"/>
            </a:endParaRPr>
          </a:p>
          <a:p>
            <a:pPr marL="239395" marR="558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калибровка,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вывод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технологический 	</a:t>
            </a:r>
            <a:r>
              <a:rPr sz="1000" dirty="0">
                <a:latin typeface="Lucida Sans Unicode"/>
                <a:cs typeface="Lucida Sans Unicode"/>
              </a:rPr>
              <a:t>режим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математической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модели 	</a:t>
            </a:r>
            <a:r>
              <a:rPr sz="1000" spc="-20" dirty="0">
                <a:latin typeface="Lucida Sans Unicode"/>
                <a:cs typeface="Lucida Sans Unicode"/>
              </a:rPr>
              <a:t>установки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депропанизации.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9300" y="5848511"/>
            <a:ext cx="3193415" cy="11537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30353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Connection </a:t>
            </a:r>
            <a:r>
              <a:rPr sz="1000" spc="-10" dirty="0">
                <a:latin typeface="Lucida Sans Unicode"/>
                <a:cs typeface="Lucida Sans Unicode"/>
              </a:rPr>
              <a:t>Function.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Конфигурирование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Connection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Function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интеграции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математической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модели </a:t>
            </a:r>
            <a:r>
              <a:rPr sz="1000" spc="-25" dirty="0">
                <a:latin typeface="Lucida Sans Unicode"/>
                <a:cs typeface="Lucida Sans Unicode"/>
              </a:rPr>
              <a:t>депропанизации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ТП: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86744" y="7012498"/>
            <a:ext cx="2720340" cy="1200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30797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35" dirty="0">
                <a:latin typeface="Lucida Sans Unicode"/>
                <a:cs typeface="Lucida Sans Unicode"/>
              </a:rPr>
              <a:t> тега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модуле </a:t>
            </a:r>
            <a:r>
              <a:rPr sz="1000" spc="-10" dirty="0">
                <a:latin typeface="Lucida Sans Unicode"/>
                <a:cs typeface="Lucida Sans Unicode"/>
              </a:rPr>
              <a:t>Connection 	Function;</a:t>
            </a:r>
            <a:endParaRPr sz="1000">
              <a:latin typeface="Lucida Sans Unicode"/>
              <a:cs typeface="Lucida Sans Unicode"/>
            </a:endParaRPr>
          </a:p>
          <a:p>
            <a:pPr marL="239395" marR="21018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характеристик</a:t>
            </a:r>
            <a:r>
              <a:rPr sz="1000" spc="-10" dirty="0">
                <a:latin typeface="Lucida Sans Unicode"/>
                <a:cs typeface="Lucida Sans Unicode"/>
              </a:rPr>
              <a:t> конверсии 	тегов;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настройка </a:t>
            </a:r>
            <a:r>
              <a:rPr sz="1000" spc="-30" dirty="0">
                <a:latin typeface="Lucida Sans Unicode"/>
                <a:cs typeface="Lucida Sans Unicode"/>
              </a:rPr>
              <a:t>конфигурации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соединения;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совместная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модулей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Visual 	</a:t>
            </a:r>
            <a:r>
              <a:rPr sz="1000" spc="-30" dirty="0">
                <a:latin typeface="Lucida Sans Unicode"/>
                <a:cs typeface="Lucida Sans Unicode"/>
              </a:rPr>
              <a:t>Modeler,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Connection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Function,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DCS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(РСУ).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55299" y="8187121"/>
            <a:ext cx="2908300" cy="12363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функционала </a:t>
            </a:r>
            <a:r>
              <a:rPr sz="1000" spc="-20" dirty="0">
                <a:latin typeface="Lucida Sans Unicode"/>
                <a:cs typeface="Lucida Sans Unicode"/>
              </a:rPr>
              <a:t>модуля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Graphic.</a:t>
            </a:r>
            <a:endParaRPr sz="1000">
              <a:latin typeface="Lucida Sans Unicode"/>
              <a:cs typeface="Lucida Sans Unicode"/>
            </a:endParaRPr>
          </a:p>
          <a:p>
            <a:pPr marL="12700" marR="60325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10" dirty="0">
                <a:latin typeface="Lucida Sans Unicode"/>
                <a:cs typeface="Lucida Sans Unicode"/>
              </a:rPr>
              <a:t> мнемосхемы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графического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окна установки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депропанизации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модуле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Graphic.</a:t>
            </a:r>
            <a:endParaRPr sz="1000">
              <a:latin typeface="Lucida Sans Unicode"/>
              <a:cs typeface="Lucida Sans Unicode"/>
            </a:endParaRPr>
          </a:p>
          <a:p>
            <a:pPr marL="12700" marR="41402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Расстановка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динамических элементов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мнемосхемы.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</a:pPr>
            <a:r>
              <a:rPr sz="1000" spc="-30" dirty="0">
                <a:latin typeface="Lucida Sans Unicode"/>
                <a:cs typeface="Lucida Sans Unicode"/>
              </a:rPr>
              <a:t>Отладка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прямого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подключения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динамических элементов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мнемосхемы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1728000"/>
            <a:ext cx="7560309" cy="3195320"/>
          </a:xfrm>
          <a:custGeom>
            <a:avLst/>
            <a:gdLst/>
            <a:ahLst/>
            <a:cxnLst/>
            <a:rect l="l" t="t" r="r" b="b"/>
            <a:pathLst>
              <a:path w="7560309" h="3195320">
                <a:moveTo>
                  <a:pt x="7559992" y="0"/>
                </a:moveTo>
                <a:lnTo>
                  <a:pt x="0" y="0"/>
                </a:lnTo>
                <a:lnTo>
                  <a:pt x="0" y="3195002"/>
                </a:lnTo>
                <a:lnTo>
                  <a:pt x="7559992" y="3195002"/>
                </a:lnTo>
                <a:lnTo>
                  <a:pt x="7559992" y="0"/>
                </a:lnTo>
                <a:close/>
              </a:path>
            </a:pathLst>
          </a:custGeom>
          <a:solidFill>
            <a:srgbClr val="EAF2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7300" y="2370306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7300" y="2801090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7300" y="3312265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300" y="4310612"/>
            <a:ext cx="904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latin typeface="Arial Black"/>
                <a:cs typeface="Arial Black"/>
              </a:rPr>
              <a:t>Желательная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35322" y="1823063"/>
            <a:ext cx="372935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5" dirty="0">
                <a:latin typeface="Lucida Sans Unicode"/>
                <a:cs typeface="Lucida Sans Unicode"/>
              </a:rPr>
              <a:t> по работе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среде OmegaLand.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35322" y="2388213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2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35322" y="2783056"/>
            <a:ext cx="40430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технологов,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пользователей </a:t>
            </a:r>
            <a:r>
              <a:rPr sz="1000" spc="-25" dirty="0">
                <a:latin typeface="Lucida Sans Unicode"/>
                <a:cs typeface="Lucida Sans Unicode"/>
              </a:rPr>
              <a:t>компьютерного</a:t>
            </a:r>
            <a:r>
              <a:rPr sz="1000" spc="-10" dirty="0">
                <a:latin typeface="Lucida Sans Unicode"/>
                <a:cs typeface="Lucida Sans Unicode"/>
              </a:rPr>
              <a:t> тренажёра.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35322" y="3312265"/>
            <a:ext cx="406272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предварительно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пройти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обучение </a:t>
            </a:r>
            <a:r>
              <a:rPr sz="1000" spc="-20" dirty="0">
                <a:latin typeface="Lucida Sans Unicode"/>
                <a:cs typeface="Lucida Sans Unicode"/>
              </a:rPr>
              <a:t>базового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OmegaLand,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рамках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проблем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также </a:t>
            </a:r>
            <a:r>
              <a:rPr sz="1000" spc="-20" dirty="0">
                <a:latin typeface="Lucida Sans Unicode"/>
                <a:cs typeface="Lucida Sans Unicode"/>
              </a:rPr>
              <a:t>обладать фундаментальными </a:t>
            </a:r>
            <a:r>
              <a:rPr sz="1000" dirty="0">
                <a:latin typeface="Lucida Sans Unicode"/>
                <a:cs typeface="Lucida Sans Unicode"/>
              </a:rPr>
              <a:t>знаниями </a:t>
            </a:r>
            <a:r>
              <a:rPr sz="1000" spc="-40" dirty="0">
                <a:latin typeface="Lucida Sans Unicode"/>
                <a:cs typeface="Lucida Sans Unicode"/>
              </a:rPr>
              <a:t>технологий </a:t>
            </a:r>
            <a:r>
              <a:rPr sz="1000" spc="-10" dirty="0">
                <a:latin typeface="Lucida Sans Unicode"/>
                <a:cs typeface="Lucida Sans Unicode"/>
              </a:rPr>
              <a:t>химико-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 </a:t>
            </a:r>
            <a:r>
              <a:rPr sz="1000" spc="-25" dirty="0">
                <a:latin typeface="Lucida Sans Unicode"/>
                <a:cs typeface="Lucida Sans Unicode"/>
              </a:rPr>
              <a:t>процессов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производств.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5322" y="4298674"/>
            <a:ext cx="41776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слушателей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обязательно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компьютере </a:t>
            </a:r>
            <a:r>
              <a:rPr sz="1000" dirty="0">
                <a:latin typeface="Lucida Sans Unicode"/>
                <a:cs typeface="Lucida Sans Unicode"/>
              </a:rPr>
              <a:t>(MS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Windows,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MS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Excel,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Word,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пакетов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CAD),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наличие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опыта моделирования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процессов.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40000" y="1803670"/>
            <a:ext cx="6480175" cy="2918460"/>
            <a:chOff x="540000" y="1803670"/>
            <a:chExt cx="6480175" cy="291846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796002"/>
              <a:ext cx="316343" cy="34385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210089" y="2320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82913" y="3372611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68"/>
                  </a:lnTo>
                  <a:lnTo>
                    <a:pt x="9232" y="355485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54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54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31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31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40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40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63317" y="348382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360255"/>
              <a:ext cx="75539" cy="7414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194077" y="3446754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6EAC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40000" y="2287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0000" y="2710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0000" y="3232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0000" y="4195772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95156" y="4375937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326469"/>
              <a:ext cx="75107" cy="7414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157450" y="4351184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99"/>
                  </a:moveTo>
                  <a:lnTo>
                    <a:pt x="137706" y="172999"/>
                  </a:lnTo>
                  <a:lnTo>
                    <a:pt x="137706" y="185356"/>
                  </a:lnTo>
                  <a:lnTo>
                    <a:pt x="375539" y="185356"/>
                  </a:lnTo>
                  <a:lnTo>
                    <a:pt x="375539" y="172999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84"/>
                  </a:lnTo>
                  <a:lnTo>
                    <a:pt x="14693" y="76288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585966"/>
              <a:ext cx="337977" cy="11738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226310" y="4437671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26"/>
                  </a:moveTo>
                  <a:lnTo>
                    <a:pt x="0" y="24726"/>
                  </a:lnTo>
                  <a:lnTo>
                    <a:pt x="0" y="37084"/>
                  </a:lnTo>
                  <a:lnTo>
                    <a:pt x="12522" y="37084"/>
                  </a:lnTo>
                  <a:lnTo>
                    <a:pt x="12522" y="24726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69"/>
                  </a:lnTo>
                  <a:lnTo>
                    <a:pt x="12522" y="12369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6EAC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57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10692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41993"/>
              <a:ext cx="7560309" cy="1350010"/>
            </a:xfrm>
            <a:custGeom>
              <a:avLst/>
              <a:gdLst/>
              <a:ahLst/>
              <a:cxnLst/>
              <a:rect l="l" t="t" r="r" b="b"/>
              <a:pathLst>
                <a:path w="7560309" h="1350009">
                  <a:moveTo>
                    <a:pt x="7559992" y="0"/>
                  </a:moveTo>
                  <a:lnTo>
                    <a:pt x="0" y="0"/>
                  </a:lnTo>
                  <a:lnTo>
                    <a:pt x="0" y="1350009"/>
                  </a:lnTo>
                  <a:lnTo>
                    <a:pt x="7559992" y="1350009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BFDC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54824" y="9733664"/>
            <a:ext cx="62509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" marR="5080" indent="-168275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latin typeface="Arial Black"/>
                <a:cs typeface="Arial Black"/>
              </a:rPr>
              <a:t>Блок</a:t>
            </a:r>
            <a:r>
              <a:rPr sz="2000" spc="-130" dirty="0">
                <a:latin typeface="Arial Black"/>
                <a:cs typeface="Arial Black"/>
              </a:rPr>
              <a:t> </a:t>
            </a:r>
            <a:r>
              <a:rPr sz="2000" spc="-150" dirty="0">
                <a:latin typeface="Arial Black"/>
                <a:cs typeface="Arial Black"/>
              </a:rPr>
              <a:t>8:</a:t>
            </a:r>
            <a:r>
              <a:rPr sz="2000" spc="-125" dirty="0">
                <a:latin typeface="Arial Black"/>
                <a:cs typeface="Arial Black"/>
              </a:rPr>
              <a:t> </a:t>
            </a:r>
            <a:r>
              <a:rPr sz="2000" spc="-180" dirty="0">
                <a:latin typeface="Arial Black"/>
                <a:cs typeface="Arial Black"/>
              </a:rPr>
              <a:t>СУУТП</a:t>
            </a:r>
            <a:r>
              <a:rPr sz="2000" spc="-125" dirty="0">
                <a:latin typeface="Arial Black"/>
                <a:cs typeface="Arial Black"/>
              </a:rPr>
              <a:t> </a:t>
            </a:r>
            <a:r>
              <a:rPr sz="2000" spc="-145" dirty="0">
                <a:latin typeface="Arial Black"/>
                <a:cs typeface="Arial Black"/>
              </a:rPr>
              <a:t>(Система</a:t>
            </a:r>
            <a:r>
              <a:rPr sz="2000" spc="-130" dirty="0">
                <a:latin typeface="Arial Black"/>
                <a:cs typeface="Arial Black"/>
              </a:rPr>
              <a:t> </a:t>
            </a:r>
            <a:r>
              <a:rPr sz="2000" spc="-110" dirty="0">
                <a:latin typeface="Arial Black"/>
                <a:cs typeface="Arial Black"/>
              </a:rPr>
              <a:t>усовершенствованного </a:t>
            </a:r>
            <a:r>
              <a:rPr sz="2000" spc="-114" dirty="0">
                <a:latin typeface="Arial Black"/>
                <a:cs typeface="Arial Black"/>
              </a:rPr>
              <a:t>управления</a:t>
            </a:r>
            <a:r>
              <a:rPr sz="2000" spc="-40" dirty="0">
                <a:latin typeface="Arial Black"/>
                <a:cs typeface="Arial Black"/>
              </a:rPr>
              <a:t> </a:t>
            </a:r>
            <a:r>
              <a:rPr sz="2000" spc="-120" dirty="0">
                <a:latin typeface="Arial Black"/>
                <a:cs typeface="Arial Black"/>
              </a:rPr>
              <a:t>технологическими</a:t>
            </a:r>
            <a:r>
              <a:rPr sz="2000" spc="-35" dirty="0">
                <a:latin typeface="Arial Black"/>
                <a:cs typeface="Arial Black"/>
              </a:rPr>
              <a:t> процессами)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58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7560309" cy="2124075"/>
          </a:xfrm>
          <a:custGeom>
            <a:avLst/>
            <a:gdLst/>
            <a:ahLst/>
            <a:cxnLst/>
            <a:rect l="l" t="t" r="r" b="b"/>
            <a:pathLst>
              <a:path w="7560309" h="2124075">
                <a:moveTo>
                  <a:pt x="7559992" y="0"/>
                </a:moveTo>
                <a:lnTo>
                  <a:pt x="0" y="0"/>
                </a:lnTo>
                <a:lnTo>
                  <a:pt x="0" y="2123998"/>
                </a:lnTo>
                <a:lnTo>
                  <a:pt x="7559992" y="2123998"/>
                </a:lnTo>
                <a:lnTo>
                  <a:pt x="7559992" y="0"/>
                </a:lnTo>
                <a:close/>
              </a:path>
            </a:pathLst>
          </a:custGeom>
          <a:solidFill>
            <a:srgbClr val="BFDC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454824"/>
            <a:ext cx="5919470" cy="1352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0" dirty="0">
                <a:latin typeface="Arial Black"/>
                <a:cs typeface="Arial Black"/>
              </a:rPr>
              <a:t>Система</a:t>
            </a:r>
            <a:r>
              <a:rPr sz="2000" spc="-80" dirty="0">
                <a:latin typeface="Arial Black"/>
                <a:cs typeface="Arial Black"/>
              </a:rPr>
              <a:t> </a:t>
            </a:r>
            <a:r>
              <a:rPr sz="2000" spc="-125" dirty="0">
                <a:latin typeface="Arial Black"/>
                <a:cs typeface="Arial Black"/>
              </a:rPr>
              <a:t>усовершенствованного</a:t>
            </a:r>
            <a:r>
              <a:rPr sz="2000" spc="-75" dirty="0">
                <a:latin typeface="Arial Black"/>
                <a:cs typeface="Arial Black"/>
              </a:rPr>
              <a:t> </a:t>
            </a:r>
            <a:r>
              <a:rPr sz="2000" spc="-80" dirty="0">
                <a:latin typeface="Arial Black"/>
                <a:cs typeface="Arial Black"/>
              </a:rPr>
              <a:t>управления </a:t>
            </a:r>
            <a:r>
              <a:rPr sz="2000" spc="-114" dirty="0">
                <a:latin typeface="Arial Black"/>
                <a:cs typeface="Arial Black"/>
              </a:rPr>
              <a:t>технологическими</a:t>
            </a:r>
            <a:r>
              <a:rPr sz="2000" spc="-95" dirty="0">
                <a:latin typeface="Arial Black"/>
                <a:cs typeface="Arial Black"/>
              </a:rPr>
              <a:t> </a:t>
            </a:r>
            <a:r>
              <a:rPr sz="2000" spc="-140" dirty="0">
                <a:latin typeface="Arial Black"/>
                <a:cs typeface="Arial Black"/>
              </a:rPr>
              <a:t>процессами</a:t>
            </a:r>
            <a:r>
              <a:rPr sz="2000" spc="-90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(СУУТП) </a:t>
            </a:r>
            <a:r>
              <a:rPr sz="2000" spc="-114" dirty="0">
                <a:latin typeface="Arial Black"/>
                <a:cs typeface="Arial Black"/>
              </a:rPr>
              <a:t>Design</a:t>
            </a:r>
            <a:r>
              <a:rPr sz="2000" spc="-135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Time.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286000"/>
            <a:ext cx="7560309" cy="2912745"/>
          </a:xfrm>
          <a:custGeom>
            <a:avLst/>
            <a:gdLst/>
            <a:ahLst/>
            <a:cxnLst/>
            <a:rect l="l" t="t" r="r" b="b"/>
            <a:pathLst>
              <a:path w="7560309" h="2912745">
                <a:moveTo>
                  <a:pt x="7559992" y="0"/>
                </a:moveTo>
                <a:lnTo>
                  <a:pt x="0" y="0"/>
                </a:lnTo>
                <a:lnTo>
                  <a:pt x="0" y="2912402"/>
                </a:lnTo>
                <a:lnTo>
                  <a:pt x="7559992" y="2912402"/>
                </a:lnTo>
                <a:lnTo>
                  <a:pt x="7559992" y="0"/>
                </a:lnTo>
                <a:close/>
              </a:path>
            </a:pathLst>
          </a:custGeom>
          <a:solidFill>
            <a:srgbClr val="EFF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7300" y="2381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928306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359090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870265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688653"/>
            <a:ext cx="1201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Предварительная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381063"/>
            <a:ext cx="408812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инжинирингу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 </a:t>
            </a:r>
            <a:r>
              <a:rPr sz="1000" spc="-20" dirty="0">
                <a:latin typeface="Lucida Sans Unicode"/>
                <a:cs typeface="Lucida Sans Unicode"/>
              </a:rPr>
              <a:t>программной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20" dirty="0">
                <a:latin typeface="Lucida Sans Unicode"/>
                <a:cs typeface="Lucida Sans Unicode"/>
              </a:rPr>
              <a:t> Design </a:t>
            </a:r>
            <a:r>
              <a:rPr sz="1000" spc="-10" dirty="0">
                <a:latin typeface="Lucida Sans Unicode"/>
                <a:cs typeface="Lucida Sans Unicode"/>
              </a:rPr>
              <a:t>Time.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946213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341056"/>
            <a:ext cx="3914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эксплуатирующих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систему СУУТП.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870265"/>
            <a:ext cx="41059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 </a:t>
            </a:r>
            <a:r>
              <a:rPr sz="1000" dirty="0">
                <a:latin typeface="Lucida Sans Unicode"/>
                <a:cs typeface="Lucida Sans Unicode"/>
              </a:rPr>
              <a:t>минимальными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spc="-30" dirty="0">
                <a:latin typeface="Lucida Sans Unicode"/>
                <a:cs typeface="Lucida Sans Unicode"/>
              </a:rPr>
              <a:t>протекающих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установке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внедрения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СУУТП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технологических </a:t>
            </a:r>
            <a:r>
              <a:rPr sz="1000" spc="-40" dirty="0">
                <a:latin typeface="Lucida Sans Unicode"/>
                <a:cs typeface="Lucida Sans Unicode"/>
              </a:rPr>
              <a:t>процессах,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функционирующей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установке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уровне автоматизации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объекта.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704274"/>
            <a:ext cx="8572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Не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требуется.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2361670"/>
            <a:ext cx="6480175" cy="2738755"/>
            <a:chOff x="540000" y="2361670"/>
            <a:chExt cx="6480175" cy="273875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354002"/>
              <a:ext cx="316343" cy="3438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878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930611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55"/>
                  </a:lnTo>
                  <a:lnTo>
                    <a:pt x="9232" y="355485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31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31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40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40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404182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55"/>
                  </a:moveTo>
                  <a:lnTo>
                    <a:pt x="0" y="129755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55"/>
                  </a:lnTo>
                  <a:close/>
                </a:path>
                <a:path w="258444" h="272414">
                  <a:moveTo>
                    <a:pt x="195148" y="129755"/>
                  </a:moveTo>
                  <a:lnTo>
                    <a:pt x="94424" y="129755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55"/>
                  </a:lnTo>
                  <a:close/>
                </a:path>
                <a:path w="258444" h="272414">
                  <a:moveTo>
                    <a:pt x="195148" y="18554"/>
                  </a:moveTo>
                  <a:lnTo>
                    <a:pt x="94424" y="18554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54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918254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4004754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84"/>
                  </a:lnTo>
                  <a:lnTo>
                    <a:pt x="81826" y="37084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490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490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2444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361670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845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268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790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618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753940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704470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729187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963966"/>
              <a:ext cx="337977" cy="11739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815674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26"/>
                  </a:moveTo>
                  <a:lnTo>
                    <a:pt x="0" y="24726"/>
                  </a:lnTo>
                  <a:lnTo>
                    <a:pt x="0" y="37084"/>
                  </a:lnTo>
                  <a:lnTo>
                    <a:pt x="12522" y="37084"/>
                  </a:lnTo>
                  <a:lnTo>
                    <a:pt x="12522" y="24726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395968"/>
            <a:ext cx="2951480" cy="127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116839">
              <a:lnSpc>
                <a:spcPct val="123600"/>
              </a:lnSpc>
              <a:spcBef>
                <a:spcPts val="245"/>
              </a:spcBef>
            </a:pPr>
            <a:r>
              <a:rPr sz="1000" dirty="0">
                <a:latin typeface="Lucida Sans Unicode"/>
                <a:cs typeface="Lucida Sans Unicode"/>
              </a:rPr>
              <a:t>Основы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СУУТП.Структура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Design</a:t>
            </a:r>
            <a:r>
              <a:rPr sz="1000" spc="-25" dirty="0">
                <a:latin typeface="Lucida Sans Unicode"/>
                <a:cs typeface="Lucida Sans Unicode"/>
              </a:rPr>
              <a:t> Time. </a:t>
            </a:r>
            <a:r>
              <a:rPr sz="1000" spc="-20" dirty="0">
                <a:latin typeface="Lucida Sans Unicode"/>
                <a:cs typeface="Lucida Sans Unicode"/>
              </a:rPr>
              <a:t>Многопараметрическое</a:t>
            </a:r>
            <a:r>
              <a:rPr sz="1000" spc="1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Практическая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среде Design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Time.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7300" y="6762793"/>
            <a:ext cx="2951480" cy="11899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Модели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СУУТП.</a:t>
            </a:r>
            <a:endParaRPr sz="1000">
              <a:latin typeface="Lucida Sans Unicode"/>
              <a:cs typeface="Lucida Sans Unicode"/>
            </a:endParaRPr>
          </a:p>
          <a:p>
            <a:pPr marL="228600" marR="30988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Особенности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идентификации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моделей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среде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Design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Time.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Практическая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среде Design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Time.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7300" y="8040072"/>
            <a:ext cx="2951480" cy="15303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461645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многопараметрического </a:t>
            </a:r>
            <a:r>
              <a:rPr sz="1000" spc="-10" dirty="0">
                <a:latin typeface="Lucida Sans Unicode"/>
                <a:cs typeface="Lucida Sans Unicode"/>
              </a:rPr>
              <a:t>контроллера.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Настройка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динамических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параметров.</a:t>
            </a:r>
            <a:endParaRPr sz="1000">
              <a:latin typeface="Lucida Sans Unicode"/>
              <a:cs typeface="Lucida Sans Unicode"/>
            </a:endParaRPr>
          </a:p>
          <a:p>
            <a:pPr marL="228600" marR="150495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Основы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построения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контроллера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среде Design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Time.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Практическая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среде Design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Time.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39300" y="5637914"/>
            <a:ext cx="3098800" cy="12255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588010">
              <a:lnSpc>
                <a:spcPct val="123600"/>
              </a:lnSpc>
              <a:spcBef>
                <a:spcPts val="245"/>
              </a:spcBef>
            </a:pPr>
            <a:r>
              <a:rPr sz="1000" dirty="0">
                <a:latin typeface="Lucida Sans Unicode"/>
                <a:cs typeface="Lucida Sans Unicode"/>
              </a:rPr>
              <a:t>Экономическая</a:t>
            </a:r>
            <a:r>
              <a:rPr sz="1000" spc="-10" dirty="0">
                <a:latin typeface="Lucida Sans Unicode"/>
                <a:cs typeface="Lucida Sans Unicode"/>
              </a:rPr>
              <a:t> функция. Калибровка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Process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Output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Variable. </a:t>
            </a:r>
            <a:r>
              <a:rPr sz="1000" dirty="0">
                <a:latin typeface="Lucida Sans Unicode"/>
                <a:cs typeface="Lucida Sans Unicode"/>
              </a:rPr>
              <a:t>Виртуальные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анализаторы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качества.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Разработка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моделей </a:t>
            </a:r>
            <a:r>
              <a:rPr sz="1000" dirty="0">
                <a:latin typeface="Lucida Sans Unicode"/>
                <a:cs typeface="Lucida Sans Unicode"/>
              </a:rPr>
              <a:t>ВА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программной среде Design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Time.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39300" y="6951191"/>
            <a:ext cx="2533015" cy="8851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23600"/>
              </a:lnSpc>
              <a:spcBef>
                <a:spcPts val="245"/>
              </a:spcBef>
            </a:pPr>
            <a:r>
              <a:rPr sz="1000" spc="-10" dirty="0">
                <a:latin typeface="Lucida Sans Unicode"/>
                <a:cs typeface="Lucida Sans Unicode"/>
              </a:rPr>
              <a:t>Знакомство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структура </a:t>
            </a:r>
            <a:r>
              <a:rPr sz="1000" spc="-20" dirty="0">
                <a:latin typeface="Lucida Sans Unicode"/>
                <a:cs typeface="Lucida Sans Unicode"/>
              </a:rPr>
              <a:t>ПО</a:t>
            </a:r>
            <a:r>
              <a:rPr sz="1000" spc="-25" dirty="0">
                <a:latin typeface="Lucida Sans Unicode"/>
                <a:cs typeface="Lucida Sans Unicode"/>
              </a:rPr>
              <a:t> RunTime. </a:t>
            </a:r>
            <a:r>
              <a:rPr sz="1000" spc="-10" dirty="0">
                <a:latin typeface="Lucida Sans Unicode"/>
                <a:cs typeface="Lucida Sans Unicode"/>
              </a:rPr>
              <a:t>Интерфейс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Ответы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вопросы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59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7560309" cy="2124075"/>
          </a:xfrm>
          <a:custGeom>
            <a:avLst/>
            <a:gdLst/>
            <a:ahLst/>
            <a:cxnLst/>
            <a:rect l="l" t="t" r="r" b="b"/>
            <a:pathLst>
              <a:path w="7560309" h="2124075">
                <a:moveTo>
                  <a:pt x="7559992" y="0"/>
                </a:moveTo>
                <a:lnTo>
                  <a:pt x="0" y="0"/>
                </a:lnTo>
                <a:lnTo>
                  <a:pt x="0" y="2123998"/>
                </a:lnTo>
                <a:lnTo>
                  <a:pt x="7559992" y="2123998"/>
                </a:lnTo>
                <a:lnTo>
                  <a:pt x="7559992" y="0"/>
                </a:lnTo>
                <a:close/>
              </a:path>
            </a:pathLst>
          </a:custGeom>
          <a:solidFill>
            <a:srgbClr val="BFDC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454824"/>
            <a:ext cx="5919470" cy="1352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50" dirty="0">
                <a:latin typeface="Arial Black"/>
                <a:cs typeface="Arial Black"/>
              </a:rPr>
              <a:t>Система</a:t>
            </a:r>
            <a:r>
              <a:rPr sz="2000" spc="-80" dirty="0">
                <a:latin typeface="Arial Black"/>
                <a:cs typeface="Arial Black"/>
              </a:rPr>
              <a:t> </a:t>
            </a:r>
            <a:r>
              <a:rPr sz="2000" spc="-125" dirty="0">
                <a:latin typeface="Arial Black"/>
                <a:cs typeface="Arial Black"/>
              </a:rPr>
              <a:t>усовершенствованного</a:t>
            </a:r>
            <a:r>
              <a:rPr sz="2000" spc="-75" dirty="0">
                <a:latin typeface="Arial Black"/>
                <a:cs typeface="Arial Black"/>
              </a:rPr>
              <a:t> </a:t>
            </a:r>
            <a:r>
              <a:rPr sz="2000" spc="-80" dirty="0">
                <a:latin typeface="Arial Black"/>
                <a:cs typeface="Arial Black"/>
              </a:rPr>
              <a:t>управления </a:t>
            </a:r>
            <a:r>
              <a:rPr sz="2000" spc="-114" dirty="0">
                <a:latin typeface="Arial Black"/>
                <a:cs typeface="Arial Black"/>
              </a:rPr>
              <a:t>технологическими</a:t>
            </a:r>
            <a:r>
              <a:rPr sz="2000" spc="-95" dirty="0">
                <a:latin typeface="Arial Black"/>
                <a:cs typeface="Arial Black"/>
              </a:rPr>
              <a:t> </a:t>
            </a:r>
            <a:r>
              <a:rPr sz="2000" spc="-140" dirty="0">
                <a:latin typeface="Arial Black"/>
                <a:cs typeface="Arial Black"/>
              </a:rPr>
              <a:t>процессами</a:t>
            </a:r>
            <a:r>
              <a:rPr sz="2000" spc="-90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(СУУТП) </a:t>
            </a:r>
            <a:r>
              <a:rPr sz="2000" spc="-254" dirty="0">
                <a:latin typeface="Arial Black"/>
                <a:cs typeface="Arial Black"/>
              </a:rPr>
              <a:t>PCTP</a:t>
            </a:r>
            <a:r>
              <a:rPr sz="2000" spc="-135" dirty="0">
                <a:latin typeface="Arial Black"/>
                <a:cs typeface="Arial Black"/>
              </a:rPr>
              <a:t> </a:t>
            </a:r>
            <a:r>
              <a:rPr sz="2000" spc="-10" dirty="0">
                <a:latin typeface="Arial Black"/>
                <a:cs typeface="Arial Black"/>
              </a:rPr>
              <a:t>(SMOC).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latin typeface="Lucida Sans Unicode"/>
                <a:cs typeface="Lucida Sans Unicode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286000"/>
            <a:ext cx="7560309" cy="2912745"/>
          </a:xfrm>
          <a:custGeom>
            <a:avLst/>
            <a:gdLst/>
            <a:ahLst/>
            <a:cxnLst/>
            <a:rect l="l" t="t" r="r" b="b"/>
            <a:pathLst>
              <a:path w="7560309" h="2912745">
                <a:moveTo>
                  <a:pt x="7559992" y="0"/>
                </a:moveTo>
                <a:lnTo>
                  <a:pt x="0" y="0"/>
                </a:lnTo>
                <a:lnTo>
                  <a:pt x="0" y="2912402"/>
                </a:lnTo>
                <a:lnTo>
                  <a:pt x="7559992" y="2912402"/>
                </a:lnTo>
                <a:lnTo>
                  <a:pt x="7559992" y="0"/>
                </a:lnTo>
                <a:close/>
              </a:path>
            </a:pathLst>
          </a:custGeom>
          <a:solidFill>
            <a:srgbClr val="EFF6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7300" y="2381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928306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359090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870265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7300" y="4688653"/>
            <a:ext cx="1201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Предварительная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381063"/>
            <a:ext cx="419290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20" dirty="0">
                <a:latin typeface="Lucida Sans Unicode"/>
                <a:cs typeface="Lucida Sans Unicode"/>
              </a:rPr>
              <a:t> инжинирингу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СУУТП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в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PCTP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(SMOC).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2946213"/>
            <a:ext cx="469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5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5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341056"/>
            <a:ext cx="39141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эксплуатирующих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систему СУУТП.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5322" y="3870265"/>
            <a:ext cx="41059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 </a:t>
            </a:r>
            <a:r>
              <a:rPr sz="1000" dirty="0">
                <a:latin typeface="Lucida Sans Unicode"/>
                <a:cs typeface="Lucida Sans Unicode"/>
              </a:rPr>
              <a:t>минимальными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spc="-30" dirty="0">
                <a:latin typeface="Lucida Sans Unicode"/>
                <a:cs typeface="Lucida Sans Unicode"/>
              </a:rPr>
              <a:t>протекающих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установке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внедрения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СУУТП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технологических </a:t>
            </a:r>
            <a:r>
              <a:rPr sz="1000" spc="-40" dirty="0">
                <a:latin typeface="Lucida Sans Unicode"/>
                <a:cs typeface="Lucida Sans Unicode"/>
              </a:rPr>
              <a:t>процессах,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функционирующей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установке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уровне автоматизации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объекта.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5322" y="4704274"/>
            <a:ext cx="8572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Не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требуется.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000" y="2361670"/>
            <a:ext cx="6480175" cy="2738755"/>
            <a:chOff x="540000" y="2361670"/>
            <a:chExt cx="6480175" cy="273875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354002"/>
              <a:ext cx="316343" cy="34385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10089" y="2878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82913" y="3930611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42"/>
                  </a:moveTo>
                  <a:lnTo>
                    <a:pt x="31470" y="18542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26"/>
                  </a:lnTo>
                  <a:lnTo>
                    <a:pt x="0" y="49441"/>
                  </a:lnTo>
                  <a:lnTo>
                    <a:pt x="0" y="333654"/>
                  </a:lnTo>
                  <a:lnTo>
                    <a:pt x="2476" y="345655"/>
                  </a:lnTo>
                  <a:lnTo>
                    <a:pt x="9232" y="355485"/>
                  </a:lnTo>
                  <a:lnTo>
                    <a:pt x="19240" y="362102"/>
                  </a:lnTo>
                  <a:lnTo>
                    <a:pt x="31470" y="364540"/>
                  </a:lnTo>
                  <a:lnTo>
                    <a:pt x="75539" y="364540"/>
                  </a:lnTo>
                  <a:lnTo>
                    <a:pt x="75539" y="352183"/>
                  </a:lnTo>
                  <a:lnTo>
                    <a:pt x="31470" y="352183"/>
                  </a:lnTo>
                  <a:lnTo>
                    <a:pt x="24130" y="350723"/>
                  </a:lnTo>
                  <a:lnTo>
                    <a:pt x="18122" y="346748"/>
                  </a:lnTo>
                  <a:lnTo>
                    <a:pt x="14071" y="340855"/>
                  </a:lnTo>
                  <a:lnTo>
                    <a:pt x="12585" y="333654"/>
                  </a:lnTo>
                  <a:lnTo>
                    <a:pt x="12585" y="49441"/>
                  </a:lnTo>
                  <a:lnTo>
                    <a:pt x="14071" y="42227"/>
                  </a:lnTo>
                  <a:lnTo>
                    <a:pt x="18122" y="36334"/>
                  </a:lnTo>
                  <a:lnTo>
                    <a:pt x="24130" y="32359"/>
                  </a:lnTo>
                  <a:lnTo>
                    <a:pt x="31470" y="30899"/>
                  </a:lnTo>
                  <a:lnTo>
                    <a:pt x="75539" y="30899"/>
                  </a:lnTo>
                  <a:lnTo>
                    <a:pt x="75539" y="18542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93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93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31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31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40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40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17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17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13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810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810"/>
                  </a:lnTo>
                  <a:lnTo>
                    <a:pt x="123101" y="1955"/>
                  </a:lnTo>
                  <a:lnTo>
                    <a:pt x="113309" y="0"/>
                  </a:lnTo>
                  <a:lnTo>
                    <a:pt x="103517" y="1955"/>
                  </a:lnTo>
                  <a:lnTo>
                    <a:pt x="95516" y="7251"/>
                  </a:lnTo>
                  <a:lnTo>
                    <a:pt x="90106" y="15113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89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89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3317" y="4041825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55"/>
                  </a:moveTo>
                  <a:lnTo>
                    <a:pt x="0" y="129755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55"/>
                  </a:lnTo>
                  <a:close/>
                </a:path>
                <a:path w="258444" h="272414">
                  <a:moveTo>
                    <a:pt x="195148" y="129755"/>
                  </a:moveTo>
                  <a:lnTo>
                    <a:pt x="94424" y="129755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55"/>
                  </a:lnTo>
                  <a:close/>
                </a:path>
                <a:path w="258444" h="272414">
                  <a:moveTo>
                    <a:pt x="195148" y="18554"/>
                  </a:moveTo>
                  <a:lnTo>
                    <a:pt x="94424" y="18554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54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918254"/>
              <a:ext cx="75539" cy="741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94077" y="4004754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26"/>
                  </a:moveTo>
                  <a:lnTo>
                    <a:pt x="69240" y="24726"/>
                  </a:lnTo>
                  <a:lnTo>
                    <a:pt x="69240" y="37084"/>
                  </a:lnTo>
                  <a:lnTo>
                    <a:pt x="81826" y="37084"/>
                  </a:lnTo>
                  <a:lnTo>
                    <a:pt x="81826" y="24726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490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490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06420" y="2444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8895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361670"/>
              <a:ext cx="457085" cy="454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40000" y="2845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268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00" y="3790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0000" y="4618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95156" y="4753940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704470"/>
              <a:ext cx="75107" cy="7414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57450" y="4729187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963966"/>
              <a:ext cx="337977" cy="11739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226310" y="4815674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26"/>
                  </a:moveTo>
                  <a:lnTo>
                    <a:pt x="0" y="24726"/>
                  </a:lnTo>
                  <a:lnTo>
                    <a:pt x="0" y="37084"/>
                  </a:lnTo>
                  <a:lnTo>
                    <a:pt x="12522" y="37084"/>
                  </a:lnTo>
                  <a:lnTo>
                    <a:pt x="12522" y="24726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57"/>
                  </a:lnTo>
                  <a:lnTo>
                    <a:pt x="12522" y="12357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889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27300" y="5395968"/>
            <a:ext cx="2820035" cy="1431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290830">
              <a:lnSpc>
                <a:spcPct val="123600"/>
              </a:lnSpc>
              <a:spcBef>
                <a:spcPts val="245"/>
              </a:spcBef>
            </a:pPr>
            <a:r>
              <a:rPr sz="1000" dirty="0">
                <a:latin typeface="Lucida Sans Unicode"/>
                <a:cs typeface="Lucida Sans Unicode"/>
              </a:rPr>
              <a:t>Основы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СУУТП. </a:t>
            </a:r>
            <a:r>
              <a:rPr sz="1000" spc="-20" dirty="0">
                <a:latin typeface="Lucida Sans Unicode"/>
                <a:cs typeface="Lucida Sans Unicode"/>
              </a:rPr>
              <a:t>Многопараметрическое</a:t>
            </a:r>
            <a:r>
              <a:rPr sz="1000" spc="1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spc="-20" dirty="0">
                <a:latin typeface="Lucida Sans Unicode"/>
                <a:cs typeface="Lucida Sans Unicode"/>
              </a:rPr>
              <a:t>Проведение экспериментов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подготовка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динамических моделей.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7300" y="6915193"/>
            <a:ext cx="2952115" cy="14947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25" dirty="0">
                <a:latin typeface="Lucida Sans Unicode"/>
                <a:cs typeface="Lucida Sans Unicode"/>
              </a:rPr>
              <a:t>Идентификация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моделей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технологического </a:t>
            </a:r>
            <a:r>
              <a:rPr sz="1000" spc="-10" dirty="0">
                <a:latin typeface="Lucida Sans Unicode"/>
                <a:cs typeface="Lucida Sans Unicode"/>
              </a:rPr>
              <a:t>процесса.</a:t>
            </a:r>
            <a:endParaRPr sz="1000">
              <a:latin typeface="Lucida Sans Unicode"/>
              <a:cs typeface="Lucida Sans Unicode"/>
            </a:endParaRPr>
          </a:p>
          <a:p>
            <a:pPr marL="228600" marR="27368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Работа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усовершенствованной </a:t>
            </a:r>
            <a:r>
              <a:rPr sz="1000" spc="-30" dirty="0">
                <a:latin typeface="Lucida Sans Unicode"/>
                <a:cs typeface="Lucida Sans Unicode"/>
              </a:rPr>
              <a:t>идентификацией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среде </a:t>
            </a:r>
            <a:r>
              <a:rPr sz="1000" spc="-10" dirty="0">
                <a:latin typeface="Lucida Sans Unicode"/>
                <a:cs typeface="Lucida Sans Unicode"/>
              </a:rPr>
              <a:t>AIDApro.</a:t>
            </a:r>
            <a:endParaRPr sz="1000">
              <a:latin typeface="Lucida Sans Unicode"/>
              <a:cs typeface="Lucida Sans Unicode"/>
            </a:endParaRPr>
          </a:p>
          <a:p>
            <a:pPr marL="228600" marR="5715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Практическая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среде </a:t>
            </a:r>
            <a:r>
              <a:rPr sz="1000" spc="-10" dirty="0">
                <a:latin typeface="Lucida Sans Unicode"/>
                <a:cs typeface="Lucida Sans Unicode"/>
              </a:rPr>
              <a:t>PCTP.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27300" y="8497272"/>
            <a:ext cx="2951480" cy="10375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23600"/>
              </a:lnSpc>
              <a:spcBef>
                <a:spcPts val="245"/>
              </a:spcBef>
            </a:pPr>
            <a:r>
              <a:rPr sz="1000" dirty="0">
                <a:latin typeface="Lucida Sans Unicode"/>
                <a:cs typeface="Lucida Sans Unicode"/>
              </a:rPr>
              <a:t>Виртуальные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анализаторы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качества. Разработка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моделей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среде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RQEpro.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Практическая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среде </a:t>
            </a:r>
            <a:r>
              <a:rPr sz="1000" spc="-10" dirty="0">
                <a:latin typeface="Lucida Sans Unicode"/>
                <a:cs typeface="Lucida Sans Unicode"/>
              </a:rPr>
              <a:t>PCTP.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39300" y="5637914"/>
            <a:ext cx="3306445" cy="118999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 marR="81661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Концепция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многопараметрического </a:t>
            </a:r>
            <a:r>
              <a:rPr sz="1000" spc="-10" dirty="0">
                <a:latin typeface="Lucida Sans Unicode"/>
                <a:cs typeface="Lucida Sans Unicode"/>
              </a:rPr>
              <a:t>контроллера.</a:t>
            </a:r>
            <a:endParaRPr sz="1000">
              <a:latin typeface="Lucida Sans Unicode"/>
              <a:cs typeface="Lucida Sans Unicode"/>
            </a:endParaRPr>
          </a:p>
          <a:p>
            <a:pPr marL="228600" marR="998855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Основы</a:t>
            </a:r>
            <a:r>
              <a:rPr sz="1000" spc="-20" dirty="0">
                <a:latin typeface="Lucida Sans Unicode"/>
                <a:cs typeface="Lucida Sans Unicode"/>
              </a:rPr>
              <a:t> построения контроллера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графической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SMOCpro.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Практическая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PCTP.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39300" y="6915193"/>
            <a:ext cx="3306445" cy="13779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 marR="350520">
              <a:lnSpc>
                <a:spcPct val="100000"/>
              </a:lnSpc>
              <a:spcBef>
                <a:spcPts val="530"/>
              </a:spcBef>
            </a:pPr>
            <a:r>
              <a:rPr sz="1000" spc="-25" dirty="0">
                <a:latin typeface="Lucida Sans Unicode"/>
                <a:cs typeface="Lucida Sans Unicode"/>
              </a:rPr>
              <a:t>Построение</a:t>
            </a:r>
            <a:r>
              <a:rPr sz="1000" spc="-20" dirty="0">
                <a:latin typeface="Lucida Sans Unicode"/>
                <a:cs typeface="Lucida Sans Unicode"/>
              </a:rPr>
              <a:t> файлов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моделей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контроллеров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SMOCpro.</a:t>
            </a:r>
            <a:endParaRPr sz="1000">
              <a:latin typeface="Lucida Sans Unicode"/>
              <a:cs typeface="Lucida Sans Unicode"/>
            </a:endParaRPr>
          </a:p>
          <a:p>
            <a:pPr marL="228600" marR="40894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Экономическая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оптимизация контроллера СУУТП.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23600"/>
              </a:lnSpc>
            </a:pPr>
            <a:r>
              <a:rPr sz="1000" spc="-20" dirty="0">
                <a:latin typeface="Lucida Sans Unicode"/>
                <a:cs typeface="Lucida Sans Unicode"/>
              </a:rPr>
              <a:t>Графический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интерфейс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оператора. Практическая </a:t>
            </a:r>
            <a:r>
              <a:rPr sz="1000" spc="-20" dirty="0">
                <a:latin typeface="Lucida Sans Unicode"/>
                <a:cs typeface="Lucida Sans Unicode"/>
              </a:rPr>
              <a:t>работа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программной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среде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PCTP.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60005" cy="106920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ООО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800" dirty="0">
                <a:solidFill>
                  <a:srgbClr val="FFFFFF"/>
                </a:solidFill>
                <a:latin typeface="Lucida Sans Unicode"/>
                <a:cs typeface="Lucida Sans Unicode"/>
              </a:rPr>
              <a:t>СНГ»</a:t>
            </a:r>
            <a:r>
              <a:rPr sz="800" spc="170" dirty="0">
                <a:solidFill>
                  <a:srgbClr val="FFFFFF"/>
                </a:solidFill>
                <a:latin typeface="Lucida Sans Unicode"/>
                <a:cs typeface="Lucida Sans Unicode"/>
              </a:rPr>
              <a:t>  </a:t>
            </a:r>
            <a:r>
              <a:rPr sz="800" spc="-25" dirty="0">
                <a:solidFill>
                  <a:srgbClr val="FFFFFF"/>
                </a:solidFill>
                <a:latin typeface="Lucida Sans Unicode"/>
                <a:cs typeface="Lucida Sans Unicode"/>
              </a:rPr>
              <a:t>60</a:t>
            </a:r>
            <a:endParaRPr sz="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999" y="10313392"/>
            <a:ext cx="2969895" cy="1384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800" dirty="0">
                <a:latin typeface="Lucida Sans Unicode"/>
                <a:cs typeface="Lucida Sans Unicode"/>
              </a:rPr>
              <a:t>61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7560309" cy="10692130"/>
            <a:chOff x="0" y="0"/>
            <a:chExt cx="7560309" cy="106921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560005" cy="1069200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341993"/>
              <a:ext cx="7560309" cy="1350010"/>
            </a:xfrm>
            <a:custGeom>
              <a:avLst/>
              <a:gdLst/>
              <a:ahLst/>
              <a:cxnLst/>
              <a:rect l="l" t="t" r="r" b="b"/>
              <a:pathLst>
                <a:path w="7560309" h="1350009">
                  <a:moveTo>
                    <a:pt x="7559992" y="0"/>
                  </a:moveTo>
                  <a:lnTo>
                    <a:pt x="0" y="0"/>
                  </a:lnTo>
                  <a:lnTo>
                    <a:pt x="0" y="1350009"/>
                  </a:lnTo>
                  <a:lnTo>
                    <a:pt x="7559992" y="1350009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26007" y="9733664"/>
            <a:ext cx="49085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525">
              <a:lnSpc>
                <a:spcPct val="100000"/>
              </a:lnSpc>
              <a:spcBef>
                <a:spcPts val="100"/>
              </a:spcBef>
            </a:pPr>
            <a:r>
              <a:rPr sz="2000" spc="-160" dirty="0">
                <a:solidFill>
                  <a:srgbClr val="FFFFFF"/>
                </a:solidFill>
                <a:latin typeface="Arial Black"/>
                <a:cs typeface="Arial Black"/>
              </a:rPr>
              <a:t>Блок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Arial Black"/>
                <a:cs typeface="Arial Black"/>
              </a:rPr>
              <a:t>9: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Управление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сигнализациями 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(Alarm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Management)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PID</a:t>
            </a: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настройка</a:t>
            </a:r>
            <a:endParaRPr sz="20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62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414905"/>
          </a:xfrm>
          <a:custGeom>
            <a:avLst/>
            <a:gdLst/>
            <a:ahLst/>
            <a:cxnLst/>
            <a:rect l="l" t="t" r="r" b="b"/>
            <a:pathLst>
              <a:path w="7560309" h="2414904">
                <a:moveTo>
                  <a:pt x="7559992" y="0"/>
                </a:moveTo>
                <a:lnTo>
                  <a:pt x="0" y="0"/>
                </a:lnTo>
                <a:lnTo>
                  <a:pt x="0" y="2414676"/>
                </a:lnTo>
                <a:lnTo>
                  <a:pt x="7559992" y="2414676"/>
                </a:lnTo>
                <a:lnTo>
                  <a:pt x="7559992" y="0"/>
                </a:lnTo>
                <a:close/>
              </a:path>
            </a:pathLst>
          </a:custGeom>
          <a:solidFill>
            <a:srgbClr val="F7E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C3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39027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Управление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сигнализациями 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(Alarm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Management).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594715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025499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690344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190"/>
            <a:ext cx="41249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области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сигнализациями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(Alarm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Management)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практических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рационализации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системах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Yokogawa.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621131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015974"/>
            <a:ext cx="39998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предстоит </a:t>
            </a:r>
            <a:r>
              <a:rPr sz="1000" dirty="0">
                <a:latin typeface="Lucida Sans Unicode"/>
                <a:cs typeface="Lucida Sans Unicode"/>
              </a:rPr>
              <a:t>заниматься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внедрением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сопровождением систем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сигнализациями.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697583"/>
            <a:ext cx="42792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областях: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ТП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инжиниринг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258060"/>
            <a:chOff x="540000" y="1803670"/>
            <a:chExt cx="6480175" cy="225806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039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545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678618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27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789832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666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752761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01"/>
                  </a:moveTo>
                  <a:lnTo>
                    <a:pt x="69240" y="24701"/>
                  </a:lnTo>
                  <a:lnTo>
                    <a:pt x="69240" y="37058"/>
                  </a:lnTo>
                  <a:lnTo>
                    <a:pt x="81826" y="37058"/>
                  </a:lnTo>
                  <a:lnTo>
                    <a:pt x="81826" y="24701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521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935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601776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328569"/>
            <a:ext cx="2505710" cy="749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Введение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Alarm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Management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(AM):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4744" y="5088957"/>
            <a:ext cx="2817495" cy="4732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21399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роль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AM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обеспечении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безопасности 	</a:t>
            </a:r>
            <a:r>
              <a:rPr sz="1000" spc="-20" dirty="0">
                <a:latin typeface="Lucida Sans Unicode"/>
                <a:cs typeface="Lucida Sans Unicode"/>
              </a:rPr>
              <a:t>(безопасность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производства</a:t>
            </a:r>
            <a:r>
              <a:rPr sz="1000" spc="5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и 	</a:t>
            </a:r>
            <a:r>
              <a:rPr sz="1000" spc="-30" dirty="0">
                <a:latin typeface="Lucida Sans Unicode"/>
                <a:cs typeface="Lucida Sans Unicode"/>
              </a:rPr>
              <a:t>эффективность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операторов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/ 	</a:t>
            </a:r>
            <a:r>
              <a:rPr sz="1000" dirty="0">
                <a:latin typeface="Lucida Sans Unicode"/>
                <a:cs typeface="Lucida Sans Unicode"/>
              </a:rPr>
              <a:t>человеческие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факторы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65" dirty="0">
                <a:latin typeface="Lucida Sans Unicode"/>
                <a:cs typeface="Lucida Sans Unicode"/>
              </a:rPr>
              <a:t>/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эргономика);</a:t>
            </a:r>
            <a:endParaRPr sz="1000">
              <a:latin typeface="Lucida Sans Unicode"/>
              <a:cs typeface="Lucida Sans Unicode"/>
            </a:endParaRPr>
          </a:p>
          <a:p>
            <a:pPr marL="239395" marR="5651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термины,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определения, 	</a:t>
            </a:r>
            <a:r>
              <a:rPr sz="1000" spc="-25" dirty="0">
                <a:latin typeface="Lucida Sans Unicode"/>
                <a:cs typeface="Lucida Sans Unicode"/>
              </a:rPr>
              <a:t>стандарты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рекомендации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(ГОСТ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55" dirty="0">
                <a:latin typeface="Lucida Sans Unicode"/>
                <a:cs typeface="Lucida Sans Unicode"/>
              </a:rPr>
              <a:t>Р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МЭК 	</a:t>
            </a:r>
            <a:r>
              <a:rPr sz="1000" spc="-75" dirty="0">
                <a:latin typeface="Lucida Sans Unicode"/>
                <a:cs typeface="Lucida Sans Unicode"/>
              </a:rPr>
              <a:t>62682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65" dirty="0">
                <a:latin typeface="Lucida Sans Unicode"/>
                <a:cs typeface="Lucida Sans Unicode"/>
              </a:rPr>
              <a:t>/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IEC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70" dirty="0">
                <a:latin typeface="Lucida Sans Unicode"/>
                <a:cs typeface="Lucida Sans Unicode"/>
              </a:rPr>
              <a:t>62682,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ISA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18.2,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EEMUA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191);</a:t>
            </a:r>
            <a:endParaRPr sz="1000">
              <a:latin typeface="Lucida Sans Unicode"/>
              <a:cs typeface="Lucida Sans Unicode"/>
            </a:endParaRPr>
          </a:p>
          <a:p>
            <a:pPr marL="239395" marR="38036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философия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АМ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(концепция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этапы 	</a:t>
            </a:r>
            <a:r>
              <a:rPr sz="1000" spc="-20" dirty="0">
                <a:latin typeface="Lucida Sans Unicode"/>
                <a:cs typeface="Lucida Sans Unicode"/>
              </a:rPr>
              <a:t>жизненного</a:t>
            </a:r>
            <a:r>
              <a:rPr sz="1000" spc="-10" dirty="0">
                <a:latin typeface="Lucida Sans Unicode"/>
                <a:cs typeface="Lucida Sans Unicode"/>
              </a:rPr>
              <a:t> цикла);</a:t>
            </a:r>
            <a:endParaRPr sz="1000">
              <a:latin typeface="Lucida Sans Unicode"/>
              <a:cs typeface="Lucida Sans Unicode"/>
            </a:endParaRPr>
          </a:p>
          <a:p>
            <a:pPr marL="239395" marR="19621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лучшие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практики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методы 	</a:t>
            </a:r>
            <a:r>
              <a:rPr sz="1000" spc="-20" dirty="0">
                <a:latin typeface="Lucida Sans Unicode"/>
                <a:cs typeface="Lucida Sans Unicode"/>
              </a:rPr>
              <a:t>рационализации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(подходы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Yokogawa);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виды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категории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 	</a:t>
            </a:r>
            <a:r>
              <a:rPr sz="1000" spc="-20" dirty="0">
                <a:latin typeface="Lucida Sans Unicode"/>
                <a:cs typeface="Lucida Sans Unicode"/>
              </a:rPr>
              <a:t>(источники, </a:t>
            </a:r>
            <a:r>
              <a:rPr sz="1000" spc="-25" dirty="0">
                <a:latin typeface="Lucida Sans Unicode"/>
                <a:cs typeface="Lucida Sans Unicode"/>
              </a:rPr>
              <a:t>системные/технологические, 	</a:t>
            </a:r>
            <a:r>
              <a:rPr sz="1000" spc="-10" dirty="0">
                <a:latin typeface="Lucida Sans Unicode"/>
                <a:cs typeface="Lucida Sans Unicode"/>
              </a:rPr>
              <a:t>приоритеты…);</a:t>
            </a:r>
            <a:endParaRPr sz="1000">
              <a:latin typeface="Lucida Sans Unicode"/>
              <a:cs typeface="Lucida Sans Unicode"/>
            </a:endParaRPr>
          </a:p>
          <a:p>
            <a:pPr marL="239395" marR="445770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сигнализации,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которые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мешают 	</a:t>
            </a:r>
            <a:r>
              <a:rPr sz="1000" dirty="0">
                <a:latin typeface="Lucida Sans Unicode"/>
                <a:cs typeface="Lucida Sans Unicode"/>
              </a:rPr>
              <a:t>нормальной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(часто 	повторяющиеся,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избыточные, 	</a:t>
            </a:r>
            <a:r>
              <a:rPr sz="1000" spc="-30" dirty="0">
                <a:latin typeface="Lucida Sans Unicode"/>
                <a:cs typeface="Lucida Sans Unicode"/>
              </a:rPr>
              <a:t>дублирующихся,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служебные/не 	</a:t>
            </a:r>
            <a:r>
              <a:rPr sz="1000" spc="-25" dirty="0">
                <a:latin typeface="Lucida Sans Unicode"/>
                <a:cs typeface="Lucida Sans Unicode"/>
              </a:rPr>
              <a:t>требующие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внимания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оператора);</a:t>
            </a:r>
            <a:endParaRPr sz="1000">
              <a:latin typeface="Lucida Sans Unicode"/>
              <a:cs typeface="Lucida Sans Unicode"/>
            </a:endParaRPr>
          </a:p>
          <a:p>
            <a:pPr marL="239395" marR="2222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анализ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эффективности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АМ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(KPI,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метрики, 	</a:t>
            </a:r>
            <a:r>
              <a:rPr sz="1000" spc="-20" dirty="0">
                <a:latin typeface="Lucida Sans Unicode"/>
                <a:cs typeface="Lucida Sans Unicode"/>
              </a:rPr>
              <a:t>способы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анализа);</a:t>
            </a:r>
            <a:endParaRPr sz="1000">
              <a:latin typeface="Lucida Sans Unicode"/>
              <a:cs typeface="Lucida Sans Unicode"/>
            </a:endParaRPr>
          </a:p>
          <a:p>
            <a:pPr marL="239395" marR="12128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практический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пример/задание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1A 	</a:t>
            </a:r>
            <a:r>
              <a:rPr sz="1000" spc="-20" dirty="0">
                <a:latin typeface="Lucida Sans Unicode"/>
                <a:cs typeface="Lucida Sans Unicode"/>
              </a:rPr>
              <a:t>(собрать</a:t>
            </a:r>
            <a:r>
              <a:rPr sz="1000" spc="-30" dirty="0">
                <a:latin typeface="Lucida Sans Unicode"/>
                <a:cs typeface="Lucida Sans Unicode"/>
              </a:rPr>
              <a:t> статистику</a:t>
            </a:r>
            <a:r>
              <a:rPr sz="1000" spc="-25" dirty="0">
                <a:latin typeface="Lucida Sans Unicode"/>
                <a:cs typeface="Lucida Sans Unicode"/>
              </a:rPr>
              <a:t> по </a:t>
            </a:r>
            <a:r>
              <a:rPr sz="1000" spc="-10" dirty="0">
                <a:latin typeface="Lucida Sans Unicode"/>
                <a:cs typeface="Lucida Sans Unicode"/>
              </a:rPr>
              <a:t>предложенному 	</a:t>
            </a:r>
            <a:r>
              <a:rPr sz="1000" spc="-30" dirty="0">
                <a:latin typeface="Lucida Sans Unicode"/>
                <a:cs typeface="Lucida Sans Unicode"/>
              </a:rPr>
              <a:t>примеру,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сделать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выделить 	</a:t>
            </a:r>
            <a:r>
              <a:rPr sz="1000" spc="-25" dirty="0">
                <a:latin typeface="Lucida Sans Unicode"/>
                <a:cs typeface="Lucida Sans Unicode"/>
              </a:rPr>
              <a:t>сигнализации,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которые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мешают 	</a:t>
            </a:r>
            <a:r>
              <a:rPr sz="1000" dirty="0">
                <a:latin typeface="Lucida Sans Unicode"/>
                <a:cs typeface="Lucida Sans Unicode"/>
              </a:rPr>
              <a:t>нормальной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частые, 	</a:t>
            </a:r>
            <a:r>
              <a:rPr sz="1000" spc="-20" dirty="0">
                <a:latin typeface="Lucida Sans Unicode"/>
                <a:cs typeface="Lucida Sans Unicode"/>
              </a:rPr>
              <a:t>дублирующиеся,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избыточные);</a:t>
            </a:r>
            <a:endParaRPr sz="1000">
              <a:latin typeface="Lucida Sans Unicode"/>
              <a:cs typeface="Lucida Sans Unicode"/>
            </a:endParaRPr>
          </a:p>
          <a:p>
            <a:pPr marL="239395" marR="1333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база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(Alarm </a:t>
            </a:r>
            <a:r>
              <a:rPr sz="1000" spc="-10" dirty="0">
                <a:latin typeface="Lucida Sans Unicode"/>
                <a:cs typeface="Lucida Sans Unicode"/>
              </a:rPr>
              <a:t>Master 	Database).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39300" y="4570512"/>
            <a:ext cx="2353310" cy="6604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Базовые </a:t>
            </a:r>
            <a:r>
              <a:rPr sz="1000" spc="-25" dirty="0">
                <a:latin typeface="Lucida Sans Unicode"/>
                <a:cs typeface="Lucida Sans Unicode"/>
              </a:rPr>
              <a:t>методы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рационализации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(0.5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дня):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86744" y="5241357"/>
            <a:ext cx="2806700" cy="2760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65087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способы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снижения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количества 	избыточных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сигнализаций;</a:t>
            </a:r>
            <a:endParaRPr sz="1000">
              <a:latin typeface="Lucida Sans Unicode"/>
              <a:cs typeface="Lucida Sans Unicode"/>
            </a:endParaRPr>
          </a:p>
          <a:p>
            <a:pPr marL="239395" marR="19050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типичные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случаи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«шумящих» 	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стандартные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способы 	снижения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частоты;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dirty="0">
                <a:latin typeface="Lucida Sans Unicode"/>
                <a:cs typeface="Lucida Sans Unicode"/>
              </a:rPr>
              <a:t>типичные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случаи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избыточных</a:t>
            </a:r>
            <a:endParaRPr sz="1000">
              <a:latin typeface="Lucida Sans Unicode"/>
              <a:cs typeface="Lucida Sans Unicode"/>
            </a:endParaRPr>
          </a:p>
          <a:p>
            <a:pPr marL="241300" marR="215900">
              <a:lnSpc>
                <a:spcPct val="100000"/>
              </a:lnSpc>
            </a:pPr>
            <a:r>
              <a:rPr sz="1000" spc="-165" dirty="0">
                <a:latin typeface="Lucida Sans Unicode"/>
                <a:cs typeface="Lucida Sans Unicode"/>
              </a:rPr>
              <a:t>/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дублирующихся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65" dirty="0">
                <a:latin typeface="Lucida Sans Unicode"/>
                <a:cs typeface="Lucida Sans Unicode"/>
              </a:rPr>
              <a:t>/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служебных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методы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снижения;</a:t>
            </a:r>
            <a:endParaRPr sz="1000">
              <a:latin typeface="Lucida Sans Unicode"/>
              <a:cs typeface="Lucida Sans Unicode"/>
            </a:endParaRPr>
          </a:p>
          <a:p>
            <a:pPr marL="239395" marR="368300" indent="-226695">
              <a:lnSpc>
                <a:spcPct val="100000"/>
              </a:lnSpc>
              <a:spcBef>
                <a:spcPts val="280"/>
              </a:spcBef>
              <a:buAutoNum type="arabicPeriod" startAt="4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практический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пример/задание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2A 	</a:t>
            </a:r>
            <a:r>
              <a:rPr sz="1000" dirty="0">
                <a:latin typeface="Lucida Sans Unicode"/>
                <a:cs typeface="Lucida Sans Unicode"/>
              </a:rPr>
              <a:t>(в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предложенном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примере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снизить</a:t>
            </a:r>
            <a:endParaRPr sz="1000">
              <a:latin typeface="Lucida Sans Unicode"/>
              <a:cs typeface="Lucida Sans Unicode"/>
            </a:endParaRPr>
          </a:p>
          <a:p>
            <a:pPr marL="241300">
              <a:lnSpc>
                <a:spcPct val="100000"/>
              </a:lnSpc>
            </a:pPr>
            <a:r>
              <a:rPr sz="1000" spc="-10" dirty="0">
                <a:latin typeface="Lucida Sans Unicode"/>
                <a:cs typeface="Lucida Sans Unicode"/>
              </a:rPr>
              <a:t>количество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«шумящих»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сигнализаций);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 startAt="5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практический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пример/задание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2B</a:t>
            </a:r>
            <a:endParaRPr sz="1000">
              <a:latin typeface="Lucida Sans Unicode"/>
              <a:cs typeface="Lucida Sans Unicode"/>
            </a:endParaRPr>
          </a:p>
          <a:p>
            <a:pPr marL="2413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(в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предложенном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примере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определить </a:t>
            </a:r>
            <a:r>
              <a:rPr sz="1000" spc="-20" dirty="0">
                <a:latin typeface="Lucida Sans Unicode"/>
                <a:cs typeface="Lucida Sans Unicode"/>
              </a:rPr>
              <a:t>избыточные/дублирующиеся/служебные сигнализации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оставить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минимальный </a:t>
            </a:r>
            <a:r>
              <a:rPr sz="1000" spc="-20" dirty="0">
                <a:latin typeface="Lucida Sans Unicode"/>
                <a:cs typeface="Lucida Sans Unicode"/>
              </a:rPr>
              <a:t>набор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10" dirty="0">
                <a:latin typeface="Lucida Sans Unicode"/>
                <a:cs typeface="Lucida Sans Unicode"/>
              </a:rPr>
              <a:t> безопасного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процессом).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55299" y="8011862"/>
            <a:ext cx="2267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Подавление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(0.5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дня):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86744" y="8200203"/>
            <a:ext cx="2762885" cy="150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363220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подавления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примеры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использования</a:t>
            </a:r>
            <a:endParaRPr sz="1000">
              <a:latin typeface="Lucida Sans Unicode"/>
              <a:cs typeface="Lucida Sans Unicode"/>
            </a:endParaRPr>
          </a:p>
          <a:p>
            <a:pPr marL="239395" marR="36766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атрибуты сигнализаций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способы 	манипулирования</a:t>
            </a:r>
            <a:r>
              <a:rPr sz="1000" spc="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ими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практический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пример/задание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3A 	(Перевод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аналитического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оборудования 	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режим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обслуживания/калибровки)</a:t>
            </a:r>
            <a:endParaRPr sz="1000">
              <a:latin typeface="Lucida Sans Unicode"/>
              <a:cs typeface="Lucida Sans Unicode"/>
            </a:endParaRPr>
          </a:p>
          <a:p>
            <a:pPr marL="239395" marR="36322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практический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пример/задание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3B 	</a:t>
            </a:r>
            <a:r>
              <a:rPr sz="1000" spc="-10" dirty="0">
                <a:latin typeface="Lucida Sans Unicode"/>
                <a:cs typeface="Lucida Sans Unicode"/>
              </a:rPr>
              <a:t>(Изменение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режима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печи).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530399" y="9943203"/>
            <a:ext cx="490220" cy="99695"/>
            <a:chOff x="6530399" y="9943203"/>
            <a:chExt cx="490220" cy="99695"/>
          </a:xfrm>
        </p:grpSpPr>
        <p:sp>
          <p:nvSpPr>
            <p:cNvPr id="33" name="object 33"/>
            <p:cNvSpPr/>
            <p:nvPr/>
          </p:nvSpPr>
          <p:spPr>
            <a:xfrm>
              <a:off x="6530399" y="9992746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883830" y="9943203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63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414905"/>
          </a:xfrm>
          <a:custGeom>
            <a:avLst/>
            <a:gdLst/>
            <a:ahLst/>
            <a:cxnLst/>
            <a:rect l="l" t="t" r="r" b="b"/>
            <a:pathLst>
              <a:path w="7560309" h="2414904">
                <a:moveTo>
                  <a:pt x="7559992" y="0"/>
                </a:moveTo>
                <a:lnTo>
                  <a:pt x="0" y="0"/>
                </a:lnTo>
                <a:lnTo>
                  <a:pt x="0" y="2414676"/>
                </a:lnTo>
                <a:lnTo>
                  <a:pt x="7559992" y="2414676"/>
                </a:lnTo>
                <a:lnTo>
                  <a:pt x="7559992" y="0"/>
                </a:lnTo>
                <a:close/>
              </a:path>
            </a:pathLst>
          </a:custGeom>
          <a:solidFill>
            <a:srgbClr val="F7E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C3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7300" y="454824"/>
            <a:ext cx="39027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25" dirty="0">
                <a:solidFill>
                  <a:srgbClr val="FFFFFF"/>
                </a:solidFill>
                <a:latin typeface="Arial Black"/>
                <a:cs typeface="Arial Black"/>
              </a:rPr>
              <a:t>Управление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20" dirty="0">
                <a:solidFill>
                  <a:srgbClr val="FFFFFF"/>
                </a:solidFill>
                <a:latin typeface="Arial Black"/>
                <a:cs typeface="Arial Black"/>
              </a:rPr>
              <a:t>сигнализациями </a:t>
            </a:r>
            <a:r>
              <a:rPr sz="2000" spc="-100" dirty="0">
                <a:solidFill>
                  <a:srgbClr val="FFFFFF"/>
                </a:solidFill>
                <a:latin typeface="Arial Black"/>
                <a:cs typeface="Arial Black"/>
              </a:rPr>
              <a:t>(Alarm</a:t>
            </a:r>
            <a:r>
              <a:rPr sz="200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Management).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2594715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025499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300" y="3690344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1823190"/>
            <a:ext cx="412496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области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сигнализациями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(Alarm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Management)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практических </a:t>
            </a:r>
            <a:r>
              <a:rPr sz="1000" dirty="0">
                <a:latin typeface="Lucida Sans Unicode"/>
                <a:cs typeface="Lucida Sans Unicode"/>
              </a:rPr>
              <a:t>навыков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рационализации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системах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Yokogawa.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621131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3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015974"/>
            <a:ext cx="39998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которым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предстоит </a:t>
            </a:r>
            <a:r>
              <a:rPr sz="1000" dirty="0">
                <a:latin typeface="Lucida Sans Unicode"/>
                <a:cs typeface="Lucida Sans Unicode"/>
              </a:rPr>
              <a:t>заниматься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внедрением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сопровождением систем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сигнализациями.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697583"/>
            <a:ext cx="42792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общим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знаниями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областях: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ТП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инжиниринг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CENTUM.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258060"/>
            <a:chOff x="540000" y="1803670"/>
            <a:chExt cx="6480175" cy="225806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039002"/>
              <a:ext cx="316343" cy="3438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545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678618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27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57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789832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29"/>
                  </a:moveTo>
                  <a:lnTo>
                    <a:pt x="94424" y="18529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29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666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752761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72"/>
                  </a:lnTo>
                  <a:lnTo>
                    <a:pt x="81826" y="61772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01"/>
                  </a:moveTo>
                  <a:lnTo>
                    <a:pt x="69240" y="24701"/>
                  </a:lnTo>
                  <a:lnTo>
                    <a:pt x="69240" y="37058"/>
                  </a:lnTo>
                  <a:lnTo>
                    <a:pt x="81826" y="37058"/>
                  </a:lnTo>
                  <a:lnTo>
                    <a:pt x="81826" y="24701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521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935775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601776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7300" y="4711968"/>
            <a:ext cx="2941955" cy="902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20" dirty="0">
                <a:latin typeface="Lucida Sans Unicode"/>
                <a:cs typeface="Lucida Sans Unicode"/>
              </a:rPr>
              <a:t>CAMS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–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Объединённая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сигнализациями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(0.5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дня):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74744" y="5624757"/>
            <a:ext cx="2642870" cy="1809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12890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снижения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информационной 	</a:t>
            </a:r>
            <a:r>
              <a:rPr sz="1000" spc="-25" dirty="0">
                <a:latin typeface="Lucida Sans Unicode"/>
                <a:cs typeface="Lucida Sans Unicode"/>
              </a:rPr>
              <a:t>нагрузки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оператора;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человеко-</a:t>
            </a:r>
            <a:r>
              <a:rPr sz="1000" spc="-25" dirty="0">
                <a:latin typeface="Lucida Sans Unicode"/>
                <a:cs typeface="Lucida Sans Unicode"/>
              </a:rPr>
              <a:t>машинный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интерфейс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CAMS 	</a:t>
            </a:r>
            <a:r>
              <a:rPr sz="1000" spc="-10" dirty="0">
                <a:latin typeface="Lucida Sans Unicode"/>
                <a:cs typeface="Lucida Sans Unicode"/>
              </a:rPr>
              <a:t>(Message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Monitor);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инжиниринг CAMS (Alarm </a:t>
            </a:r>
            <a:r>
              <a:rPr sz="1000" spc="-10" dirty="0">
                <a:latin typeface="Lucida Sans Unicode"/>
                <a:cs typeface="Lucida Sans Unicode"/>
              </a:rPr>
              <a:t>Builder);</a:t>
            </a:r>
            <a:endParaRPr sz="1000">
              <a:latin typeface="Lucida Sans Unicode"/>
              <a:cs typeface="Lucida Sans Unicode"/>
            </a:endParaRPr>
          </a:p>
          <a:p>
            <a:pPr marL="239395" marR="46545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практический </a:t>
            </a:r>
            <a:r>
              <a:rPr sz="1000" spc="-25" dirty="0">
                <a:latin typeface="Lucida Sans Unicode"/>
                <a:cs typeface="Lucida Sans Unicode"/>
              </a:rPr>
              <a:t>пример/задание 	</a:t>
            </a:r>
            <a:r>
              <a:rPr sz="1000" spc="-60" dirty="0">
                <a:latin typeface="Lucida Sans Unicode"/>
                <a:cs typeface="Lucida Sans Unicode"/>
              </a:rPr>
              <a:t>4A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(в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предложенном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проекте</a:t>
            </a:r>
            <a:endParaRPr sz="1000">
              <a:latin typeface="Lucida Sans Unicode"/>
              <a:cs typeface="Lucida Sans Unicode"/>
            </a:endParaRPr>
          </a:p>
          <a:p>
            <a:pPr marL="241300" marR="132715">
              <a:lnSpc>
                <a:spcPct val="100000"/>
              </a:lnSpc>
            </a:pPr>
            <a:r>
              <a:rPr sz="1000" spc="-25" dirty="0">
                <a:latin typeface="Lucida Sans Unicode"/>
                <a:cs typeface="Lucida Sans Unicode"/>
              </a:rPr>
              <a:t>сконфигурировать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активировать </a:t>
            </a:r>
            <a:r>
              <a:rPr sz="1000" spc="-20" dirty="0">
                <a:latin typeface="Lucida Sans Unicode"/>
                <a:cs typeface="Lucida Sans Unicode"/>
              </a:rPr>
              <a:t>CAMS, </a:t>
            </a:r>
            <a:r>
              <a:rPr sz="1000" spc="-25" dirty="0">
                <a:latin typeface="Lucida Sans Unicode"/>
                <a:cs typeface="Lucida Sans Unicode"/>
              </a:rPr>
              <a:t>оценить</a:t>
            </a:r>
            <a:r>
              <a:rPr sz="1000" spc="-20" dirty="0">
                <a:latin typeface="Lucida Sans Unicode"/>
                <a:cs typeface="Lucida Sans Unicode"/>
              </a:rPr>
              <a:t> насколько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снизилась </a:t>
            </a:r>
            <a:r>
              <a:rPr sz="1000" spc="-20" dirty="0">
                <a:latin typeface="Lucida Sans Unicode"/>
                <a:cs typeface="Lucida Sans Unicode"/>
              </a:rPr>
              <a:t>информационная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нагрузка</a:t>
            </a:r>
            <a:endParaRPr sz="1000">
              <a:latin typeface="Lucida Sans Unicode"/>
              <a:cs typeface="Lucida Sans Unicode"/>
            </a:endParaRPr>
          </a:p>
          <a:p>
            <a:pPr marL="2413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оператора).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55332" y="5284270"/>
            <a:ext cx="25387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Lucida Sans Unicode"/>
                <a:cs typeface="Lucida Sans Unicode"/>
              </a:rPr>
              <a:t>Инструментарий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(ПО)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Yokogawa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ООО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«Иокогава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Электрик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СНГ»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AM </a:t>
            </a:r>
            <a:r>
              <a:rPr sz="1000" spc="-55" dirty="0">
                <a:latin typeface="Lucida Sans Unicode"/>
                <a:cs typeface="Lucida Sans Unicode"/>
              </a:rPr>
              <a:t>(0.5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дня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/опционально):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86777" y="5777411"/>
            <a:ext cx="2699385" cy="260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187960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35" dirty="0">
                <a:latin typeface="Lucida Sans Unicode"/>
                <a:cs typeface="Lucida Sans Unicode"/>
              </a:rPr>
              <a:t>Exaquantum/ARA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(Система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анализа</a:t>
            </a:r>
            <a:r>
              <a:rPr sz="1000" spc="500" dirty="0">
                <a:latin typeface="Lucida Sans Unicode"/>
                <a:cs typeface="Lucida Sans Unicode"/>
              </a:rPr>
              <a:t>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отчётности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аварийных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сообщений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событий);</a:t>
            </a:r>
            <a:endParaRPr sz="1000">
              <a:latin typeface="Lucida Sans Unicode"/>
              <a:cs typeface="Lucida Sans Unicode"/>
            </a:endParaRPr>
          </a:p>
          <a:p>
            <a:pPr marL="239395" marR="10223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Exaquantum/AMD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(Централизованная 	</a:t>
            </a:r>
            <a:r>
              <a:rPr sz="1000" dirty="0">
                <a:latin typeface="Lucida Sans Unicode"/>
                <a:cs typeface="Lucida Sans Unicode"/>
              </a:rPr>
              <a:t>база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данных </a:t>
            </a:r>
            <a:r>
              <a:rPr sz="1000" spc="-10" dirty="0">
                <a:latin typeface="Lucida Sans Unicode"/>
                <a:cs typeface="Lucida Sans Unicode"/>
              </a:rPr>
              <a:t>аварийных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уставок</a:t>
            </a:r>
            <a:endParaRPr sz="1000">
              <a:latin typeface="Lucida Sans Unicode"/>
              <a:cs typeface="Lucida Sans Unicode"/>
            </a:endParaRPr>
          </a:p>
          <a:p>
            <a:pPr marL="24130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отслеживанием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изменений);</a:t>
            </a:r>
            <a:endParaRPr sz="1000">
              <a:latin typeface="Lucida Sans Unicode"/>
              <a:cs typeface="Lucida Sans Unicode"/>
            </a:endParaRPr>
          </a:p>
          <a:p>
            <a:pPr marL="239395" marR="15875" indent="-226695">
              <a:lnSpc>
                <a:spcPct val="100000"/>
              </a:lnSpc>
              <a:spcBef>
                <a:spcPts val="285"/>
              </a:spcBef>
              <a:buAutoNum type="arabicPeriod" startAt="3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Exaquantum/SER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(Система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регистрации 	последовательности</a:t>
            </a:r>
            <a:r>
              <a:rPr sz="1000" spc="9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событий</a:t>
            </a:r>
            <a:endParaRPr sz="1000">
              <a:latin typeface="Lucida Sans Unicode"/>
              <a:cs typeface="Lucida Sans Unicode"/>
            </a:endParaRPr>
          </a:p>
          <a:p>
            <a:pPr marL="24130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установлением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первопричин);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4"/>
              </a:spcBef>
              <a:buAutoNum type="arabicPeriod" startAt="4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Exaplog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(Offline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инструмент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для 	</a:t>
            </a:r>
            <a:r>
              <a:rPr sz="1000" spc="-30" dirty="0">
                <a:latin typeface="Lucida Sans Unicode"/>
                <a:cs typeface="Lucida Sans Unicode"/>
              </a:rPr>
              <a:t>статистического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анализа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сигнализаций 	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действий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оператора);</a:t>
            </a:r>
            <a:endParaRPr sz="1000">
              <a:latin typeface="Lucida Sans Unicode"/>
              <a:cs typeface="Lucida Sans Unicode"/>
            </a:endParaRPr>
          </a:p>
          <a:p>
            <a:pPr marL="239395" marR="73660" indent="-226695">
              <a:lnSpc>
                <a:spcPct val="100000"/>
              </a:lnSpc>
              <a:spcBef>
                <a:spcPts val="280"/>
              </a:spcBef>
              <a:buAutoNum type="arabicPeriod" startAt="4"/>
              <a:tabLst>
                <a:tab pos="241300" algn="l"/>
              </a:tabLst>
            </a:pPr>
            <a:r>
              <a:rPr sz="1000" dirty="0">
                <a:latin typeface="Lucida Sans Unicode"/>
                <a:cs typeface="Lucida Sans Unicode"/>
              </a:rPr>
              <a:t>LOGMON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(Инструмент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ООО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«Иокогава 	Электрик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СНГ»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статистического 	</a:t>
            </a:r>
            <a:r>
              <a:rPr sz="1000" dirty="0">
                <a:latin typeface="Lucida Sans Unicode"/>
                <a:cs typeface="Lucida Sans Unicode"/>
              </a:rPr>
              <a:t>анализа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сигнализаций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действий 	оператора.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64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728000"/>
            <a:ext cx="7560309" cy="2773045"/>
          </a:xfrm>
          <a:custGeom>
            <a:avLst/>
            <a:gdLst/>
            <a:ahLst/>
            <a:cxnLst/>
            <a:rect l="l" t="t" r="r" b="b"/>
            <a:pathLst>
              <a:path w="7560309" h="2773045">
                <a:moveTo>
                  <a:pt x="7559992" y="0"/>
                </a:moveTo>
                <a:lnTo>
                  <a:pt x="0" y="0"/>
                </a:lnTo>
                <a:lnTo>
                  <a:pt x="0" y="2772930"/>
                </a:lnTo>
                <a:lnTo>
                  <a:pt x="7559992" y="2772930"/>
                </a:lnTo>
                <a:lnTo>
                  <a:pt x="7559992" y="0"/>
                </a:lnTo>
                <a:close/>
              </a:path>
            </a:pathLst>
          </a:custGeom>
          <a:solidFill>
            <a:srgbClr val="F7E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1823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2514324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2945108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456283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3986635"/>
            <a:ext cx="1201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Предварительная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5322" y="1823063"/>
            <a:ext cx="4191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основным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принципам </a:t>
            </a:r>
            <a:r>
              <a:rPr sz="1000" spc="-20" dirty="0">
                <a:latin typeface="Lucida Sans Unicode"/>
                <a:cs typeface="Lucida Sans Unicode"/>
              </a:rPr>
              <a:t>автоматического</a:t>
            </a:r>
            <a:r>
              <a:rPr sz="1000" dirty="0">
                <a:latin typeface="Lucida Sans Unicode"/>
                <a:cs typeface="Lucida Sans Unicode"/>
              </a:rPr>
              <a:t> управления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процессами,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изучает</a:t>
            </a:r>
            <a:r>
              <a:rPr sz="1000" spc="-25" dirty="0">
                <a:latin typeface="Lucida Sans Unicode"/>
                <a:cs typeface="Lucida Sans Unicode"/>
              </a:rPr>
              <a:t> методику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настройке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PID-</a:t>
            </a:r>
            <a:r>
              <a:rPr sz="1000" spc="-10" dirty="0">
                <a:latin typeface="Lucida Sans Unicode"/>
                <a:cs typeface="Lucida Sans Unicode"/>
              </a:rPr>
              <a:t>регуляторов.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2540613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4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2935456"/>
            <a:ext cx="4264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поддержки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СУУТП, инженеров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ТП,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инженеров-</a:t>
            </a:r>
            <a:r>
              <a:rPr sz="1000" spc="-10" dirty="0">
                <a:latin typeface="Lucida Sans Unicode"/>
                <a:cs typeface="Lucida Sans Unicode"/>
              </a:rPr>
              <a:t>технологов.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464665"/>
            <a:ext cx="3738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базовыми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процессах,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3993874"/>
            <a:ext cx="8572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Не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требуется.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1803670"/>
            <a:ext cx="6480175" cy="2567305"/>
            <a:chOff x="540000" y="1803670"/>
            <a:chExt cx="6480175" cy="256730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2940001"/>
              <a:ext cx="316343" cy="34385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464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462616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67"/>
                  </a:lnTo>
                  <a:lnTo>
                    <a:pt x="9232" y="27597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102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27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55"/>
                  </a:moveTo>
                  <a:lnTo>
                    <a:pt x="136512" y="348742"/>
                  </a:lnTo>
                  <a:lnTo>
                    <a:pt x="134620" y="345998"/>
                  </a:lnTo>
                  <a:lnTo>
                    <a:pt x="131114" y="340880"/>
                  </a:lnTo>
                  <a:lnTo>
                    <a:pt x="125895" y="337439"/>
                  </a:lnTo>
                  <a:lnTo>
                    <a:pt x="125895" y="351548"/>
                  </a:lnTo>
                  <a:lnTo>
                    <a:pt x="125895" y="365163"/>
                  </a:lnTo>
                  <a:lnTo>
                    <a:pt x="120243" y="370713"/>
                  </a:lnTo>
                  <a:lnTo>
                    <a:pt x="106375" y="370713"/>
                  </a:lnTo>
                  <a:lnTo>
                    <a:pt x="100723" y="365163"/>
                  </a:lnTo>
                  <a:lnTo>
                    <a:pt x="100723" y="351548"/>
                  </a:lnTo>
                  <a:lnTo>
                    <a:pt x="106375" y="345998"/>
                  </a:lnTo>
                  <a:lnTo>
                    <a:pt x="120243" y="345998"/>
                  </a:lnTo>
                  <a:lnTo>
                    <a:pt x="125895" y="351548"/>
                  </a:lnTo>
                  <a:lnTo>
                    <a:pt x="125895" y="337439"/>
                  </a:lnTo>
                  <a:lnTo>
                    <a:pt x="123101" y="335584"/>
                  </a:lnTo>
                  <a:lnTo>
                    <a:pt x="113309" y="333641"/>
                  </a:lnTo>
                  <a:lnTo>
                    <a:pt x="103517" y="335584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55"/>
                  </a:lnTo>
                  <a:lnTo>
                    <a:pt x="90106" y="367969"/>
                  </a:lnTo>
                  <a:lnTo>
                    <a:pt x="95516" y="375818"/>
                  </a:lnTo>
                  <a:lnTo>
                    <a:pt x="103517" y="381127"/>
                  </a:lnTo>
                  <a:lnTo>
                    <a:pt x="113309" y="383070"/>
                  </a:lnTo>
                  <a:lnTo>
                    <a:pt x="123101" y="381127"/>
                  </a:lnTo>
                  <a:lnTo>
                    <a:pt x="131114" y="375818"/>
                  </a:lnTo>
                  <a:lnTo>
                    <a:pt x="134620" y="370713"/>
                  </a:lnTo>
                  <a:lnTo>
                    <a:pt x="136512" y="367969"/>
                  </a:lnTo>
                  <a:lnTo>
                    <a:pt x="138493" y="358355"/>
                  </a:lnTo>
                  <a:close/>
                </a:path>
                <a:path w="139064" h="383539">
                  <a:moveTo>
                    <a:pt x="138493" y="247142"/>
                  </a:moveTo>
                  <a:lnTo>
                    <a:pt x="136512" y="237528"/>
                  </a:lnTo>
                  <a:lnTo>
                    <a:pt x="134620" y="234784"/>
                  </a:lnTo>
                  <a:lnTo>
                    <a:pt x="131114" y="229679"/>
                  </a:lnTo>
                  <a:lnTo>
                    <a:pt x="125895" y="226225"/>
                  </a:lnTo>
                  <a:lnTo>
                    <a:pt x="125895" y="240334"/>
                  </a:lnTo>
                  <a:lnTo>
                    <a:pt x="125895" y="253949"/>
                  </a:lnTo>
                  <a:lnTo>
                    <a:pt x="120243" y="259499"/>
                  </a:lnTo>
                  <a:lnTo>
                    <a:pt x="106375" y="259499"/>
                  </a:lnTo>
                  <a:lnTo>
                    <a:pt x="100723" y="253949"/>
                  </a:lnTo>
                  <a:lnTo>
                    <a:pt x="100723" y="240334"/>
                  </a:lnTo>
                  <a:lnTo>
                    <a:pt x="106375" y="234784"/>
                  </a:lnTo>
                  <a:lnTo>
                    <a:pt x="120243" y="234784"/>
                  </a:lnTo>
                  <a:lnTo>
                    <a:pt x="125895" y="240334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27"/>
                  </a:lnTo>
                  <a:lnTo>
                    <a:pt x="103517" y="224370"/>
                  </a:lnTo>
                  <a:lnTo>
                    <a:pt x="95516" y="229679"/>
                  </a:lnTo>
                  <a:lnTo>
                    <a:pt x="90106" y="237528"/>
                  </a:lnTo>
                  <a:lnTo>
                    <a:pt x="88125" y="247142"/>
                  </a:lnTo>
                  <a:lnTo>
                    <a:pt x="90106" y="256755"/>
                  </a:lnTo>
                  <a:lnTo>
                    <a:pt x="95516" y="264604"/>
                  </a:lnTo>
                  <a:lnTo>
                    <a:pt x="103517" y="269913"/>
                  </a:lnTo>
                  <a:lnTo>
                    <a:pt x="113309" y="271856"/>
                  </a:lnTo>
                  <a:lnTo>
                    <a:pt x="123101" y="269913"/>
                  </a:lnTo>
                  <a:lnTo>
                    <a:pt x="131114" y="264604"/>
                  </a:lnTo>
                  <a:lnTo>
                    <a:pt x="134620" y="259499"/>
                  </a:lnTo>
                  <a:lnTo>
                    <a:pt x="136512" y="256755"/>
                  </a:lnTo>
                  <a:lnTo>
                    <a:pt x="138493" y="247142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51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51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28"/>
                  </a:lnTo>
                  <a:lnTo>
                    <a:pt x="95516" y="42176"/>
                  </a:lnTo>
                  <a:lnTo>
                    <a:pt x="103517" y="47485"/>
                  </a:lnTo>
                  <a:lnTo>
                    <a:pt x="113309" y="49428"/>
                  </a:lnTo>
                  <a:lnTo>
                    <a:pt x="123101" y="47485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28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573830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43"/>
                  </a:moveTo>
                  <a:lnTo>
                    <a:pt x="0" y="129743"/>
                  </a:lnTo>
                  <a:lnTo>
                    <a:pt x="0" y="271843"/>
                  </a:lnTo>
                  <a:lnTo>
                    <a:pt x="12585" y="271843"/>
                  </a:lnTo>
                  <a:lnTo>
                    <a:pt x="12585" y="129743"/>
                  </a:lnTo>
                  <a:close/>
                </a:path>
                <a:path w="258444" h="272414">
                  <a:moveTo>
                    <a:pt x="195148" y="129743"/>
                  </a:moveTo>
                  <a:lnTo>
                    <a:pt x="94424" y="129743"/>
                  </a:lnTo>
                  <a:lnTo>
                    <a:pt x="94424" y="142100"/>
                  </a:lnTo>
                  <a:lnTo>
                    <a:pt x="195148" y="142100"/>
                  </a:lnTo>
                  <a:lnTo>
                    <a:pt x="195148" y="129743"/>
                  </a:lnTo>
                  <a:close/>
                </a:path>
                <a:path w="258444" h="272414">
                  <a:moveTo>
                    <a:pt x="195148" y="18542"/>
                  </a:moveTo>
                  <a:lnTo>
                    <a:pt x="94424" y="18542"/>
                  </a:lnTo>
                  <a:lnTo>
                    <a:pt x="94424" y="30886"/>
                  </a:lnTo>
                  <a:lnTo>
                    <a:pt x="195148" y="30886"/>
                  </a:lnTo>
                  <a:lnTo>
                    <a:pt x="195148" y="18542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00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797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797"/>
                  </a:lnTo>
                  <a:lnTo>
                    <a:pt x="242697" y="1943"/>
                  </a:lnTo>
                  <a:lnTo>
                    <a:pt x="232905" y="0"/>
                  </a:lnTo>
                  <a:lnTo>
                    <a:pt x="223113" y="1943"/>
                  </a:lnTo>
                  <a:lnTo>
                    <a:pt x="215112" y="7251"/>
                  </a:lnTo>
                  <a:lnTo>
                    <a:pt x="209702" y="15100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76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76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450254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536759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15"/>
                  </a:moveTo>
                  <a:lnTo>
                    <a:pt x="69240" y="49415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15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58"/>
                  </a:lnTo>
                  <a:lnTo>
                    <a:pt x="81826" y="37058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00"/>
                  </a:lnTo>
                  <a:lnTo>
                    <a:pt x="136309" y="14490"/>
                  </a:lnTo>
                  <a:lnTo>
                    <a:pt x="120294" y="3886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86"/>
                  </a:lnTo>
                  <a:lnTo>
                    <a:pt x="14757" y="14490"/>
                  </a:lnTo>
                  <a:lnTo>
                    <a:pt x="3962" y="30200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1886119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1803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440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2863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367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3889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95156" y="4024947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3975471"/>
              <a:ext cx="75107" cy="7414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157450" y="4000182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56"/>
                  </a:lnTo>
                  <a:lnTo>
                    <a:pt x="375539" y="185356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23"/>
                  </a:lnTo>
                  <a:lnTo>
                    <a:pt x="5575" y="363385"/>
                  </a:lnTo>
                  <a:lnTo>
                    <a:pt x="11557" y="368744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44"/>
                  </a:lnTo>
                  <a:lnTo>
                    <a:pt x="394995" y="363385"/>
                  </a:lnTo>
                  <a:lnTo>
                    <a:pt x="399059" y="355523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84"/>
                  </a:lnTo>
                  <a:lnTo>
                    <a:pt x="14693" y="76288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234966"/>
              <a:ext cx="337977" cy="11738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226310" y="4086694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14"/>
                  </a:moveTo>
                  <a:lnTo>
                    <a:pt x="0" y="24714"/>
                  </a:lnTo>
                  <a:lnTo>
                    <a:pt x="0" y="37071"/>
                  </a:lnTo>
                  <a:lnTo>
                    <a:pt x="12522" y="37071"/>
                  </a:lnTo>
                  <a:lnTo>
                    <a:pt x="12522" y="24714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44"/>
                  </a:lnTo>
                  <a:lnTo>
                    <a:pt x="12522" y="12344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27300" y="4711968"/>
            <a:ext cx="2603500" cy="902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Основы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 </a:t>
            </a:r>
            <a:r>
              <a:rPr sz="1000" spc="-10" dirty="0">
                <a:latin typeface="Lucida Sans Unicode"/>
                <a:cs typeface="Lucida Sans Unicode"/>
              </a:rPr>
              <a:t>процессом: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4744" y="5588817"/>
            <a:ext cx="2478405" cy="7429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цели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процессом;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обратной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связи;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открытом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закрытом 	</a:t>
            </a:r>
            <a:r>
              <a:rPr sz="1000" spc="-30" dirty="0">
                <a:latin typeface="Lucida Sans Unicode"/>
                <a:cs typeface="Lucida Sans Unicode"/>
              </a:rPr>
              <a:t>контуре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3299" y="6306239"/>
            <a:ext cx="2977515" cy="164909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000" dirty="0">
                <a:latin typeface="Lucida Sans Unicode"/>
                <a:cs typeface="Lucida Sans Unicode"/>
              </a:rPr>
              <a:t>Динамические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характеристики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процесса:</a:t>
            </a:r>
            <a:endParaRPr sz="1000">
              <a:latin typeface="Lucida Sans Unicode"/>
              <a:cs typeface="Lucida Sans Unicode"/>
            </a:endParaRPr>
          </a:p>
          <a:p>
            <a:pPr marL="370840" marR="448309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37274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модель</a:t>
            </a:r>
            <a:r>
              <a:rPr sz="1000" spc="-30" dirty="0">
                <a:latin typeface="Lucida Sans Unicode"/>
                <a:cs typeface="Lucida Sans Unicode"/>
              </a:rPr>
              <a:t> процесса </a:t>
            </a:r>
            <a:r>
              <a:rPr sz="1000" spc="-25" dirty="0">
                <a:latin typeface="Lucida Sans Unicode"/>
                <a:cs typeface="Lucida Sans Unicode"/>
              </a:rPr>
              <a:t>первого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порядка 	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запаздыванием;</a:t>
            </a:r>
            <a:endParaRPr sz="1000">
              <a:latin typeface="Lucida Sans Unicode"/>
              <a:cs typeface="Lucida Sans Unicode"/>
            </a:endParaRPr>
          </a:p>
          <a:p>
            <a:pPr marL="370840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37084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интегральная </a:t>
            </a:r>
            <a:r>
              <a:rPr sz="1000" spc="-20" dirty="0">
                <a:latin typeface="Lucida Sans Unicode"/>
                <a:cs typeface="Lucida Sans Unicode"/>
              </a:rPr>
              <a:t>модель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</a:pPr>
            <a:r>
              <a:rPr sz="1000" dirty="0">
                <a:latin typeface="Lucida Sans Unicode"/>
                <a:cs typeface="Lucida Sans Unicode"/>
              </a:rPr>
              <a:t>Базовый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уровень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20" dirty="0">
                <a:latin typeface="Lucida Sans Unicode"/>
                <a:cs typeface="Lucida Sans Unicode"/>
              </a:rPr>
              <a:t> технологическим </a:t>
            </a:r>
            <a:r>
              <a:rPr sz="1000" spc="-10" dirty="0">
                <a:latin typeface="Lucida Sans Unicode"/>
                <a:cs typeface="Lucida Sans Unicode"/>
              </a:rPr>
              <a:t>процессом:</a:t>
            </a:r>
            <a:endParaRPr sz="1000">
              <a:latin typeface="Lucida Sans Unicode"/>
              <a:cs typeface="Lucida Sans Unicode"/>
            </a:endParaRPr>
          </a:p>
          <a:p>
            <a:pPr marL="370840" lvl="1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37084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описание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цели;</a:t>
            </a:r>
            <a:endParaRPr sz="1000">
              <a:latin typeface="Lucida Sans Unicode"/>
              <a:cs typeface="Lucida Sans Unicode"/>
            </a:endParaRPr>
          </a:p>
          <a:p>
            <a:pPr marL="12700" marR="24130" lvl="1" indent="358140">
              <a:lnSpc>
                <a:spcPct val="123600"/>
              </a:lnSpc>
              <a:buAutoNum type="arabicPeriod"/>
              <a:tabLst>
                <a:tab pos="37084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применимость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инженерные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стандарты. Распределённые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системы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74744" y="7965368"/>
            <a:ext cx="2782570" cy="70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223520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понятие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контура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блока 	</a:t>
            </a:r>
            <a:r>
              <a:rPr sz="1000" spc="-10" dirty="0">
                <a:latin typeface="Lucida Sans Unicode"/>
                <a:cs typeface="Lucida Sans Unicode"/>
              </a:rPr>
              <a:t>контроллера;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резервирование;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типовые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компоненты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архитектура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РСУ.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39300" y="4953912"/>
            <a:ext cx="3084195" cy="221170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26162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Основные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характеристики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регулирующих </a:t>
            </a:r>
            <a:r>
              <a:rPr sz="1000" spc="-10" dirty="0">
                <a:latin typeface="Lucida Sans Unicode"/>
                <a:cs typeface="Lucida Sans Unicode"/>
              </a:rPr>
              <a:t>клапанов:</a:t>
            </a:r>
            <a:endParaRPr sz="1000">
              <a:latin typeface="Lucida Sans Unicode"/>
              <a:cs typeface="Lucida Sans Unicode"/>
            </a:endParaRPr>
          </a:p>
          <a:p>
            <a:pPr marL="586740" marR="508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58864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устройство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клапанов</a:t>
            </a:r>
            <a:r>
              <a:rPr sz="1000" spc="-30" dirty="0">
                <a:latin typeface="Lucida Sans Unicode"/>
                <a:cs typeface="Lucida Sans Unicode"/>
              </a:rPr>
              <a:t> с </a:t>
            </a:r>
            <a:r>
              <a:rPr sz="1000" spc="-10" dirty="0">
                <a:latin typeface="Lucida Sans Unicode"/>
                <a:cs typeface="Lucida Sans Unicode"/>
              </a:rPr>
              <a:t>пневматическим 	приводом;</a:t>
            </a:r>
            <a:endParaRPr sz="1000">
              <a:latin typeface="Lucida Sans Unicode"/>
              <a:cs typeface="Lucida Sans Unicode"/>
            </a:endParaRPr>
          </a:p>
          <a:p>
            <a:pPr marL="228600" marR="4064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типы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клапанов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пневматическим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приводом. Полярность </a:t>
            </a:r>
            <a:r>
              <a:rPr sz="1000" spc="-25" dirty="0">
                <a:latin typeface="Lucida Sans Unicode"/>
                <a:cs typeface="Lucida Sans Unicode"/>
              </a:rPr>
              <a:t>контроллера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РСУ:</a:t>
            </a:r>
            <a:endParaRPr sz="1000">
              <a:latin typeface="Lucida Sans Unicode"/>
              <a:cs typeface="Lucida Sans Unicode"/>
            </a:endParaRPr>
          </a:p>
          <a:p>
            <a:pPr marL="586740" lvl="1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58674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описание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полярности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контроллера;</a:t>
            </a:r>
            <a:endParaRPr sz="1000">
              <a:latin typeface="Lucida Sans Unicode"/>
              <a:cs typeface="Lucida Sans Unicode"/>
            </a:endParaRPr>
          </a:p>
          <a:p>
            <a:pPr marL="586740" marR="655320" lvl="1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588645" algn="l"/>
              </a:tabLst>
            </a:pPr>
            <a:r>
              <a:rPr sz="1000" dirty="0">
                <a:latin typeface="Lucida Sans Unicode"/>
                <a:cs typeface="Lucida Sans Unicode"/>
              </a:rPr>
              <a:t>влияние </a:t>
            </a:r>
            <a:r>
              <a:rPr sz="1000" spc="-20" dirty="0">
                <a:latin typeface="Lucida Sans Unicode"/>
                <a:cs typeface="Lucida Sans Unicode"/>
              </a:rPr>
              <a:t>полярности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клапана 	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полярность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контроллера.</a:t>
            </a:r>
            <a:endParaRPr sz="1000">
              <a:latin typeface="Lucida Sans Unicode"/>
              <a:cs typeface="Lucida Sans Unicode"/>
            </a:endParaRPr>
          </a:p>
          <a:p>
            <a:pPr marL="228600" marR="372110">
              <a:lnSpc>
                <a:spcPct val="100000"/>
              </a:lnSpc>
              <a:spcBef>
                <a:spcPts val="284"/>
              </a:spcBef>
            </a:pPr>
            <a:r>
              <a:rPr sz="1000" spc="-25" dirty="0">
                <a:latin typeface="Lucida Sans Unicode"/>
                <a:cs typeface="Lucida Sans Unicode"/>
              </a:rPr>
              <a:t>Точность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качество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данных процесса: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86744" y="7176062"/>
            <a:ext cx="2437765" cy="70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5080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точность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сходимость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результатов 	</a:t>
            </a:r>
            <a:r>
              <a:rPr sz="1000" spc="-10" dirty="0">
                <a:latin typeface="Lucida Sans Unicode"/>
                <a:cs typeface="Lucida Sans Unicode"/>
              </a:rPr>
              <a:t>измерений;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типы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ошибок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измерений;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качество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данных.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55299" y="7893485"/>
            <a:ext cx="11360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latin typeface="Lucida Sans Unicode"/>
                <a:cs typeface="Lucida Sans Unicode"/>
              </a:rPr>
              <a:t>PID-</a:t>
            </a:r>
            <a:r>
              <a:rPr sz="1000" spc="-20" dirty="0">
                <a:latin typeface="Lucida Sans Unicode"/>
                <a:cs typeface="Lucida Sans Unicode"/>
              </a:rPr>
              <a:t>контроллеры: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86744" y="8045885"/>
            <a:ext cx="2459990" cy="7791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описание;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пропорциональная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составляющая;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интегральная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составляющая;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дифференциальная</a:t>
            </a:r>
            <a:r>
              <a:rPr sz="1000" spc="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составляющая.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0" y="0"/>
            <a:ext cx="7560309" cy="1572260"/>
          </a:xfrm>
          <a:custGeom>
            <a:avLst/>
            <a:gdLst/>
            <a:ahLst/>
            <a:cxnLst/>
            <a:rect l="l" t="t" r="r" b="b"/>
            <a:pathLst>
              <a:path w="7560309" h="1572260">
                <a:moveTo>
                  <a:pt x="7559992" y="0"/>
                </a:moveTo>
                <a:lnTo>
                  <a:pt x="0" y="0"/>
                </a:lnTo>
                <a:lnTo>
                  <a:pt x="0" y="1572005"/>
                </a:lnTo>
                <a:lnTo>
                  <a:pt x="7559992" y="15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C3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27300" y="346874"/>
            <a:ext cx="6144895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Базовый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уровень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управления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(PID 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настройка).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530399" y="9016202"/>
            <a:ext cx="490220" cy="99695"/>
            <a:chOff x="6530399" y="9016202"/>
            <a:chExt cx="490220" cy="99695"/>
          </a:xfrm>
        </p:grpSpPr>
        <p:sp>
          <p:nvSpPr>
            <p:cNvPr id="43" name="object 43"/>
            <p:cNvSpPr/>
            <p:nvPr/>
          </p:nvSpPr>
          <p:spPr>
            <a:xfrm>
              <a:off x="6530399" y="9065745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883830" y="9016202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65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34006"/>
            <a:ext cx="7560309" cy="2773045"/>
          </a:xfrm>
          <a:custGeom>
            <a:avLst/>
            <a:gdLst/>
            <a:ahLst/>
            <a:cxnLst/>
            <a:rect l="l" t="t" r="r" b="b"/>
            <a:pathLst>
              <a:path w="7560309" h="2773045">
                <a:moveTo>
                  <a:pt x="7559992" y="0"/>
                </a:moveTo>
                <a:lnTo>
                  <a:pt x="0" y="0"/>
                </a:lnTo>
                <a:lnTo>
                  <a:pt x="0" y="2772917"/>
                </a:lnTo>
                <a:lnTo>
                  <a:pt x="7559992" y="2772917"/>
                </a:lnTo>
                <a:lnTo>
                  <a:pt x="7559992" y="0"/>
                </a:lnTo>
                <a:close/>
              </a:path>
            </a:pathLst>
          </a:custGeom>
          <a:solidFill>
            <a:srgbClr val="F7E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2129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2820324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3251108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762283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4292635"/>
            <a:ext cx="1201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Предварительная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5322" y="2129063"/>
            <a:ext cx="4191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основным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принципам </a:t>
            </a:r>
            <a:r>
              <a:rPr sz="1000" spc="-20" dirty="0">
                <a:latin typeface="Lucida Sans Unicode"/>
                <a:cs typeface="Lucida Sans Unicode"/>
              </a:rPr>
              <a:t>автоматического</a:t>
            </a:r>
            <a:r>
              <a:rPr sz="1000" dirty="0">
                <a:latin typeface="Lucida Sans Unicode"/>
                <a:cs typeface="Lucida Sans Unicode"/>
              </a:rPr>
              <a:t> управления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процессами,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изучает</a:t>
            </a:r>
            <a:r>
              <a:rPr sz="1000" spc="-25" dirty="0">
                <a:latin typeface="Lucida Sans Unicode"/>
                <a:cs typeface="Lucida Sans Unicode"/>
              </a:rPr>
              <a:t> методику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настройке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PID-</a:t>
            </a:r>
            <a:r>
              <a:rPr sz="1000" spc="-10" dirty="0">
                <a:latin typeface="Lucida Sans Unicode"/>
                <a:cs typeface="Lucida Sans Unicode"/>
              </a:rPr>
              <a:t>регуляторов.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2846613"/>
            <a:ext cx="3937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4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241456"/>
            <a:ext cx="4264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поддержки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СУУТП, инженеров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ТП,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инженеров-</a:t>
            </a:r>
            <a:r>
              <a:rPr sz="1000" spc="-10" dirty="0">
                <a:latin typeface="Lucida Sans Unicode"/>
                <a:cs typeface="Lucida Sans Unicode"/>
              </a:rPr>
              <a:t>технологов.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770665"/>
            <a:ext cx="3738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базовыми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процессах,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4299874"/>
            <a:ext cx="8572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Не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требуется.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2109670"/>
            <a:ext cx="6480175" cy="2567305"/>
            <a:chOff x="540000" y="2109670"/>
            <a:chExt cx="6480175" cy="256730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246003"/>
              <a:ext cx="316343" cy="34385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770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768623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84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26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26"/>
                  </a:lnTo>
                  <a:lnTo>
                    <a:pt x="123101" y="335572"/>
                  </a:lnTo>
                  <a:lnTo>
                    <a:pt x="113309" y="333629"/>
                  </a:lnTo>
                  <a:lnTo>
                    <a:pt x="103517" y="335572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87982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55"/>
                  </a:moveTo>
                  <a:lnTo>
                    <a:pt x="0" y="129755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55"/>
                  </a:lnTo>
                  <a:close/>
                </a:path>
                <a:path w="258444" h="272414">
                  <a:moveTo>
                    <a:pt x="195148" y="129755"/>
                  </a:moveTo>
                  <a:lnTo>
                    <a:pt x="94424" y="129755"/>
                  </a:lnTo>
                  <a:lnTo>
                    <a:pt x="94424" y="142113"/>
                  </a:lnTo>
                  <a:lnTo>
                    <a:pt x="195148" y="142113"/>
                  </a:lnTo>
                  <a:lnTo>
                    <a:pt x="195148" y="129755"/>
                  </a:lnTo>
                  <a:close/>
                </a:path>
                <a:path w="258444" h="272414">
                  <a:moveTo>
                    <a:pt x="195148" y="18554"/>
                  </a:moveTo>
                  <a:lnTo>
                    <a:pt x="94424" y="18554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54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56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842753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2192118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09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746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169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673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4195772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95156" y="4330941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281469"/>
              <a:ext cx="75107" cy="7414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157450" y="4306188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540966"/>
              <a:ext cx="337977" cy="11739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226310" y="4392675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26"/>
                  </a:moveTo>
                  <a:lnTo>
                    <a:pt x="0" y="24726"/>
                  </a:lnTo>
                  <a:lnTo>
                    <a:pt x="0" y="37084"/>
                  </a:lnTo>
                  <a:lnTo>
                    <a:pt x="12522" y="37084"/>
                  </a:lnTo>
                  <a:lnTo>
                    <a:pt x="12522" y="24726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69"/>
                  </a:lnTo>
                  <a:lnTo>
                    <a:pt x="12522" y="12369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C3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27300" y="346874"/>
            <a:ext cx="6144895" cy="85090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sz="2000" spc="-165" dirty="0">
                <a:solidFill>
                  <a:srgbClr val="FFFFFF"/>
                </a:solidFill>
                <a:latin typeface="Arial Black"/>
                <a:cs typeface="Arial Black"/>
              </a:rPr>
              <a:t>Базовый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уровень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FFFFFF"/>
                </a:solidFill>
                <a:latin typeface="Arial Black"/>
                <a:cs typeface="Arial Black"/>
              </a:rPr>
              <a:t>управления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(PID 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настройка).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9949" y="6089327"/>
            <a:ext cx="2833370" cy="7429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описание;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идентификация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параметров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переходного 	</a:t>
            </a:r>
            <a:r>
              <a:rPr sz="1000" spc="-10" dirty="0">
                <a:latin typeface="Lucida Sans Unicode"/>
                <a:cs typeface="Lucida Sans Unicode"/>
              </a:rPr>
              <a:t>процесса;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методика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PID-</a:t>
            </a:r>
            <a:r>
              <a:rPr sz="1000" spc="-10" dirty="0">
                <a:latin typeface="Lucida Sans Unicode"/>
                <a:cs typeface="Lucida Sans Unicode"/>
              </a:rPr>
              <a:t>настройки.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2300" y="5015629"/>
            <a:ext cx="3065780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32384">
              <a:lnSpc>
                <a:spcPct val="100000"/>
              </a:lnSpc>
              <a:spcBef>
                <a:spcPts val="92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48285" marR="560070">
              <a:lnSpc>
                <a:spcPct val="100000"/>
              </a:lnSpc>
              <a:spcBef>
                <a:spcPts val="525"/>
              </a:spcBef>
            </a:pPr>
            <a:r>
              <a:rPr sz="1000" dirty="0">
                <a:latin typeface="Lucida Sans Unicode"/>
                <a:cs typeface="Lucida Sans Unicode"/>
              </a:rPr>
              <a:t>Основы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PID-</a:t>
            </a:r>
            <a:r>
              <a:rPr sz="1000" spc="-20" dirty="0">
                <a:latin typeface="Lucida Sans Unicode"/>
                <a:cs typeface="Lucida Sans Unicode"/>
              </a:rPr>
              <a:t>регуляторов. Рекомендации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PID-</a:t>
            </a:r>
            <a:r>
              <a:rPr sz="1000" spc="-10" dirty="0">
                <a:latin typeface="Lucida Sans Unicode"/>
                <a:cs typeface="Lucida Sans Unicode"/>
              </a:rPr>
              <a:t>настройке.</a:t>
            </a:r>
            <a:endParaRPr sz="1000">
              <a:latin typeface="Lucida Sans Unicode"/>
              <a:cs typeface="Lucida Sans Unicode"/>
            </a:endParaRPr>
          </a:p>
          <a:p>
            <a:pPr marL="248285">
              <a:lnSpc>
                <a:spcPct val="100000"/>
              </a:lnSpc>
              <a:spcBef>
                <a:spcPts val="284"/>
              </a:spcBef>
            </a:pPr>
            <a:r>
              <a:rPr sz="1000" dirty="0">
                <a:latin typeface="Lucida Sans Unicode"/>
                <a:cs typeface="Lucida Sans Unicode"/>
              </a:rPr>
              <a:t>Выполнение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упражнений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стенде </a:t>
            </a:r>
            <a:r>
              <a:rPr sz="1000" spc="-10" dirty="0">
                <a:latin typeface="Lucida Sans Unicode"/>
                <a:cs typeface="Lucida Sans Unicode"/>
              </a:rPr>
              <a:t>CENTUM: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8504" y="6842691"/>
            <a:ext cx="2894330" cy="1765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9855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Усовершенствованные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регуляторы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базового </a:t>
            </a:r>
            <a:r>
              <a:rPr sz="1000" dirty="0">
                <a:latin typeface="Lucida Sans Unicode"/>
                <a:cs typeface="Lucida Sans Unicode"/>
              </a:rPr>
              <a:t>уровня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управления:</a:t>
            </a:r>
            <a:endParaRPr sz="1000">
              <a:latin typeface="Lucida Sans Unicode"/>
              <a:cs typeface="Lucida Sans Unicode"/>
            </a:endParaRPr>
          </a:p>
          <a:p>
            <a:pPr marL="37084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370840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каскадное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управление;</a:t>
            </a:r>
            <a:endParaRPr sz="1000">
              <a:latin typeface="Lucida Sans Unicode"/>
              <a:cs typeface="Lucida Sans Unicode"/>
            </a:endParaRPr>
          </a:p>
          <a:p>
            <a:pPr marL="37084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370840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упреждающее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управление;</a:t>
            </a:r>
            <a:endParaRPr sz="1000">
              <a:latin typeface="Lucida Sans Unicode"/>
              <a:cs typeface="Lucida Sans Unicode"/>
            </a:endParaRPr>
          </a:p>
          <a:p>
            <a:pPr marL="370840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37084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соотношением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параметров;</a:t>
            </a:r>
            <a:endParaRPr sz="1000">
              <a:latin typeface="Lucida Sans Unicode"/>
              <a:cs typeface="Lucida Sans Unicode"/>
            </a:endParaRPr>
          </a:p>
          <a:p>
            <a:pPr marL="370840" marR="30924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37274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перераспределением 	</a:t>
            </a:r>
            <a:r>
              <a:rPr sz="1000" spc="-40" dirty="0">
                <a:latin typeface="Lucida Sans Unicode"/>
                <a:cs typeface="Lucida Sans Unicode"/>
              </a:rPr>
              <a:t>выходного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сигнала;</a:t>
            </a:r>
            <a:endParaRPr sz="1000">
              <a:latin typeface="Lucida Sans Unicode"/>
              <a:cs typeface="Lucida Sans Unicode"/>
            </a:endParaRPr>
          </a:p>
          <a:p>
            <a:pPr marL="370840" marR="30924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37274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управление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перераспределением 	целей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Контрольное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задание/тест.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39300" y="5266082"/>
            <a:ext cx="3045460" cy="5080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Выполнение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упражнений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стенде </a:t>
            </a:r>
            <a:r>
              <a:rPr sz="1000" spc="-10" dirty="0">
                <a:latin typeface="Lucida Sans Unicode"/>
                <a:cs typeface="Lucida Sans Unicode"/>
              </a:rPr>
              <a:t>CENTUM: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86745" y="5784527"/>
            <a:ext cx="26054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1.</a:t>
            </a:r>
            <a:r>
              <a:rPr sz="1000" spc="160" dirty="0">
                <a:latin typeface="Lucida Sans Unicode"/>
                <a:cs typeface="Lucida Sans Unicode"/>
              </a:rPr>
              <a:t>  </a:t>
            </a:r>
            <a:r>
              <a:rPr sz="1000" spc="-20" dirty="0">
                <a:latin typeface="Lucida Sans Unicode"/>
                <a:cs typeface="Lucida Sans Unicode"/>
              </a:rPr>
              <a:t>контрольное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задание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 </a:t>
            </a:r>
            <a:r>
              <a:rPr sz="1000" dirty="0">
                <a:latin typeface="Lucida Sans Unicode"/>
                <a:cs typeface="Lucida Sans Unicode"/>
              </a:rPr>
              <a:t>занятия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PID-</a:t>
            </a:r>
            <a:r>
              <a:rPr sz="1000" spc="-10" dirty="0">
                <a:latin typeface="Lucida Sans Unicode"/>
                <a:cs typeface="Lucida Sans Unicode"/>
              </a:rPr>
              <a:t>настройкеосновных типов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регуляторов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(расход,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давление, уровень,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температура).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66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2034006"/>
            <a:ext cx="7560309" cy="2773045"/>
          </a:xfrm>
          <a:custGeom>
            <a:avLst/>
            <a:gdLst/>
            <a:ahLst/>
            <a:cxnLst/>
            <a:rect l="l" t="t" r="r" b="b"/>
            <a:pathLst>
              <a:path w="7560309" h="2773045">
                <a:moveTo>
                  <a:pt x="7559992" y="0"/>
                </a:moveTo>
                <a:lnTo>
                  <a:pt x="0" y="0"/>
                </a:lnTo>
                <a:lnTo>
                  <a:pt x="0" y="2772917"/>
                </a:lnTo>
                <a:lnTo>
                  <a:pt x="7559992" y="2772917"/>
                </a:lnTo>
                <a:lnTo>
                  <a:pt x="7559992" y="0"/>
                </a:lnTo>
                <a:close/>
              </a:path>
            </a:pathLst>
          </a:custGeom>
          <a:solidFill>
            <a:srgbClr val="F7E5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2129063"/>
            <a:ext cx="795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latin typeface="Arial Black"/>
                <a:cs typeface="Arial Black"/>
              </a:rPr>
              <a:t>Цель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курса: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7300" y="2820324"/>
            <a:ext cx="1408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Продолжительность: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300" y="3251108"/>
            <a:ext cx="7607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Arial Black"/>
                <a:cs typeface="Arial Black"/>
              </a:rPr>
              <a:t>Участники: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300" y="3762283"/>
            <a:ext cx="149606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65" dirty="0">
                <a:latin typeface="Arial Black"/>
                <a:cs typeface="Arial Black"/>
              </a:rPr>
              <a:t>Необходимые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знания: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300" y="4292635"/>
            <a:ext cx="12014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60" dirty="0">
                <a:latin typeface="Arial Black"/>
                <a:cs typeface="Arial Black"/>
              </a:rPr>
              <a:t>Предварительная </a:t>
            </a:r>
            <a:r>
              <a:rPr sz="1000" spc="-10" dirty="0">
                <a:latin typeface="Arial Black"/>
                <a:cs typeface="Arial Black"/>
              </a:rPr>
              <a:t>подготовка: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5322" y="2129063"/>
            <a:ext cx="4191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предусматривает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получение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знаний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основным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принципам </a:t>
            </a:r>
            <a:r>
              <a:rPr sz="1000" spc="-20" dirty="0">
                <a:latin typeface="Lucida Sans Unicode"/>
                <a:cs typeface="Lucida Sans Unicode"/>
              </a:rPr>
              <a:t>автоматического</a:t>
            </a:r>
            <a:r>
              <a:rPr sz="1000" dirty="0">
                <a:latin typeface="Lucida Sans Unicode"/>
                <a:cs typeface="Lucida Sans Unicode"/>
              </a:rPr>
              <a:t> управления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процессами,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также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изучает</a:t>
            </a:r>
            <a:r>
              <a:rPr sz="1000" spc="-25" dirty="0">
                <a:latin typeface="Lucida Sans Unicode"/>
                <a:cs typeface="Lucida Sans Unicode"/>
              </a:rPr>
              <a:t> методику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 настройке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PID-</a:t>
            </a:r>
            <a:r>
              <a:rPr sz="1000" spc="-10" dirty="0">
                <a:latin typeface="Lucida Sans Unicode"/>
                <a:cs typeface="Lucida Sans Unicode"/>
              </a:rPr>
              <a:t>регуляторов.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5322" y="2846613"/>
            <a:ext cx="5416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latin typeface="Lucida Sans Unicode"/>
                <a:cs typeface="Lucida Sans Unicode"/>
              </a:rPr>
              <a:t>10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дней.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5322" y="3241456"/>
            <a:ext cx="42646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Курс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предназначен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инженеров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разработки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поддержки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СУУТП, инженеров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ТП,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инженеров-</a:t>
            </a:r>
            <a:r>
              <a:rPr sz="1000" spc="-10" dirty="0">
                <a:latin typeface="Lucida Sans Unicode"/>
                <a:cs typeface="Lucida Sans Unicode"/>
              </a:rPr>
              <a:t>технологов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5322" y="3770665"/>
            <a:ext cx="37382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Участники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должны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обладать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базовыми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знаниями </a:t>
            </a:r>
            <a:r>
              <a:rPr sz="1000" spc="-30" dirty="0">
                <a:latin typeface="Lucida Sans Unicode"/>
                <a:cs typeface="Lucida Sans Unicode"/>
              </a:rPr>
              <a:t>о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-40" dirty="0">
                <a:latin typeface="Lucida Sans Unicode"/>
                <a:cs typeface="Lucida Sans Unicode"/>
              </a:rPr>
              <a:t> процессах, </a:t>
            </a:r>
            <a:r>
              <a:rPr sz="1000" spc="-35" dirty="0">
                <a:latin typeface="Lucida Sans Unicode"/>
                <a:cs typeface="Lucida Sans Unicode"/>
              </a:rPr>
              <a:t>РСУ,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ТП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СУУТП.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35322" y="4299874"/>
            <a:ext cx="8572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Lucida Sans Unicode"/>
                <a:cs typeface="Lucida Sans Unicode"/>
              </a:rPr>
              <a:t>Не</a:t>
            </a:r>
            <a:r>
              <a:rPr sz="1000" spc="-7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требуется.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000" y="2109670"/>
            <a:ext cx="6480175" cy="2567305"/>
            <a:chOff x="540000" y="2109670"/>
            <a:chExt cx="6480175" cy="256730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9572" y="3246003"/>
              <a:ext cx="316343" cy="34385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0089" y="2770404"/>
              <a:ext cx="295910" cy="361950"/>
            </a:xfrm>
            <a:custGeom>
              <a:avLst/>
              <a:gdLst/>
              <a:ahLst/>
              <a:cxnLst/>
              <a:rect l="l" t="t" r="r" b="b"/>
              <a:pathLst>
                <a:path w="295910" h="361950">
                  <a:moveTo>
                    <a:pt x="144780" y="71894"/>
                  </a:moveTo>
                  <a:lnTo>
                    <a:pt x="190541" y="79275"/>
                  </a:lnTo>
                  <a:lnTo>
                    <a:pt x="230284" y="99829"/>
                  </a:lnTo>
                  <a:lnTo>
                    <a:pt x="261625" y="131169"/>
                  </a:lnTo>
                  <a:lnTo>
                    <a:pt x="282178" y="170913"/>
                  </a:lnTo>
                  <a:lnTo>
                    <a:pt x="289560" y="216674"/>
                  </a:lnTo>
                  <a:lnTo>
                    <a:pt x="282178" y="262442"/>
                  </a:lnTo>
                  <a:lnTo>
                    <a:pt x="261625" y="302189"/>
                  </a:lnTo>
                  <a:lnTo>
                    <a:pt x="230284" y="333532"/>
                  </a:lnTo>
                  <a:lnTo>
                    <a:pt x="190541" y="354086"/>
                  </a:lnTo>
                  <a:lnTo>
                    <a:pt x="144780" y="361467"/>
                  </a:lnTo>
                  <a:lnTo>
                    <a:pt x="99018" y="354086"/>
                  </a:lnTo>
                  <a:lnTo>
                    <a:pt x="59275" y="333532"/>
                  </a:lnTo>
                  <a:lnTo>
                    <a:pt x="27934" y="302189"/>
                  </a:lnTo>
                  <a:lnTo>
                    <a:pt x="7381" y="262442"/>
                  </a:lnTo>
                  <a:lnTo>
                    <a:pt x="0" y="216674"/>
                  </a:lnTo>
                  <a:lnTo>
                    <a:pt x="7381" y="170913"/>
                  </a:lnTo>
                  <a:lnTo>
                    <a:pt x="27934" y="131169"/>
                  </a:lnTo>
                  <a:lnTo>
                    <a:pt x="59275" y="99829"/>
                  </a:lnTo>
                  <a:lnTo>
                    <a:pt x="99018" y="79275"/>
                  </a:lnTo>
                  <a:lnTo>
                    <a:pt x="144780" y="71894"/>
                  </a:lnTo>
                  <a:close/>
                </a:path>
                <a:path w="295910" h="361950">
                  <a:moveTo>
                    <a:pt x="127901" y="71894"/>
                  </a:moveTo>
                  <a:lnTo>
                    <a:pt x="127901" y="39103"/>
                  </a:lnTo>
                </a:path>
                <a:path w="295910" h="361950">
                  <a:moveTo>
                    <a:pt x="161658" y="39103"/>
                  </a:moveTo>
                  <a:lnTo>
                    <a:pt x="161658" y="71894"/>
                  </a:lnTo>
                </a:path>
                <a:path w="295910" h="361950">
                  <a:moveTo>
                    <a:pt x="237718" y="102552"/>
                  </a:moveTo>
                  <a:lnTo>
                    <a:pt x="274129" y="66141"/>
                  </a:lnTo>
                  <a:lnTo>
                    <a:pt x="295313" y="87325"/>
                  </a:lnTo>
                  <a:lnTo>
                    <a:pt x="258902" y="123736"/>
                  </a:lnTo>
                </a:path>
                <a:path w="295910" h="361950">
                  <a:moveTo>
                    <a:pt x="25463" y="216674"/>
                  </a:moveTo>
                  <a:lnTo>
                    <a:pt x="56972" y="216674"/>
                  </a:lnTo>
                </a:path>
                <a:path w="295910" h="361950">
                  <a:moveTo>
                    <a:pt x="144780" y="335991"/>
                  </a:moveTo>
                  <a:lnTo>
                    <a:pt x="144780" y="304482"/>
                  </a:lnTo>
                </a:path>
                <a:path w="295910" h="361950">
                  <a:moveTo>
                    <a:pt x="264096" y="216674"/>
                  </a:moveTo>
                  <a:lnTo>
                    <a:pt x="232587" y="216674"/>
                  </a:lnTo>
                </a:path>
                <a:path w="295910" h="361950">
                  <a:moveTo>
                    <a:pt x="144780" y="97370"/>
                  </a:moveTo>
                  <a:lnTo>
                    <a:pt x="144780" y="128866"/>
                  </a:lnTo>
                </a:path>
                <a:path w="295910" h="361950">
                  <a:moveTo>
                    <a:pt x="144780" y="195414"/>
                  </a:moveTo>
                  <a:lnTo>
                    <a:pt x="153057" y="197086"/>
                  </a:lnTo>
                  <a:lnTo>
                    <a:pt x="159815" y="201644"/>
                  </a:lnTo>
                  <a:lnTo>
                    <a:pt x="164369" y="208402"/>
                  </a:lnTo>
                  <a:lnTo>
                    <a:pt x="166039" y="216674"/>
                  </a:lnTo>
                  <a:lnTo>
                    <a:pt x="164369" y="224954"/>
                  </a:lnTo>
                  <a:lnTo>
                    <a:pt x="159815" y="231716"/>
                  </a:lnTo>
                  <a:lnTo>
                    <a:pt x="153057" y="236275"/>
                  </a:lnTo>
                  <a:lnTo>
                    <a:pt x="144780" y="237947"/>
                  </a:lnTo>
                  <a:lnTo>
                    <a:pt x="136500" y="236275"/>
                  </a:lnTo>
                  <a:lnTo>
                    <a:pt x="129738" y="231716"/>
                  </a:lnTo>
                  <a:lnTo>
                    <a:pt x="125179" y="224954"/>
                  </a:lnTo>
                  <a:lnTo>
                    <a:pt x="123507" y="216674"/>
                  </a:lnTo>
                  <a:lnTo>
                    <a:pt x="125179" y="208402"/>
                  </a:lnTo>
                  <a:lnTo>
                    <a:pt x="129738" y="201644"/>
                  </a:lnTo>
                  <a:lnTo>
                    <a:pt x="136500" y="197086"/>
                  </a:lnTo>
                  <a:lnTo>
                    <a:pt x="144780" y="195414"/>
                  </a:lnTo>
                  <a:close/>
                </a:path>
                <a:path w="295910" h="361950">
                  <a:moveTo>
                    <a:pt x="71107" y="143433"/>
                  </a:moveTo>
                  <a:lnTo>
                    <a:pt x="128955" y="201282"/>
                  </a:lnTo>
                </a:path>
                <a:path w="295910" h="361950">
                  <a:moveTo>
                    <a:pt x="106934" y="0"/>
                  </a:moveTo>
                  <a:lnTo>
                    <a:pt x="182626" y="0"/>
                  </a:lnTo>
                  <a:lnTo>
                    <a:pt x="186220" y="0"/>
                  </a:lnTo>
                  <a:lnTo>
                    <a:pt x="189166" y="2946"/>
                  </a:lnTo>
                  <a:lnTo>
                    <a:pt x="189166" y="6540"/>
                  </a:lnTo>
                  <a:lnTo>
                    <a:pt x="189166" y="28816"/>
                  </a:lnTo>
                  <a:lnTo>
                    <a:pt x="189166" y="32423"/>
                  </a:lnTo>
                  <a:lnTo>
                    <a:pt x="186220" y="35356"/>
                  </a:lnTo>
                  <a:lnTo>
                    <a:pt x="182626" y="35356"/>
                  </a:lnTo>
                  <a:lnTo>
                    <a:pt x="106934" y="35356"/>
                  </a:lnTo>
                  <a:lnTo>
                    <a:pt x="103339" y="35356"/>
                  </a:lnTo>
                  <a:lnTo>
                    <a:pt x="100393" y="32423"/>
                  </a:lnTo>
                  <a:lnTo>
                    <a:pt x="100393" y="28816"/>
                  </a:lnTo>
                  <a:lnTo>
                    <a:pt x="100393" y="6540"/>
                  </a:lnTo>
                  <a:lnTo>
                    <a:pt x="100393" y="2946"/>
                  </a:lnTo>
                  <a:lnTo>
                    <a:pt x="103339" y="0"/>
                  </a:lnTo>
                  <a:lnTo>
                    <a:pt x="106934" y="0"/>
                  </a:lnTo>
                  <a:close/>
                </a:path>
              </a:pathLst>
            </a:custGeom>
            <a:ln w="14808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2913" y="3768623"/>
              <a:ext cx="139065" cy="383540"/>
            </a:xfrm>
            <a:custGeom>
              <a:avLst/>
              <a:gdLst/>
              <a:ahLst/>
              <a:cxnLst/>
              <a:rect l="l" t="t" r="r" b="b"/>
              <a:pathLst>
                <a:path w="139064" h="383539">
                  <a:moveTo>
                    <a:pt x="75539" y="18529"/>
                  </a:moveTo>
                  <a:lnTo>
                    <a:pt x="31470" y="18529"/>
                  </a:lnTo>
                  <a:lnTo>
                    <a:pt x="19240" y="20955"/>
                  </a:lnTo>
                  <a:lnTo>
                    <a:pt x="9232" y="27584"/>
                  </a:lnTo>
                  <a:lnTo>
                    <a:pt x="2476" y="37414"/>
                  </a:lnTo>
                  <a:lnTo>
                    <a:pt x="0" y="49428"/>
                  </a:lnTo>
                  <a:lnTo>
                    <a:pt x="0" y="333641"/>
                  </a:lnTo>
                  <a:lnTo>
                    <a:pt x="2476" y="345655"/>
                  </a:lnTo>
                  <a:lnTo>
                    <a:pt x="9232" y="355473"/>
                  </a:lnTo>
                  <a:lnTo>
                    <a:pt x="19240" y="362089"/>
                  </a:lnTo>
                  <a:lnTo>
                    <a:pt x="31470" y="364528"/>
                  </a:lnTo>
                  <a:lnTo>
                    <a:pt x="75539" y="364528"/>
                  </a:lnTo>
                  <a:lnTo>
                    <a:pt x="75539" y="352171"/>
                  </a:lnTo>
                  <a:lnTo>
                    <a:pt x="31470" y="352171"/>
                  </a:lnTo>
                  <a:lnTo>
                    <a:pt x="24130" y="350710"/>
                  </a:lnTo>
                  <a:lnTo>
                    <a:pt x="18122" y="346735"/>
                  </a:lnTo>
                  <a:lnTo>
                    <a:pt x="14071" y="340842"/>
                  </a:lnTo>
                  <a:lnTo>
                    <a:pt x="12585" y="333641"/>
                  </a:lnTo>
                  <a:lnTo>
                    <a:pt x="12585" y="49428"/>
                  </a:lnTo>
                  <a:lnTo>
                    <a:pt x="14071" y="42214"/>
                  </a:lnTo>
                  <a:lnTo>
                    <a:pt x="18122" y="36322"/>
                  </a:lnTo>
                  <a:lnTo>
                    <a:pt x="24130" y="32346"/>
                  </a:lnTo>
                  <a:lnTo>
                    <a:pt x="31470" y="30886"/>
                  </a:lnTo>
                  <a:lnTo>
                    <a:pt x="75539" y="30886"/>
                  </a:lnTo>
                  <a:lnTo>
                    <a:pt x="75539" y="18529"/>
                  </a:lnTo>
                  <a:close/>
                </a:path>
                <a:path w="139064" h="383539">
                  <a:moveTo>
                    <a:pt x="138493" y="358343"/>
                  </a:moveTo>
                  <a:lnTo>
                    <a:pt x="136512" y="348742"/>
                  </a:lnTo>
                  <a:lnTo>
                    <a:pt x="134620" y="345986"/>
                  </a:lnTo>
                  <a:lnTo>
                    <a:pt x="131114" y="340880"/>
                  </a:lnTo>
                  <a:lnTo>
                    <a:pt x="125895" y="337426"/>
                  </a:lnTo>
                  <a:lnTo>
                    <a:pt x="125895" y="351536"/>
                  </a:lnTo>
                  <a:lnTo>
                    <a:pt x="125895" y="365150"/>
                  </a:lnTo>
                  <a:lnTo>
                    <a:pt x="120243" y="370700"/>
                  </a:lnTo>
                  <a:lnTo>
                    <a:pt x="106375" y="370700"/>
                  </a:lnTo>
                  <a:lnTo>
                    <a:pt x="100723" y="365150"/>
                  </a:lnTo>
                  <a:lnTo>
                    <a:pt x="100723" y="351536"/>
                  </a:lnTo>
                  <a:lnTo>
                    <a:pt x="106375" y="345986"/>
                  </a:lnTo>
                  <a:lnTo>
                    <a:pt x="120243" y="345986"/>
                  </a:lnTo>
                  <a:lnTo>
                    <a:pt x="125895" y="351536"/>
                  </a:lnTo>
                  <a:lnTo>
                    <a:pt x="125895" y="337426"/>
                  </a:lnTo>
                  <a:lnTo>
                    <a:pt x="123101" y="335572"/>
                  </a:lnTo>
                  <a:lnTo>
                    <a:pt x="113309" y="333629"/>
                  </a:lnTo>
                  <a:lnTo>
                    <a:pt x="103517" y="335572"/>
                  </a:lnTo>
                  <a:lnTo>
                    <a:pt x="95516" y="340880"/>
                  </a:lnTo>
                  <a:lnTo>
                    <a:pt x="90106" y="348742"/>
                  </a:lnTo>
                  <a:lnTo>
                    <a:pt x="88125" y="358343"/>
                  </a:lnTo>
                  <a:lnTo>
                    <a:pt x="90106" y="367957"/>
                  </a:lnTo>
                  <a:lnTo>
                    <a:pt x="95516" y="375818"/>
                  </a:lnTo>
                  <a:lnTo>
                    <a:pt x="103517" y="381114"/>
                  </a:lnTo>
                  <a:lnTo>
                    <a:pt x="113309" y="383057"/>
                  </a:lnTo>
                  <a:lnTo>
                    <a:pt x="123101" y="381114"/>
                  </a:lnTo>
                  <a:lnTo>
                    <a:pt x="131114" y="375818"/>
                  </a:lnTo>
                  <a:lnTo>
                    <a:pt x="134620" y="370700"/>
                  </a:lnTo>
                  <a:lnTo>
                    <a:pt x="136512" y="367957"/>
                  </a:lnTo>
                  <a:lnTo>
                    <a:pt x="138493" y="358343"/>
                  </a:lnTo>
                  <a:close/>
                </a:path>
                <a:path w="139064" h="383539">
                  <a:moveTo>
                    <a:pt x="138493" y="247129"/>
                  </a:moveTo>
                  <a:lnTo>
                    <a:pt x="136512" y="237528"/>
                  </a:lnTo>
                  <a:lnTo>
                    <a:pt x="134620" y="234772"/>
                  </a:lnTo>
                  <a:lnTo>
                    <a:pt x="131114" y="229666"/>
                  </a:lnTo>
                  <a:lnTo>
                    <a:pt x="125895" y="226225"/>
                  </a:lnTo>
                  <a:lnTo>
                    <a:pt x="125895" y="240322"/>
                  </a:lnTo>
                  <a:lnTo>
                    <a:pt x="125895" y="253936"/>
                  </a:lnTo>
                  <a:lnTo>
                    <a:pt x="120243" y="259486"/>
                  </a:lnTo>
                  <a:lnTo>
                    <a:pt x="106375" y="259486"/>
                  </a:lnTo>
                  <a:lnTo>
                    <a:pt x="100723" y="253936"/>
                  </a:lnTo>
                  <a:lnTo>
                    <a:pt x="100723" y="240322"/>
                  </a:lnTo>
                  <a:lnTo>
                    <a:pt x="106375" y="234772"/>
                  </a:lnTo>
                  <a:lnTo>
                    <a:pt x="120243" y="234772"/>
                  </a:lnTo>
                  <a:lnTo>
                    <a:pt x="125895" y="240322"/>
                  </a:lnTo>
                  <a:lnTo>
                    <a:pt x="125895" y="226225"/>
                  </a:lnTo>
                  <a:lnTo>
                    <a:pt x="123101" y="224370"/>
                  </a:lnTo>
                  <a:lnTo>
                    <a:pt x="113309" y="222415"/>
                  </a:lnTo>
                  <a:lnTo>
                    <a:pt x="103517" y="224370"/>
                  </a:lnTo>
                  <a:lnTo>
                    <a:pt x="95516" y="229666"/>
                  </a:lnTo>
                  <a:lnTo>
                    <a:pt x="90106" y="237528"/>
                  </a:lnTo>
                  <a:lnTo>
                    <a:pt x="88125" y="247129"/>
                  </a:lnTo>
                  <a:lnTo>
                    <a:pt x="90106" y="256743"/>
                  </a:lnTo>
                  <a:lnTo>
                    <a:pt x="95516" y="264604"/>
                  </a:lnTo>
                  <a:lnTo>
                    <a:pt x="103517" y="269900"/>
                  </a:lnTo>
                  <a:lnTo>
                    <a:pt x="113309" y="271843"/>
                  </a:lnTo>
                  <a:lnTo>
                    <a:pt x="123101" y="269900"/>
                  </a:lnTo>
                  <a:lnTo>
                    <a:pt x="131114" y="264604"/>
                  </a:lnTo>
                  <a:lnTo>
                    <a:pt x="134620" y="259486"/>
                  </a:lnTo>
                  <a:lnTo>
                    <a:pt x="136512" y="256743"/>
                  </a:lnTo>
                  <a:lnTo>
                    <a:pt x="138493" y="247129"/>
                  </a:lnTo>
                  <a:close/>
                </a:path>
                <a:path w="139064" h="383539">
                  <a:moveTo>
                    <a:pt x="138493" y="24714"/>
                  </a:moveTo>
                  <a:lnTo>
                    <a:pt x="136512" y="15100"/>
                  </a:lnTo>
                  <a:lnTo>
                    <a:pt x="134620" y="12357"/>
                  </a:lnTo>
                  <a:lnTo>
                    <a:pt x="131114" y="7239"/>
                  </a:lnTo>
                  <a:lnTo>
                    <a:pt x="125895" y="3797"/>
                  </a:lnTo>
                  <a:lnTo>
                    <a:pt x="125895" y="17907"/>
                  </a:lnTo>
                  <a:lnTo>
                    <a:pt x="125895" y="31521"/>
                  </a:lnTo>
                  <a:lnTo>
                    <a:pt x="120243" y="37071"/>
                  </a:lnTo>
                  <a:lnTo>
                    <a:pt x="106375" y="37071"/>
                  </a:lnTo>
                  <a:lnTo>
                    <a:pt x="100723" y="31521"/>
                  </a:lnTo>
                  <a:lnTo>
                    <a:pt x="100723" y="17907"/>
                  </a:lnTo>
                  <a:lnTo>
                    <a:pt x="106375" y="12357"/>
                  </a:lnTo>
                  <a:lnTo>
                    <a:pt x="120243" y="12357"/>
                  </a:lnTo>
                  <a:lnTo>
                    <a:pt x="125895" y="17907"/>
                  </a:lnTo>
                  <a:lnTo>
                    <a:pt x="125895" y="3797"/>
                  </a:lnTo>
                  <a:lnTo>
                    <a:pt x="123101" y="1943"/>
                  </a:lnTo>
                  <a:lnTo>
                    <a:pt x="113309" y="0"/>
                  </a:lnTo>
                  <a:lnTo>
                    <a:pt x="103517" y="1943"/>
                  </a:lnTo>
                  <a:lnTo>
                    <a:pt x="95516" y="7239"/>
                  </a:lnTo>
                  <a:lnTo>
                    <a:pt x="90106" y="15100"/>
                  </a:lnTo>
                  <a:lnTo>
                    <a:pt x="88125" y="24714"/>
                  </a:lnTo>
                  <a:lnTo>
                    <a:pt x="90106" y="34315"/>
                  </a:lnTo>
                  <a:lnTo>
                    <a:pt x="95516" y="42176"/>
                  </a:lnTo>
                  <a:lnTo>
                    <a:pt x="103517" y="47472"/>
                  </a:lnTo>
                  <a:lnTo>
                    <a:pt x="113309" y="49428"/>
                  </a:lnTo>
                  <a:lnTo>
                    <a:pt x="123101" y="47472"/>
                  </a:lnTo>
                  <a:lnTo>
                    <a:pt x="131114" y="42176"/>
                  </a:lnTo>
                  <a:lnTo>
                    <a:pt x="134620" y="37071"/>
                  </a:lnTo>
                  <a:lnTo>
                    <a:pt x="136512" y="34315"/>
                  </a:lnTo>
                  <a:lnTo>
                    <a:pt x="138493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63317" y="3879824"/>
              <a:ext cx="258445" cy="272415"/>
            </a:xfrm>
            <a:custGeom>
              <a:avLst/>
              <a:gdLst/>
              <a:ahLst/>
              <a:cxnLst/>
              <a:rect l="l" t="t" r="r" b="b"/>
              <a:pathLst>
                <a:path w="258444" h="272414">
                  <a:moveTo>
                    <a:pt x="12585" y="129755"/>
                  </a:moveTo>
                  <a:lnTo>
                    <a:pt x="0" y="129755"/>
                  </a:lnTo>
                  <a:lnTo>
                    <a:pt x="0" y="271856"/>
                  </a:lnTo>
                  <a:lnTo>
                    <a:pt x="12585" y="271856"/>
                  </a:lnTo>
                  <a:lnTo>
                    <a:pt x="12585" y="129755"/>
                  </a:lnTo>
                  <a:close/>
                </a:path>
                <a:path w="258444" h="272414">
                  <a:moveTo>
                    <a:pt x="195148" y="129755"/>
                  </a:moveTo>
                  <a:lnTo>
                    <a:pt x="94424" y="129755"/>
                  </a:lnTo>
                  <a:lnTo>
                    <a:pt x="94424" y="142113"/>
                  </a:lnTo>
                  <a:lnTo>
                    <a:pt x="195148" y="142113"/>
                  </a:lnTo>
                  <a:lnTo>
                    <a:pt x="195148" y="129755"/>
                  </a:lnTo>
                  <a:close/>
                </a:path>
                <a:path w="258444" h="272414">
                  <a:moveTo>
                    <a:pt x="195148" y="18554"/>
                  </a:moveTo>
                  <a:lnTo>
                    <a:pt x="94424" y="18554"/>
                  </a:lnTo>
                  <a:lnTo>
                    <a:pt x="94424" y="30899"/>
                  </a:lnTo>
                  <a:lnTo>
                    <a:pt x="195148" y="30899"/>
                  </a:lnTo>
                  <a:lnTo>
                    <a:pt x="195148" y="18554"/>
                  </a:lnTo>
                  <a:close/>
                </a:path>
                <a:path w="258444" h="272414">
                  <a:moveTo>
                    <a:pt x="258089" y="24714"/>
                  </a:moveTo>
                  <a:lnTo>
                    <a:pt x="256108" y="15113"/>
                  </a:lnTo>
                  <a:lnTo>
                    <a:pt x="254215" y="12357"/>
                  </a:lnTo>
                  <a:lnTo>
                    <a:pt x="250710" y="7251"/>
                  </a:lnTo>
                  <a:lnTo>
                    <a:pt x="245491" y="3810"/>
                  </a:lnTo>
                  <a:lnTo>
                    <a:pt x="245491" y="17907"/>
                  </a:lnTo>
                  <a:lnTo>
                    <a:pt x="245491" y="31521"/>
                  </a:lnTo>
                  <a:lnTo>
                    <a:pt x="239839" y="37071"/>
                  </a:lnTo>
                  <a:lnTo>
                    <a:pt x="225971" y="37071"/>
                  </a:lnTo>
                  <a:lnTo>
                    <a:pt x="220319" y="31521"/>
                  </a:lnTo>
                  <a:lnTo>
                    <a:pt x="220319" y="17907"/>
                  </a:lnTo>
                  <a:lnTo>
                    <a:pt x="225971" y="12357"/>
                  </a:lnTo>
                  <a:lnTo>
                    <a:pt x="239839" y="12357"/>
                  </a:lnTo>
                  <a:lnTo>
                    <a:pt x="245491" y="17907"/>
                  </a:lnTo>
                  <a:lnTo>
                    <a:pt x="245491" y="3810"/>
                  </a:lnTo>
                  <a:lnTo>
                    <a:pt x="242697" y="1955"/>
                  </a:lnTo>
                  <a:lnTo>
                    <a:pt x="232905" y="0"/>
                  </a:lnTo>
                  <a:lnTo>
                    <a:pt x="223113" y="1955"/>
                  </a:lnTo>
                  <a:lnTo>
                    <a:pt x="215112" y="7251"/>
                  </a:lnTo>
                  <a:lnTo>
                    <a:pt x="209702" y="15113"/>
                  </a:lnTo>
                  <a:lnTo>
                    <a:pt x="207721" y="24714"/>
                  </a:lnTo>
                  <a:lnTo>
                    <a:pt x="209702" y="34328"/>
                  </a:lnTo>
                  <a:lnTo>
                    <a:pt x="215112" y="42189"/>
                  </a:lnTo>
                  <a:lnTo>
                    <a:pt x="223113" y="47485"/>
                  </a:lnTo>
                  <a:lnTo>
                    <a:pt x="232905" y="49428"/>
                  </a:lnTo>
                  <a:lnTo>
                    <a:pt x="242697" y="47485"/>
                  </a:lnTo>
                  <a:lnTo>
                    <a:pt x="250710" y="42189"/>
                  </a:lnTo>
                  <a:lnTo>
                    <a:pt x="254215" y="37071"/>
                  </a:lnTo>
                  <a:lnTo>
                    <a:pt x="256108" y="34328"/>
                  </a:lnTo>
                  <a:lnTo>
                    <a:pt x="258089" y="24714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844" y="3756255"/>
              <a:ext cx="75539" cy="7414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194077" y="3842753"/>
              <a:ext cx="151130" cy="309245"/>
            </a:xfrm>
            <a:custGeom>
              <a:avLst/>
              <a:gdLst/>
              <a:ahLst/>
              <a:cxnLst/>
              <a:rect l="l" t="t" r="r" b="b"/>
              <a:pathLst>
                <a:path w="151130" h="309245">
                  <a:moveTo>
                    <a:pt x="81826" y="49428"/>
                  </a:moveTo>
                  <a:lnTo>
                    <a:pt x="69240" y="49428"/>
                  </a:lnTo>
                  <a:lnTo>
                    <a:pt x="69240" y="61785"/>
                  </a:lnTo>
                  <a:lnTo>
                    <a:pt x="81826" y="61785"/>
                  </a:lnTo>
                  <a:lnTo>
                    <a:pt x="81826" y="49428"/>
                  </a:lnTo>
                  <a:close/>
                </a:path>
                <a:path w="151130" h="309245">
                  <a:moveTo>
                    <a:pt x="81826" y="24714"/>
                  </a:moveTo>
                  <a:lnTo>
                    <a:pt x="69240" y="24714"/>
                  </a:lnTo>
                  <a:lnTo>
                    <a:pt x="69240" y="37071"/>
                  </a:lnTo>
                  <a:lnTo>
                    <a:pt x="81826" y="37071"/>
                  </a:lnTo>
                  <a:lnTo>
                    <a:pt x="81826" y="24714"/>
                  </a:lnTo>
                  <a:close/>
                </a:path>
                <a:path w="151130" h="309245">
                  <a:moveTo>
                    <a:pt x="151079" y="49428"/>
                  </a:moveTo>
                  <a:lnTo>
                    <a:pt x="147104" y="30213"/>
                  </a:lnTo>
                  <a:lnTo>
                    <a:pt x="136309" y="14503"/>
                  </a:lnTo>
                  <a:lnTo>
                    <a:pt x="120294" y="3898"/>
                  </a:lnTo>
                  <a:lnTo>
                    <a:pt x="100711" y="0"/>
                  </a:lnTo>
                  <a:lnTo>
                    <a:pt x="50355" y="0"/>
                  </a:lnTo>
                  <a:lnTo>
                    <a:pt x="30772" y="3898"/>
                  </a:lnTo>
                  <a:lnTo>
                    <a:pt x="14757" y="14503"/>
                  </a:lnTo>
                  <a:lnTo>
                    <a:pt x="3962" y="30213"/>
                  </a:lnTo>
                  <a:lnTo>
                    <a:pt x="0" y="49428"/>
                  </a:lnTo>
                  <a:lnTo>
                    <a:pt x="0" y="154470"/>
                  </a:lnTo>
                  <a:lnTo>
                    <a:pt x="25171" y="154470"/>
                  </a:lnTo>
                  <a:lnTo>
                    <a:pt x="25171" y="308927"/>
                  </a:lnTo>
                  <a:lnTo>
                    <a:pt x="37769" y="308927"/>
                  </a:lnTo>
                  <a:lnTo>
                    <a:pt x="37769" y="142113"/>
                  </a:lnTo>
                  <a:lnTo>
                    <a:pt x="12585" y="142113"/>
                  </a:lnTo>
                  <a:lnTo>
                    <a:pt x="12585" y="49428"/>
                  </a:lnTo>
                  <a:lnTo>
                    <a:pt x="15557" y="35013"/>
                  </a:lnTo>
                  <a:lnTo>
                    <a:pt x="23660" y="23228"/>
                  </a:lnTo>
                  <a:lnTo>
                    <a:pt x="35661" y="15278"/>
                  </a:lnTo>
                  <a:lnTo>
                    <a:pt x="50355" y="12357"/>
                  </a:lnTo>
                  <a:lnTo>
                    <a:pt x="100711" y="12357"/>
                  </a:lnTo>
                  <a:lnTo>
                    <a:pt x="115392" y="15278"/>
                  </a:lnTo>
                  <a:lnTo>
                    <a:pt x="127406" y="23228"/>
                  </a:lnTo>
                  <a:lnTo>
                    <a:pt x="135509" y="35013"/>
                  </a:lnTo>
                  <a:lnTo>
                    <a:pt x="138480" y="49428"/>
                  </a:lnTo>
                  <a:lnTo>
                    <a:pt x="138480" y="142113"/>
                  </a:lnTo>
                  <a:lnTo>
                    <a:pt x="113309" y="142113"/>
                  </a:lnTo>
                  <a:lnTo>
                    <a:pt x="113309" y="308927"/>
                  </a:lnTo>
                  <a:lnTo>
                    <a:pt x="125895" y="308927"/>
                  </a:lnTo>
                  <a:lnTo>
                    <a:pt x="125895" y="154470"/>
                  </a:lnTo>
                  <a:lnTo>
                    <a:pt x="151079" y="154470"/>
                  </a:lnTo>
                  <a:lnTo>
                    <a:pt x="151079" y="49428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06420" y="2192118"/>
              <a:ext cx="297180" cy="295910"/>
            </a:xfrm>
            <a:custGeom>
              <a:avLst/>
              <a:gdLst/>
              <a:ahLst/>
              <a:cxnLst/>
              <a:rect l="l" t="t" r="r" b="b"/>
              <a:pathLst>
                <a:path w="297180" h="295910">
                  <a:moveTo>
                    <a:pt x="254570" y="41989"/>
                  </a:moveTo>
                  <a:lnTo>
                    <a:pt x="215615" y="13996"/>
                  </a:lnTo>
                  <a:lnTo>
                    <a:pt x="171400" y="0"/>
                  </a:lnTo>
                  <a:lnTo>
                    <a:pt x="125426" y="0"/>
                  </a:lnTo>
                  <a:lnTo>
                    <a:pt x="81192" y="13996"/>
                  </a:lnTo>
                  <a:lnTo>
                    <a:pt x="42200" y="41989"/>
                  </a:lnTo>
                  <a:lnTo>
                    <a:pt x="14059" y="80792"/>
                  </a:lnTo>
                  <a:lnTo>
                    <a:pt x="0" y="124820"/>
                  </a:lnTo>
                  <a:lnTo>
                    <a:pt x="6" y="170585"/>
                  </a:lnTo>
                  <a:lnTo>
                    <a:pt x="14062" y="214601"/>
                  </a:lnTo>
                  <a:lnTo>
                    <a:pt x="42150" y="253380"/>
                  </a:lnTo>
                  <a:lnTo>
                    <a:pt x="81164" y="281404"/>
                  </a:lnTo>
                  <a:lnTo>
                    <a:pt x="125407" y="295426"/>
                  </a:lnTo>
                  <a:lnTo>
                    <a:pt x="171385" y="295439"/>
                  </a:lnTo>
                  <a:lnTo>
                    <a:pt x="215604" y="281435"/>
                  </a:lnTo>
                  <a:lnTo>
                    <a:pt x="254570" y="253406"/>
                  </a:lnTo>
                  <a:lnTo>
                    <a:pt x="282730" y="214614"/>
                  </a:lnTo>
                  <a:lnTo>
                    <a:pt x="296804" y="170591"/>
                  </a:lnTo>
                  <a:lnTo>
                    <a:pt x="296799" y="124822"/>
                  </a:lnTo>
                  <a:lnTo>
                    <a:pt x="282719" y="80793"/>
                  </a:lnTo>
                  <a:lnTo>
                    <a:pt x="254570" y="41989"/>
                  </a:lnTo>
                  <a:close/>
                </a:path>
              </a:pathLst>
            </a:custGeom>
            <a:ln w="1143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29198" y="2109670"/>
              <a:ext cx="457085" cy="45485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40000" y="2746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00" y="3169774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0000" y="3673773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0000" y="4195772"/>
              <a:ext cx="6480175" cy="0"/>
            </a:xfrm>
            <a:custGeom>
              <a:avLst/>
              <a:gdLst/>
              <a:ahLst/>
              <a:cxnLst/>
              <a:rect l="l" t="t" r="r" b="b"/>
              <a:pathLst>
                <a:path w="6480175">
                  <a:moveTo>
                    <a:pt x="0" y="0"/>
                  </a:moveTo>
                  <a:lnTo>
                    <a:pt x="64799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95156" y="4330941"/>
              <a:ext cx="238125" cy="135890"/>
            </a:xfrm>
            <a:custGeom>
              <a:avLst/>
              <a:gdLst/>
              <a:ahLst/>
              <a:cxnLst/>
              <a:rect l="l" t="t" r="r" b="b"/>
              <a:pathLst>
                <a:path w="238125" h="135889">
                  <a:moveTo>
                    <a:pt x="237832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225310" y="12700"/>
                  </a:lnTo>
                  <a:lnTo>
                    <a:pt x="225310" y="123190"/>
                  </a:lnTo>
                  <a:lnTo>
                    <a:pt x="0" y="123190"/>
                  </a:lnTo>
                  <a:lnTo>
                    <a:pt x="0" y="135890"/>
                  </a:lnTo>
                  <a:lnTo>
                    <a:pt x="237832" y="135890"/>
                  </a:lnTo>
                  <a:lnTo>
                    <a:pt x="237832" y="123190"/>
                  </a:lnTo>
                  <a:lnTo>
                    <a:pt x="237832" y="12700"/>
                  </a:lnTo>
                  <a:lnTo>
                    <a:pt x="237832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014" y="4281469"/>
              <a:ext cx="75107" cy="7414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157450" y="4306188"/>
              <a:ext cx="400685" cy="370840"/>
            </a:xfrm>
            <a:custGeom>
              <a:avLst/>
              <a:gdLst/>
              <a:ahLst/>
              <a:cxnLst/>
              <a:rect l="l" t="t" r="r" b="b"/>
              <a:pathLst>
                <a:path w="400685" h="370839">
                  <a:moveTo>
                    <a:pt x="375539" y="172986"/>
                  </a:moveTo>
                  <a:lnTo>
                    <a:pt x="137706" y="172986"/>
                  </a:lnTo>
                  <a:lnTo>
                    <a:pt x="137706" y="185343"/>
                  </a:lnTo>
                  <a:lnTo>
                    <a:pt x="375539" y="185343"/>
                  </a:lnTo>
                  <a:lnTo>
                    <a:pt x="375539" y="172986"/>
                  </a:lnTo>
                  <a:close/>
                </a:path>
                <a:path w="400685" h="370839">
                  <a:moveTo>
                    <a:pt x="400558" y="330060"/>
                  </a:moveTo>
                  <a:lnTo>
                    <a:pt x="353593" y="303568"/>
                  </a:lnTo>
                  <a:lnTo>
                    <a:pt x="347383" y="314286"/>
                  </a:lnTo>
                  <a:lnTo>
                    <a:pt x="388048" y="337223"/>
                  </a:lnTo>
                  <a:lnTo>
                    <a:pt x="388048" y="353555"/>
                  </a:lnTo>
                  <a:lnTo>
                    <a:pt x="383641" y="358355"/>
                  </a:lnTo>
                  <a:lnTo>
                    <a:pt x="16916" y="358355"/>
                  </a:lnTo>
                  <a:lnTo>
                    <a:pt x="12522" y="353555"/>
                  </a:lnTo>
                  <a:lnTo>
                    <a:pt x="12522" y="337223"/>
                  </a:lnTo>
                  <a:lnTo>
                    <a:pt x="53174" y="314286"/>
                  </a:lnTo>
                  <a:lnTo>
                    <a:pt x="46964" y="303568"/>
                  </a:lnTo>
                  <a:lnTo>
                    <a:pt x="0" y="330060"/>
                  </a:lnTo>
                  <a:lnTo>
                    <a:pt x="0" y="345998"/>
                  </a:lnTo>
                  <a:lnTo>
                    <a:pt x="1511" y="355511"/>
                  </a:lnTo>
                  <a:lnTo>
                    <a:pt x="5575" y="363385"/>
                  </a:lnTo>
                  <a:lnTo>
                    <a:pt x="11557" y="368731"/>
                  </a:lnTo>
                  <a:lnTo>
                    <a:pt x="18783" y="370713"/>
                  </a:lnTo>
                  <a:lnTo>
                    <a:pt x="381787" y="370713"/>
                  </a:lnTo>
                  <a:lnTo>
                    <a:pt x="389013" y="368731"/>
                  </a:lnTo>
                  <a:lnTo>
                    <a:pt x="394995" y="363385"/>
                  </a:lnTo>
                  <a:lnTo>
                    <a:pt x="399059" y="355511"/>
                  </a:lnTo>
                  <a:lnTo>
                    <a:pt x="400558" y="345998"/>
                  </a:lnTo>
                  <a:lnTo>
                    <a:pt x="400558" y="330060"/>
                  </a:lnTo>
                  <a:close/>
                </a:path>
                <a:path w="400685" h="370839">
                  <a:moveTo>
                    <a:pt x="400570" y="0"/>
                  </a:moveTo>
                  <a:lnTo>
                    <a:pt x="125183" y="0"/>
                  </a:lnTo>
                  <a:lnTo>
                    <a:pt x="125183" y="12357"/>
                  </a:lnTo>
                  <a:lnTo>
                    <a:pt x="388048" y="12357"/>
                  </a:lnTo>
                  <a:lnTo>
                    <a:pt x="388048" y="197713"/>
                  </a:lnTo>
                  <a:lnTo>
                    <a:pt x="125183" y="197713"/>
                  </a:lnTo>
                  <a:lnTo>
                    <a:pt x="125183" y="111213"/>
                  </a:lnTo>
                  <a:lnTo>
                    <a:pt x="225323" y="111213"/>
                  </a:lnTo>
                  <a:lnTo>
                    <a:pt x="225323" y="61785"/>
                  </a:lnTo>
                  <a:lnTo>
                    <a:pt x="50076" y="61785"/>
                  </a:lnTo>
                  <a:lnTo>
                    <a:pt x="30607" y="65671"/>
                  </a:lnTo>
                  <a:lnTo>
                    <a:pt x="14693" y="76276"/>
                  </a:lnTo>
                  <a:lnTo>
                    <a:pt x="3949" y="91998"/>
                  </a:lnTo>
                  <a:lnTo>
                    <a:pt x="12" y="111213"/>
                  </a:lnTo>
                  <a:lnTo>
                    <a:pt x="12" y="210070"/>
                  </a:lnTo>
                  <a:lnTo>
                    <a:pt x="50076" y="210070"/>
                  </a:lnTo>
                  <a:lnTo>
                    <a:pt x="50076" y="148285"/>
                  </a:lnTo>
                  <a:lnTo>
                    <a:pt x="37566" y="148285"/>
                  </a:lnTo>
                  <a:lnTo>
                    <a:pt x="37566" y="197713"/>
                  </a:lnTo>
                  <a:lnTo>
                    <a:pt x="12522" y="197713"/>
                  </a:lnTo>
                  <a:lnTo>
                    <a:pt x="12522" y="111213"/>
                  </a:lnTo>
                  <a:lnTo>
                    <a:pt x="15481" y="96799"/>
                  </a:lnTo>
                  <a:lnTo>
                    <a:pt x="23533" y="85013"/>
                  </a:lnTo>
                  <a:lnTo>
                    <a:pt x="35471" y="77063"/>
                  </a:lnTo>
                  <a:lnTo>
                    <a:pt x="50076" y="74142"/>
                  </a:lnTo>
                  <a:lnTo>
                    <a:pt x="212801" y="74142"/>
                  </a:lnTo>
                  <a:lnTo>
                    <a:pt x="212801" y="98856"/>
                  </a:lnTo>
                  <a:lnTo>
                    <a:pt x="112661" y="98856"/>
                  </a:lnTo>
                  <a:lnTo>
                    <a:pt x="112661" y="210070"/>
                  </a:lnTo>
                  <a:lnTo>
                    <a:pt x="400570" y="210070"/>
                  </a:lnTo>
                  <a:lnTo>
                    <a:pt x="400570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754" y="4540966"/>
              <a:ext cx="337977" cy="11739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226310" y="4392675"/>
              <a:ext cx="12700" cy="37465"/>
            </a:xfrm>
            <a:custGeom>
              <a:avLst/>
              <a:gdLst/>
              <a:ahLst/>
              <a:cxnLst/>
              <a:rect l="l" t="t" r="r" b="b"/>
              <a:pathLst>
                <a:path w="12700" h="37464">
                  <a:moveTo>
                    <a:pt x="12522" y="24726"/>
                  </a:moveTo>
                  <a:lnTo>
                    <a:pt x="0" y="24726"/>
                  </a:lnTo>
                  <a:lnTo>
                    <a:pt x="0" y="37084"/>
                  </a:lnTo>
                  <a:lnTo>
                    <a:pt x="12522" y="37084"/>
                  </a:lnTo>
                  <a:lnTo>
                    <a:pt x="12522" y="24726"/>
                  </a:lnTo>
                  <a:close/>
                </a:path>
                <a:path w="12700" h="37464">
                  <a:moveTo>
                    <a:pt x="12522" y="0"/>
                  </a:moveTo>
                  <a:lnTo>
                    <a:pt x="0" y="0"/>
                  </a:lnTo>
                  <a:lnTo>
                    <a:pt x="0" y="12369"/>
                  </a:lnTo>
                  <a:lnTo>
                    <a:pt x="12522" y="12369"/>
                  </a:lnTo>
                  <a:lnTo>
                    <a:pt x="12522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C3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27300" y="454824"/>
            <a:ext cx="578231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Основы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автоматического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процессом.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PID-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регуляторы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их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настройка.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9949" y="6923209"/>
            <a:ext cx="2614930" cy="9671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обозначение </a:t>
            </a:r>
            <a:r>
              <a:rPr sz="1000" spc="-25" dirty="0">
                <a:latin typeface="Lucida Sans Unicode"/>
                <a:cs typeface="Lucida Sans Unicode"/>
              </a:rPr>
              <a:t>контрольных</a:t>
            </a:r>
            <a:r>
              <a:rPr sz="1000" spc="-10" dirty="0">
                <a:latin typeface="Lucida Sans Unicode"/>
                <a:cs typeface="Lucida Sans Unicode"/>
              </a:rPr>
              <a:t> схем;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классификации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контуров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обратная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связь;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терминология;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практические 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2300" y="5015629"/>
            <a:ext cx="3053080" cy="1933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32384">
              <a:lnSpc>
                <a:spcPct val="100000"/>
              </a:lnSpc>
              <a:spcBef>
                <a:spcPts val="92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1</a:t>
            </a:r>
            <a:endParaRPr sz="1200">
              <a:latin typeface="Arial Black"/>
              <a:cs typeface="Arial Black"/>
            </a:endParaRPr>
          </a:p>
          <a:p>
            <a:pPr marL="248285" marR="361950">
              <a:lnSpc>
                <a:spcPct val="100000"/>
              </a:lnSpc>
              <a:spcBef>
                <a:spcPts val="525"/>
              </a:spcBef>
            </a:pPr>
            <a:r>
              <a:rPr sz="1000" spc="-10" dirty="0">
                <a:latin typeface="Lucida Sans Unicode"/>
                <a:cs typeface="Lucida Sans Unicode"/>
              </a:rPr>
              <a:t>Знакомство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правилами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безопасности </a:t>
            </a:r>
            <a:r>
              <a:rPr sz="1000" dirty="0">
                <a:latin typeface="Lucida Sans Unicode"/>
                <a:cs typeface="Lucida Sans Unicode"/>
              </a:rPr>
              <a:t>во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время</a:t>
            </a:r>
            <a:r>
              <a:rPr sz="1000" spc="-10" dirty="0">
                <a:latin typeface="Lucida Sans Unicode"/>
                <a:cs typeface="Lucida Sans Unicode"/>
              </a:rPr>
              <a:t> проведения курса.</a:t>
            </a:r>
            <a:endParaRPr sz="1000">
              <a:latin typeface="Lucida Sans Unicode"/>
              <a:cs typeface="Lucida Sans Unicode"/>
            </a:endParaRPr>
          </a:p>
          <a:p>
            <a:pPr marL="248285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Знакомство</a:t>
            </a:r>
            <a:r>
              <a:rPr sz="1000" spc="-30" dirty="0">
                <a:latin typeface="Lucida Sans Unicode"/>
                <a:cs typeface="Lucida Sans Unicode"/>
              </a:rPr>
              <a:t> 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участниками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опытом</a:t>
            </a:r>
            <a:endParaRPr sz="1000">
              <a:latin typeface="Lucida Sans Unicode"/>
              <a:cs typeface="Lucida Sans Unicode"/>
            </a:endParaRPr>
          </a:p>
          <a:p>
            <a:pPr marL="248285" marR="508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алгоритмизации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параметризации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систем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процессом.</a:t>
            </a:r>
            <a:endParaRPr sz="1000">
              <a:latin typeface="Lucida Sans Unicode"/>
              <a:cs typeface="Lucida Sans Unicode"/>
            </a:endParaRPr>
          </a:p>
          <a:p>
            <a:pPr marL="24828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Обучение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работе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обучающим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тренажёром.</a:t>
            </a:r>
            <a:endParaRPr sz="1000">
              <a:latin typeface="Lucida Sans Unicode"/>
              <a:cs typeface="Lucida Sans Unicode"/>
            </a:endParaRPr>
          </a:p>
          <a:p>
            <a:pPr marL="248285" marR="567055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теории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процессом: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839300" y="5266082"/>
            <a:ext cx="2470785" cy="6604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2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основ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теории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</a:t>
            </a:r>
            <a:r>
              <a:rPr sz="1000" spc="-20" dirty="0">
                <a:latin typeface="Lucida Sans Unicode"/>
                <a:cs typeface="Lucida Sans Unicode"/>
              </a:rPr>
              <a:t>технологическим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процессом: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86745" y="5936927"/>
            <a:ext cx="2769870" cy="2258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395" marR="484505" indent="-2266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составляющие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типового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контура 	</a:t>
            </a:r>
            <a:r>
              <a:rPr sz="1000" spc="-10" dirty="0">
                <a:latin typeface="Lucida Sans Unicode"/>
                <a:cs typeface="Lucida Sans Unicode"/>
              </a:rPr>
              <a:t>регулирования;</a:t>
            </a:r>
            <a:endParaRPr sz="1000">
              <a:latin typeface="Lucida Sans Unicode"/>
              <a:cs typeface="Lucida Sans Unicode"/>
            </a:endParaRPr>
          </a:p>
          <a:p>
            <a:pPr marL="239395" marR="15684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статические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характеристики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контуров 	управления;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динамические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характеристики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контуров 	управления;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составляющие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алгоритма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PID;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статусы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PID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регуляторов;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25" dirty="0">
                <a:latin typeface="Lucida Sans Unicode"/>
                <a:cs typeface="Lucida Sans Unicode"/>
              </a:rPr>
              <a:t>идентификация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модели</a:t>
            </a:r>
            <a:r>
              <a:rPr sz="1000" spc="-10" dirty="0">
                <a:latin typeface="Lucida Sans Unicode"/>
                <a:cs typeface="Lucida Sans Unicode"/>
              </a:rPr>
              <a:t> процесса;</a:t>
            </a:r>
            <a:endParaRPr sz="1000">
              <a:latin typeface="Lucida Sans Unicode"/>
              <a:cs typeface="Lucida Sans Unicode"/>
            </a:endParaRPr>
          </a:p>
          <a:p>
            <a:pPr marL="239395" marR="35242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методики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настройки 	параметров</a:t>
            </a:r>
            <a:r>
              <a:rPr sz="1000" spc="-20" dirty="0">
                <a:latin typeface="Lucida Sans Unicode"/>
                <a:cs typeface="Lucida Sans Unicode"/>
              </a:rPr>
              <a:t> PID;</a:t>
            </a:r>
            <a:endParaRPr sz="1000">
              <a:latin typeface="Lucida Sans Unicode"/>
              <a:cs typeface="Lucida Sans Unicode"/>
            </a:endParaRPr>
          </a:p>
          <a:p>
            <a:pPr marL="239395" marR="54864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расчётные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методики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настройки 	параметров</a:t>
            </a:r>
            <a:r>
              <a:rPr sz="1000" spc="-20" dirty="0">
                <a:latin typeface="Lucida Sans Unicode"/>
                <a:cs typeface="Lucida Sans Unicode"/>
              </a:rPr>
              <a:t> PID.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186745" y="8205655"/>
            <a:ext cx="2498725" cy="85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147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настройка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простой </a:t>
            </a:r>
            <a:r>
              <a:rPr sz="1000" spc="-30" dirty="0">
                <a:latin typeface="Lucida Sans Unicode"/>
                <a:cs typeface="Lucida Sans Unicode"/>
              </a:rPr>
              <a:t>одноконтурной</a:t>
            </a:r>
            <a:r>
              <a:rPr sz="1000" spc="-20" dirty="0">
                <a:latin typeface="Lucida Sans Unicode"/>
                <a:cs typeface="Lucida Sans Unicode"/>
              </a:rPr>
              <a:t> схемы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настройка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каскадной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 </a:t>
            </a:r>
            <a:r>
              <a:rPr sz="1000" spc="-10" dirty="0">
                <a:latin typeface="Lucida Sans Unicode"/>
                <a:cs typeface="Lucida Sans Unicode"/>
              </a:rPr>
              <a:t>регулирования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530399" y="9422900"/>
            <a:ext cx="490220" cy="99695"/>
            <a:chOff x="6530399" y="9422900"/>
            <a:chExt cx="490220" cy="99695"/>
          </a:xfrm>
        </p:grpSpPr>
        <p:sp>
          <p:nvSpPr>
            <p:cNvPr id="40" name="object 40"/>
            <p:cNvSpPr/>
            <p:nvPr/>
          </p:nvSpPr>
          <p:spPr>
            <a:xfrm>
              <a:off x="6530399" y="9472443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83830" y="9422900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67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C3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454824"/>
            <a:ext cx="578231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Основы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автоматического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процессом.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PID-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регуляторы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их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настройка.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9949" y="2984986"/>
            <a:ext cx="2512695" cy="146050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типы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алгоритмов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PID </a:t>
            </a:r>
            <a:r>
              <a:rPr sz="1000" spc="-10" dirty="0">
                <a:latin typeface="Lucida Sans Unicode"/>
                <a:cs typeface="Lucida Sans Unicode"/>
              </a:rPr>
              <a:t>регулятора;</a:t>
            </a:r>
            <a:endParaRPr sz="1000">
              <a:latin typeface="Lucida Sans Unicode"/>
              <a:cs typeface="Lucida Sans Unicode"/>
            </a:endParaRPr>
          </a:p>
          <a:p>
            <a:pPr marL="239395" marR="5080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рассмотрение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входов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выходов PID 	регулятора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его </a:t>
            </a:r>
            <a:r>
              <a:rPr sz="1000" spc="-10" dirty="0">
                <a:latin typeface="Lucida Sans Unicode"/>
                <a:cs typeface="Lucida Sans Unicode"/>
              </a:rPr>
              <a:t>назначений;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инициализация </a:t>
            </a:r>
            <a:r>
              <a:rPr sz="1000" spc="-20" dirty="0">
                <a:latin typeface="Lucida Sans Unicode"/>
                <a:cs typeface="Lucida Sans Unicode"/>
              </a:rPr>
              <a:t>PID;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ERFB;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ARWU;</a:t>
            </a:r>
            <a:endParaRPr sz="1000">
              <a:latin typeface="Lucida Sans Unicode"/>
              <a:cs typeface="Lucida Sans Unicode"/>
            </a:endParaRPr>
          </a:p>
          <a:p>
            <a:pPr marL="239395" marR="391160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41300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Методы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реализации</a:t>
            </a:r>
            <a:r>
              <a:rPr sz="1000" spc="-10" dirty="0">
                <a:latin typeface="Lucida Sans Unicode"/>
                <a:cs typeface="Lucida Sans Unicode"/>
              </a:rPr>
              <a:t> контроля 	</a:t>
            </a:r>
            <a:r>
              <a:rPr sz="1000" spc="-25" dirty="0">
                <a:latin typeface="Lucida Sans Unicode"/>
                <a:cs typeface="Lucida Sans Unicode"/>
              </a:rPr>
              <a:t>по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опережающему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сигналу.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2300" y="2099629"/>
            <a:ext cx="2737485" cy="911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32384">
              <a:lnSpc>
                <a:spcPct val="100000"/>
              </a:lnSpc>
              <a:spcBef>
                <a:spcPts val="92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3</a:t>
            </a:r>
            <a:endParaRPr sz="1200">
              <a:latin typeface="Arial Black"/>
              <a:cs typeface="Arial Black"/>
            </a:endParaRPr>
          </a:p>
          <a:p>
            <a:pPr marL="248285" marR="5080">
              <a:lnSpc>
                <a:spcPct val="100000"/>
              </a:lnSpc>
              <a:spcBef>
                <a:spcPts val="525"/>
              </a:spcBef>
            </a:pPr>
            <a:r>
              <a:rPr sz="1000" spc="-10" dirty="0">
                <a:latin typeface="Lucida Sans Unicode"/>
                <a:cs typeface="Lucida Sans Unicode"/>
              </a:rPr>
              <a:t>ПИД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регулятор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его </a:t>
            </a:r>
            <a:r>
              <a:rPr sz="1000" spc="-25" dirty="0">
                <a:latin typeface="Lucida Sans Unicode"/>
                <a:cs typeface="Lucida Sans Unicode"/>
              </a:rPr>
              <a:t>особенности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РСУ </a:t>
            </a:r>
            <a:r>
              <a:rPr sz="1000" spc="-10" dirty="0">
                <a:latin typeface="Lucida Sans Unicode"/>
                <a:cs typeface="Lucida Sans Unicode"/>
              </a:rPr>
              <a:t>Иокогава: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8631" y="4455773"/>
            <a:ext cx="28854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других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65" dirty="0">
                <a:latin typeface="Lucida Sans Unicode"/>
                <a:cs typeface="Lucida Sans Unicode"/>
              </a:rPr>
              <a:t>их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особенностей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вариантов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использования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РСУ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Yokogawa: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0076" y="4760573"/>
            <a:ext cx="1273810" cy="153225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39395" algn="l"/>
              </a:tabLst>
            </a:pPr>
            <a:r>
              <a:rPr sz="1000" spc="-90" dirty="0">
                <a:latin typeface="Lucida Sans Unicode"/>
                <a:cs typeface="Lucida Sans Unicode"/>
              </a:rPr>
              <a:t>AS-</a:t>
            </a:r>
            <a:r>
              <a:rPr sz="1000" spc="-60" dirty="0">
                <a:latin typeface="Lucida Sans Unicode"/>
                <a:cs typeface="Lucida Sans Unicode"/>
              </a:rPr>
              <a:t>L,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AS-</a:t>
            </a:r>
            <a:r>
              <a:rPr sz="1000" spc="-65" dirty="0">
                <a:latin typeface="Lucida Sans Unicode"/>
                <a:cs typeface="Lucida Sans Unicode"/>
              </a:rPr>
              <a:t>M,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AS-</a:t>
            </a:r>
            <a:r>
              <a:rPr sz="1000" spc="-25" dirty="0">
                <a:latin typeface="Lucida Sans Unicode"/>
                <a:cs typeface="Lucida Sans Unicode"/>
              </a:rPr>
              <a:t>H;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SPLIT;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40" dirty="0">
                <a:latin typeface="Lucida Sans Unicode"/>
                <a:cs typeface="Lucida Sans Unicode"/>
              </a:rPr>
              <a:t>MLD-</a:t>
            </a:r>
            <a:r>
              <a:rPr sz="1000" spc="-25" dirty="0">
                <a:latin typeface="Lucida Sans Unicode"/>
                <a:cs typeface="Lucida Sans Unicode"/>
              </a:rPr>
              <a:t>SW;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FOUT;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23939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CALCU;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ADD;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239395" algn="l"/>
              </a:tabLst>
            </a:pPr>
            <a:r>
              <a:rPr sz="1000" spc="-50" dirty="0">
                <a:latin typeface="Lucida Sans Unicode"/>
                <a:cs typeface="Lucida Sans Unicode"/>
              </a:rPr>
              <a:t>PD-</a:t>
            </a:r>
            <a:r>
              <a:rPr sz="1000" spc="-25" dirty="0">
                <a:latin typeface="Lucida Sans Unicode"/>
                <a:cs typeface="Lucida Sans Unicode"/>
              </a:rPr>
              <a:t>MR;</a:t>
            </a:r>
            <a:endParaRPr sz="1000">
              <a:latin typeface="Lucida Sans Unicode"/>
              <a:cs typeface="Lucida Sans Unicode"/>
            </a:endParaRPr>
          </a:p>
          <a:p>
            <a:pPr marL="23939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239395" algn="l"/>
              </a:tabLst>
            </a:pPr>
            <a:r>
              <a:rPr sz="1000" spc="-40" dirty="0">
                <a:latin typeface="Lucida Sans Unicode"/>
                <a:cs typeface="Lucida Sans Unicode"/>
              </a:rPr>
              <a:t>FF-</a:t>
            </a:r>
            <a:r>
              <a:rPr sz="1000" spc="-20" dirty="0">
                <a:latin typeface="Lucida Sans Unicode"/>
                <a:cs typeface="Lucida Sans Unicode"/>
              </a:rPr>
              <a:t>SUM.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8631" y="6303242"/>
            <a:ext cx="2926080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51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селектором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изучение </a:t>
            </a:r>
            <a:r>
              <a:rPr sz="1000" spc="-20" dirty="0">
                <a:latin typeface="Lucida Sans Unicode"/>
                <a:cs typeface="Lucida Sans Unicode"/>
              </a:rPr>
              <a:t>инициализации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ERFB.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Создание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разделённого</a:t>
            </a:r>
            <a:r>
              <a:rPr sz="1000" spc="-10" dirty="0">
                <a:latin typeface="Lucida Sans Unicode"/>
                <a:cs typeface="Lucida Sans Unicode"/>
              </a:rPr>
              <a:t> диапазона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помощью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блоков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MLD-SW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SPLIT,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сравнение </a:t>
            </a:r>
            <a:r>
              <a:rPr sz="1000" spc="-20" dirty="0">
                <a:latin typeface="Lucida Sans Unicode"/>
                <a:cs typeface="Lucida Sans Unicode"/>
              </a:rPr>
              <a:t>полученных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результатов.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 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2504" y="7367763"/>
            <a:ext cx="3175635" cy="202374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4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принципов работы </a:t>
            </a:r>
            <a:r>
              <a:rPr sz="1000" spc="-10" dirty="0">
                <a:latin typeface="Lucida Sans Unicode"/>
                <a:cs typeface="Lucida Sans Unicode"/>
              </a:rPr>
              <a:t>сепараторов.</a:t>
            </a:r>
            <a:endParaRPr sz="1000">
              <a:latin typeface="Lucida Sans Unicode"/>
              <a:cs typeface="Lucida Sans Unicode"/>
            </a:endParaRPr>
          </a:p>
          <a:p>
            <a:pPr marL="228600" marR="26416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методов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-10" dirty="0">
                <a:latin typeface="Lucida Sans Unicode"/>
                <a:cs typeface="Lucida Sans Unicode"/>
              </a:rPr>
              <a:t> параметров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сепараторов.</a:t>
            </a:r>
            <a:endParaRPr sz="1000">
              <a:latin typeface="Lucida Sans Unicode"/>
              <a:cs typeface="Lucida Sans Unicode"/>
            </a:endParaRPr>
          </a:p>
          <a:p>
            <a:pPr marL="228600" marR="941705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Оценка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эффективности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методов </a:t>
            </a:r>
            <a:r>
              <a:rPr sz="1000" spc="-10" dirty="0">
                <a:latin typeface="Lucida Sans Unicode"/>
                <a:cs typeface="Lucida Sans Unicode"/>
              </a:rPr>
              <a:t>регулирования.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76073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Автоматизация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 </a:t>
            </a:r>
            <a:r>
              <a:rPr sz="1000" spc="-10" dirty="0">
                <a:latin typeface="Lucida Sans Unicode"/>
                <a:cs typeface="Lucida Sans Unicode"/>
              </a:rPr>
              <a:t>сепаратора </a:t>
            </a:r>
            <a:r>
              <a:rPr sz="1000" spc="-30" dirty="0">
                <a:latin typeface="Lucida Sans Unicode"/>
                <a:cs typeface="Lucida Sans Unicode"/>
              </a:rPr>
              <a:t>рефлюксной</a:t>
            </a:r>
            <a:r>
              <a:rPr sz="1000" spc="-10" dirty="0">
                <a:latin typeface="Lucida Sans Unicode"/>
                <a:cs typeface="Lucida Sans Unicode"/>
              </a:rPr>
              <a:t> жидкости.</a:t>
            </a:r>
            <a:endParaRPr sz="1000">
              <a:latin typeface="Lucida Sans Unicode"/>
              <a:cs typeface="Lucida Sans Unicode"/>
            </a:endParaRPr>
          </a:p>
          <a:p>
            <a:pPr marL="228600" marR="45847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тройного </a:t>
            </a:r>
            <a:r>
              <a:rPr sz="1000" spc="-10" dirty="0">
                <a:latin typeface="Lucida Sans Unicode"/>
                <a:cs typeface="Lucida Sans Unicode"/>
              </a:rPr>
              <a:t>каскада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включением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второго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PID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контроллера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режим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«PRD».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39300" y="2393281"/>
            <a:ext cx="3155315" cy="224917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5</a:t>
            </a:r>
            <a:endParaRPr sz="1200">
              <a:latin typeface="Arial Black"/>
              <a:cs typeface="Arial Black"/>
            </a:endParaRPr>
          </a:p>
          <a:p>
            <a:pPr marL="228600" marR="835025">
              <a:lnSpc>
                <a:spcPct val="100000"/>
              </a:lnSpc>
              <a:spcBef>
                <a:spcPts val="245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принципов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работы теплообменников.</a:t>
            </a:r>
            <a:endParaRPr sz="1000">
              <a:latin typeface="Lucida Sans Unicode"/>
              <a:cs typeface="Lucida Sans Unicode"/>
            </a:endParaRPr>
          </a:p>
          <a:p>
            <a:pPr marL="228600" marR="87947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методов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параметров теплообменников.</a:t>
            </a:r>
            <a:endParaRPr sz="1000">
              <a:latin typeface="Lucida Sans Unicode"/>
              <a:cs typeface="Lucida Sans Unicode"/>
            </a:endParaRPr>
          </a:p>
          <a:p>
            <a:pPr marL="228600" marR="921385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Оценка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эффективности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методов </a:t>
            </a:r>
            <a:r>
              <a:rPr sz="1000" spc="-10" dirty="0">
                <a:latin typeface="Lucida Sans Unicode"/>
                <a:cs typeface="Lucida Sans Unicode"/>
              </a:rPr>
              <a:t>регулирования.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508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Автоматизация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теплообменников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низа </a:t>
            </a:r>
            <a:r>
              <a:rPr sz="1000" spc="-10" dirty="0">
                <a:latin typeface="Lucida Sans Unicode"/>
                <a:cs typeface="Lucida Sans Unicode"/>
              </a:rPr>
              <a:t>колонны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конденсатора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рефлюкса.</a:t>
            </a:r>
            <a:endParaRPr sz="1000">
              <a:latin typeface="Lucida Sans Unicode"/>
              <a:cs typeface="Lucida Sans Unicode"/>
            </a:endParaRPr>
          </a:p>
          <a:p>
            <a:pPr marL="228600" marR="36893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 </a:t>
            </a:r>
            <a:r>
              <a:rPr sz="1000" spc="-25" dirty="0">
                <a:latin typeface="Lucida Sans Unicode"/>
                <a:cs typeface="Lucida Sans Unicode"/>
              </a:rPr>
              <a:t>температурой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через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контроль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тепловой </a:t>
            </a:r>
            <a:r>
              <a:rPr sz="1000" spc="-25" dirty="0">
                <a:latin typeface="Lucida Sans Unicode"/>
                <a:cs typeface="Lucida Sans Unicode"/>
              </a:rPr>
              <a:t>нагрузки.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9300" y="4730161"/>
            <a:ext cx="3150870" cy="183515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6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принципов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«Ratio Control».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Собрать</a:t>
            </a:r>
            <a:r>
              <a:rPr sz="1000" spc="-35" dirty="0">
                <a:latin typeface="Lucida Sans Unicode"/>
                <a:cs typeface="Lucida Sans Unicode"/>
              </a:rPr>
              <a:t> схему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«Ratio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Control»</a:t>
            </a:r>
            <a:endParaRPr sz="1000">
              <a:latin typeface="Lucida Sans Unicode"/>
              <a:cs typeface="Lucida Sans Unicode"/>
            </a:endParaRPr>
          </a:p>
          <a:p>
            <a:pPr marL="228600" marR="281305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регулирования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температуры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низа </a:t>
            </a:r>
            <a:r>
              <a:rPr sz="1000" spc="-25" dirty="0">
                <a:latin typeface="Lucida Sans Unicode"/>
                <a:cs typeface="Lucida Sans Unicode"/>
              </a:rPr>
              <a:t>дистилляционной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колонны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зависимости </a:t>
            </a:r>
            <a:r>
              <a:rPr sz="1000" spc="-35" dirty="0">
                <a:latin typeface="Lucida Sans Unicode"/>
                <a:cs typeface="Lucida Sans Unicode"/>
              </a:rPr>
              <a:t>от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входного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колонну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потока.</a:t>
            </a:r>
            <a:endParaRPr sz="1000">
              <a:latin typeface="Lucida Sans Unicode"/>
              <a:cs typeface="Lucida Sans Unicode"/>
            </a:endParaRPr>
          </a:p>
          <a:p>
            <a:pPr marL="228600" marR="32004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Оценить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достоинства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недостатки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схемы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«Ratio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Control».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9300" y="6653041"/>
            <a:ext cx="3132455" cy="1647189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7</a:t>
            </a:r>
            <a:endParaRPr sz="1200">
              <a:latin typeface="Arial Black"/>
              <a:cs typeface="Arial Black"/>
            </a:endParaRPr>
          </a:p>
          <a:p>
            <a:pPr marL="228600" marR="5080">
              <a:lnSpc>
                <a:spcPct val="100000"/>
              </a:lnSpc>
              <a:spcBef>
                <a:spcPts val="53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принципов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работы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«Feed Forward».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Собрать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схему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«Feed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Forward»</a:t>
            </a:r>
            <a:endParaRPr sz="1000">
              <a:latin typeface="Lucida Sans Unicode"/>
              <a:cs typeface="Lucida Sans Unicode"/>
            </a:endParaRPr>
          </a:p>
          <a:p>
            <a:pPr marL="228600" marR="26289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регулирования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температуры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низа </a:t>
            </a:r>
            <a:r>
              <a:rPr sz="1000" spc="-25" dirty="0">
                <a:latin typeface="Lucida Sans Unicode"/>
                <a:cs typeface="Lucida Sans Unicode"/>
              </a:rPr>
              <a:t>дистилляционной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колонны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зависимости </a:t>
            </a:r>
            <a:r>
              <a:rPr sz="1000" spc="-35" dirty="0">
                <a:latin typeface="Lucida Sans Unicode"/>
                <a:cs typeface="Lucida Sans Unicode"/>
              </a:rPr>
              <a:t>от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входного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25" dirty="0">
                <a:latin typeface="Lucida Sans Unicode"/>
                <a:cs typeface="Lucida Sans Unicode"/>
              </a:rPr>
              <a:t> колонну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потока.</a:t>
            </a:r>
            <a:endParaRPr sz="1000">
              <a:latin typeface="Lucida Sans Unicode"/>
              <a:cs typeface="Lucida Sans Unicode"/>
            </a:endParaRPr>
          </a:p>
          <a:p>
            <a:pPr marL="228600" marR="455930">
              <a:lnSpc>
                <a:spcPct val="100000"/>
              </a:lnSpc>
              <a:spcBef>
                <a:spcPts val="285"/>
              </a:spcBef>
            </a:pPr>
            <a:r>
              <a:rPr sz="1000" spc="-20" dirty="0">
                <a:latin typeface="Lucida Sans Unicode"/>
                <a:cs typeface="Lucida Sans Unicode"/>
              </a:rPr>
              <a:t>Сравнение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схем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«Ratio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Control»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«Feed </a:t>
            </a:r>
            <a:r>
              <a:rPr sz="1000" spc="-20" dirty="0">
                <a:latin typeface="Lucida Sans Unicode"/>
                <a:cs typeface="Lucida Sans Unicode"/>
              </a:rPr>
              <a:t>Forward».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Практические 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30399" y="8495999"/>
            <a:ext cx="490220" cy="99695"/>
            <a:chOff x="6530399" y="8495999"/>
            <a:chExt cx="490220" cy="99695"/>
          </a:xfrm>
        </p:grpSpPr>
        <p:sp>
          <p:nvSpPr>
            <p:cNvPr id="15" name="object 15"/>
            <p:cNvSpPr/>
            <p:nvPr/>
          </p:nvSpPr>
          <p:spPr>
            <a:xfrm>
              <a:off x="6530399" y="8545541"/>
              <a:ext cx="401955" cy="0"/>
            </a:xfrm>
            <a:custGeom>
              <a:avLst/>
              <a:gdLst/>
              <a:ahLst/>
              <a:cxnLst/>
              <a:rect l="l" t="t" r="r" b="b"/>
              <a:pathLst>
                <a:path w="401954">
                  <a:moveTo>
                    <a:pt x="0" y="0"/>
                  </a:moveTo>
                  <a:lnTo>
                    <a:pt x="401662" y="0"/>
                  </a:lnTo>
                </a:path>
              </a:pathLst>
            </a:custGeom>
            <a:ln w="25400">
              <a:solidFill>
                <a:srgbClr val="C3484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83830" y="8495999"/>
              <a:ext cx="136525" cy="99695"/>
            </a:xfrm>
            <a:custGeom>
              <a:avLst/>
              <a:gdLst/>
              <a:ahLst/>
              <a:cxnLst/>
              <a:rect l="l" t="t" r="r" b="b"/>
              <a:pathLst>
                <a:path w="136525" h="99695">
                  <a:moveTo>
                    <a:pt x="0" y="0"/>
                  </a:moveTo>
                  <a:lnTo>
                    <a:pt x="0" y="99098"/>
                  </a:lnTo>
                  <a:lnTo>
                    <a:pt x="136169" y="495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4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68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560309" cy="1872614"/>
          </a:xfrm>
          <a:custGeom>
            <a:avLst/>
            <a:gdLst/>
            <a:ahLst/>
            <a:cxnLst/>
            <a:rect l="l" t="t" r="r" b="b"/>
            <a:pathLst>
              <a:path w="7560309" h="1872614">
                <a:moveTo>
                  <a:pt x="7559992" y="0"/>
                </a:moveTo>
                <a:lnTo>
                  <a:pt x="0" y="0"/>
                </a:lnTo>
                <a:lnTo>
                  <a:pt x="0" y="1872005"/>
                </a:lnTo>
                <a:lnTo>
                  <a:pt x="7559992" y="1872005"/>
                </a:lnTo>
                <a:lnTo>
                  <a:pt x="7559992" y="0"/>
                </a:lnTo>
                <a:close/>
              </a:path>
            </a:pathLst>
          </a:custGeom>
          <a:solidFill>
            <a:srgbClr val="C348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27300" y="454824"/>
            <a:ext cx="578231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Основы</a:t>
            </a:r>
            <a:r>
              <a:rPr sz="20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автоматического</a:t>
            </a:r>
            <a:r>
              <a:rPr sz="20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</a:rPr>
              <a:t>управления </a:t>
            </a:r>
            <a:r>
              <a:rPr sz="2000" spc="-140" dirty="0">
                <a:solidFill>
                  <a:srgbClr val="FFFFFF"/>
                </a:solidFill>
                <a:latin typeface="Arial Black"/>
                <a:cs typeface="Arial Black"/>
              </a:rPr>
              <a:t>процессом.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Arial Black"/>
                <a:cs typeface="Arial Black"/>
              </a:rPr>
              <a:t>PID-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регуляторы </a:t>
            </a:r>
            <a:r>
              <a:rPr sz="2000" spc="-80" dirty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sz="20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их</a:t>
            </a:r>
            <a:r>
              <a:rPr sz="2000" spc="-105" dirty="0">
                <a:solidFill>
                  <a:srgbClr val="FFFFFF"/>
                </a:solidFill>
                <a:latin typeface="Arial Black"/>
                <a:cs typeface="Arial Black"/>
              </a:rPr>
              <a:t> настройка.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20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Инженерный</a:t>
            </a:r>
            <a:r>
              <a:rPr sz="2000" spc="-10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Lucida Sans Unicode"/>
                <a:cs typeface="Lucida Sans Unicode"/>
              </a:rPr>
              <a:t>курс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2300" y="2099629"/>
            <a:ext cx="2825115" cy="2273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95" dirty="0">
                <a:solidFill>
                  <a:srgbClr val="00579C"/>
                </a:solidFill>
                <a:latin typeface="Arial Black"/>
                <a:cs typeface="Arial Black"/>
              </a:rPr>
              <a:t>Содержание</a:t>
            </a:r>
            <a:r>
              <a:rPr sz="14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400" spc="-10" dirty="0">
                <a:solidFill>
                  <a:srgbClr val="00579C"/>
                </a:solidFill>
                <a:latin typeface="Arial Black"/>
                <a:cs typeface="Arial Black"/>
              </a:rPr>
              <a:t>курса:</a:t>
            </a:r>
            <a:endParaRPr sz="1400">
              <a:latin typeface="Arial Black"/>
              <a:cs typeface="Arial Black"/>
            </a:endParaRPr>
          </a:p>
          <a:p>
            <a:pPr marL="32384">
              <a:lnSpc>
                <a:spcPct val="100000"/>
              </a:lnSpc>
              <a:spcBef>
                <a:spcPts val="925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8</a:t>
            </a:r>
            <a:endParaRPr sz="1200">
              <a:latin typeface="Arial Black"/>
              <a:cs typeface="Arial Black"/>
            </a:endParaRPr>
          </a:p>
          <a:p>
            <a:pPr marL="248285" marR="5080">
              <a:lnSpc>
                <a:spcPct val="100000"/>
              </a:lnSpc>
              <a:spcBef>
                <a:spcPts val="525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принципов работы </a:t>
            </a:r>
            <a:r>
              <a:rPr sz="1000" spc="-10" dirty="0">
                <a:latin typeface="Lucida Sans Unicode"/>
                <a:cs typeface="Lucida Sans Unicode"/>
              </a:rPr>
              <a:t>колонн фракционирования.</a:t>
            </a:r>
            <a:endParaRPr sz="1000">
              <a:latin typeface="Lucida Sans Unicode"/>
              <a:cs typeface="Lucida Sans Unicode"/>
            </a:endParaRPr>
          </a:p>
          <a:p>
            <a:pPr marL="248285" marR="26416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методов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контроля 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-10" dirty="0">
                <a:latin typeface="Lucida Sans Unicode"/>
                <a:cs typeface="Lucida Sans Unicode"/>
              </a:rPr>
              <a:t> параметров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колонн </a:t>
            </a:r>
            <a:r>
              <a:rPr sz="1000" spc="-10" dirty="0">
                <a:latin typeface="Lucida Sans Unicode"/>
                <a:cs typeface="Lucida Sans Unicode"/>
              </a:rPr>
              <a:t>фракционирования.</a:t>
            </a:r>
            <a:endParaRPr sz="1000">
              <a:latin typeface="Lucida Sans Unicode"/>
              <a:cs typeface="Lucida Sans Unicode"/>
            </a:endParaRPr>
          </a:p>
          <a:p>
            <a:pPr marL="248285" marR="570865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Оценка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эффективности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методов </a:t>
            </a:r>
            <a:r>
              <a:rPr sz="1000" spc="-10" dirty="0">
                <a:latin typeface="Lucida Sans Unicode"/>
                <a:cs typeface="Lucida Sans Unicode"/>
              </a:rPr>
              <a:t>регулирования.</a:t>
            </a:r>
            <a:endParaRPr sz="1000">
              <a:latin typeface="Lucida Sans Unicode"/>
              <a:cs typeface="Lucida Sans Unicode"/>
            </a:endParaRPr>
          </a:p>
          <a:p>
            <a:pPr marL="248285" marR="11938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Рассмотрение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«Feed Forward».</a:t>
            </a:r>
            <a:endParaRPr sz="1000">
              <a:latin typeface="Lucida Sans Unicode"/>
              <a:cs typeface="Lucida Sans Unicode"/>
            </a:endParaRPr>
          </a:p>
          <a:p>
            <a:pPr marL="24828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2504" y="4461363"/>
            <a:ext cx="3150870" cy="365569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00579C"/>
                </a:solidFill>
                <a:latin typeface="Arial Black"/>
                <a:cs typeface="Arial Black"/>
              </a:rPr>
              <a:t>9</a:t>
            </a:r>
            <a:endParaRPr sz="1200">
              <a:latin typeface="Arial Black"/>
              <a:cs typeface="Arial Black"/>
            </a:endParaRPr>
          </a:p>
          <a:p>
            <a:pPr marL="228600" marR="84455">
              <a:lnSpc>
                <a:spcPct val="100000"/>
              </a:lnSpc>
              <a:spcBef>
                <a:spcPts val="530"/>
              </a:spcBef>
            </a:pPr>
            <a:r>
              <a:rPr sz="1000" dirty="0">
                <a:latin typeface="Lucida Sans Unicode"/>
                <a:cs typeface="Lucida Sans Unicode"/>
              </a:rPr>
              <a:t>Реализация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схемы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температурой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расходом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для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теплообменника</a:t>
            </a:r>
            <a:endParaRPr sz="1000">
              <a:latin typeface="Lucida Sans Unicode"/>
              <a:cs typeface="Lucida Sans Unicode"/>
            </a:endParaRPr>
          </a:p>
          <a:p>
            <a:pPr marL="228600" marR="183515">
              <a:lnSpc>
                <a:spcPct val="100000"/>
              </a:lnSpc>
            </a:pP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6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параллельным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байпасирующим </a:t>
            </a:r>
            <a:r>
              <a:rPr sz="1000" spc="-25" dirty="0">
                <a:latin typeface="Lucida Sans Unicode"/>
                <a:cs typeface="Lucida Sans Unicode"/>
              </a:rPr>
              <a:t>трубопроводом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двумя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клапанами регулирования</a:t>
            </a:r>
            <a:r>
              <a:rPr sz="1000" spc="-45" dirty="0">
                <a:latin typeface="Lucida Sans Unicode"/>
                <a:cs typeface="Lucida Sans Unicode"/>
              </a:rPr>
              <a:t> расхода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каждой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труб. </a:t>
            </a:r>
            <a:r>
              <a:rPr sz="1000" spc="-10" dirty="0">
                <a:latin typeface="Lucida Sans Unicode"/>
                <a:cs typeface="Lucida Sans Unicode"/>
              </a:rPr>
              <a:t>Разобрать</a:t>
            </a:r>
            <a:r>
              <a:rPr sz="1000" spc="-30" dirty="0">
                <a:latin typeface="Lucida Sans Unicode"/>
                <a:cs typeface="Lucida Sans Unicode"/>
              </a:rPr>
              <a:t> контур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управления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«Decoupling».</a:t>
            </a:r>
            <a:endParaRPr sz="1000">
              <a:latin typeface="Lucida Sans Unicode"/>
              <a:cs typeface="Lucida Sans Unicode"/>
            </a:endParaRPr>
          </a:p>
          <a:p>
            <a:pPr marL="228600" marR="145415">
              <a:lnSpc>
                <a:spcPct val="100000"/>
              </a:lnSpc>
              <a:spcBef>
                <a:spcPts val="280"/>
              </a:spcBef>
            </a:pPr>
            <a:r>
              <a:rPr sz="1000" spc="-10" dirty="0">
                <a:latin typeface="Lucida Sans Unicode"/>
                <a:cs typeface="Lucida Sans Unicode"/>
              </a:rPr>
              <a:t>Разработка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внедрение</a:t>
            </a:r>
            <a:r>
              <a:rPr sz="1000" spc="-20" dirty="0">
                <a:latin typeface="Lucida Sans Unicode"/>
                <a:cs typeface="Lucida Sans Unicode"/>
              </a:rPr>
              <a:t> защитных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контуров управления.</a:t>
            </a:r>
            <a:endParaRPr sz="1000">
              <a:latin typeface="Lucida Sans Unicode"/>
              <a:cs typeface="Lucida Sans Unicode"/>
            </a:endParaRPr>
          </a:p>
          <a:p>
            <a:pPr marL="228600" marR="62865">
              <a:lnSpc>
                <a:spcPct val="100000"/>
              </a:lnSpc>
              <a:spcBef>
                <a:spcPts val="285"/>
              </a:spcBef>
            </a:pPr>
            <a:r>
              <a:rPr sz="1000" dirty="0">
                <a:latin typeface="Lucida Sans Unicode"/>
                <a:cs typeface="Lucida Sans Unicode"/>
              </a:rPr>
              <a:t>Разбор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методик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линеаризации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характеристик </a:t>
            </a:r>
            <a:r>
              <a:rPr sz="1000" spc="-10" dirty="0">
                <a:latin typeface="Lucida Sans Unicode"/>
                <a:cs typeface="Lucida Sans Unicode"/>
              </a:rPr>
              <a:t>управляющих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клапанов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методами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РСУ.</a:t>
            </a:r>
            <a:endParaRPr sz="1000">
              <a:latin typeface="Lucida Sans Unicode"/>
              <a:cs typeface="Lucida Sans Unicode"/>
            </a:endParaRPr>
          </a:p>
          <a:p>
            <a:pPr marL="228600" marR="487680">
              <a:lnSpc>
                <a:spcPct val="100000"/>
              </a:lnSpc>
              <a:spcBef>
                <a:spcPts val="280"/>
              </a:spcBef>
            </a:pPr>
            <a:r>
              <a:rPr sz="1000" spc="-20" dirty="0">
                <a:latin typeface="Lucida Sans Unicode"/>
                <a:cs typeface="Lucida Sans Unicode"/>
              </a:rPr>
              <a:t>Постановка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самостоятельного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задания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80" dirty="0">
                <a:latin typeface="Lucida Sans Unicode"/>
                <a:cs typeface="Lucida Sans Unicode"/>
              </a:rPr>
              <a:t>10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день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«Автоматизация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установки фракционирования»:</a:t>
            </a:r>
            <a:endParaRPr sz="1000">
              <a:latin typeface="Lucida Sans Unicode"/>
              <a:cs typeface="Lucida Sans Unicode"/>
            </a:endParaRPr>
          </a:p>
          <a:p>
            <a:pPr marL="586740" marR="729615" indent="-226695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588645" algn="l"/>
              </a:tabLst>
            </a:pPr>
            <a:r>
              <a:rPr sz="1000" dirty="0">
                <a:latin typeface="Lucida Sans Unicode"/>
                <a:cs typeface="Lucida Sans Unicode"/>
              </a:rPr>
              <a:t>требования</a:t>
            </a:r>
            <a:r>
              <a:rPr sz="1000" spc="-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поддержанию 	</a:t>
            </a:r>
            <a:r>
              <a:rPr sz="1000" spc="-30" dirty="0">
                <a:latin typeface="Lucida Sans Unicode"/>
                <a:cs typeface="Lucida Sans Unicode"/>
              </a:rPr>
              <a:t>технологических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параметров</a:t>
            </a:r>
            <a:endParaRPr sz="1000">
              <a:latin typeface="Lucida Sans Unicode"/>
              <a:cs typeface="Lucida Sans Unicode"/>
            </a:endParaRPr>
          </a:p>
          <a:p>
            <a:pPr marL="586740" marR="5080" indent="-226695">
              <a:lnSpc>
                <a:spcPct val="100000"/>
              </a:lnSpc>
              <a:spcBef>
                <a:spcPts val="284"/>
              </a:spcBef>
              <a:buAutoNum type="arabicPeriod"/>
              <a:tabLst>
                <a:tab pos="588645" algn="l"/>
              </a:tabLst>
            </a:pPr>
            <a:r>
              <a:rPr sz="1000" dirty="0">
                <a:latin typeface="Lucida Sans Unicode"/>
                <a:cs typeface="Lucida Sans Unicode"/>
              </a:rPr>
              <a:t>требования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использованию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различных 	</a:t>
            </a:r>
            <a:r>
              <a:rPr sz="1000" spc="-35" dirty="0">
                <a:latin typeface="Lucida Sans Unicode"/>
                <a:cs typeface="Lucida Sans Unicode"/>
              </a:rPr>
              <a:t>схем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управления</a:t>
            </a:r>
            <a:endParaRPr sz="1000">
              <a:latin typeface="Lucida Sans Unicode"/>
              <a:cs typeface="Lucida Sans Unicode"/>
            </a:endParaRPr>
          </a:p>
          <a:p>
            <a:pPr marL="586740" marR="75565" indent="-226695">
              <a:lnSpc>
                <a:spcPct val="100000"/>
              </a:lnSpc>
              <a:spcBef>
                <a:spcPts val="280"/>
              </a:spcBef>
              <a:buAutoNum type="arabicPeriod"/>
              <a:tabLst>
                <a:tab pos="58864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объяснение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критериев</a:t>
            </a:r>
            <a:r>
              <a:rPr sz="1000" spc="-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оценки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качества 	</a:t>
            </a:r>
            <a:r>
              <a:rPr sz="1000" dirty="0">
                <a:latin typeface="Lucida Sans Unicode"/>
                <a:cs typeface="Lucida Sans Unicode"/>
              </a:rPr>
              <a:t>выполнения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самостоятельного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задания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упражнения.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9300" y="2393281"/>
            <a:ext cx="3140710" cy="145097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200" spc="-75" dirty="0">
                <a:solidFill>
                  <a:srgbClr val="00579C"/>
                </a:solidFill>
                <a:latin typeface="Arial Black"/>
                <a:cs typeface="Arial Black"/>
              </a:rPr>
              <a:t>День</a:t>
            </a:r>
            <a:r>
              <a:rPr sz="1200" spc="-6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00579C"/>
                </a:solidFill>
                <a:latin typeface="Arial Black"/>
                <a:cs typeface="Arial Black"/>
              </a:rPr>
              <a:t>10</a:t>
            </a:r>
            <a:endParaRPr sz="1200">
              <a:latin typeface="Arial Black"/>
              <a:cs typeface="Arial Black"/>
            </a:endParaRPr>
          </a:p>
          <a:p>
            <a:pPr marL="228600">
              <a:lnSpc>
                <a:spcPct val="100000"/>
              </a:lnSpc>
              <a:spcBef>
                <a:spcPts val="245"/>
              </a:spcBef>
            </a:pPr>
            <a:r>
              <a:rPr sz="1000" spc="-10" dirty="0">
                <a:latin typeface="Lucida Sans Unicode"/>
                <a:cs typeface="Lucida Sans Unicode"/>
              </a:rPr>
              <a:t>Автоматизация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установки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фракционирования.</a:t>
            </a:r>
            <a:endParaRPr sz="1000">
              <a:latin typeface="Lucida Sans Unicode"/>
              <a:cs typeface="Lucida Sans Unicode"/>
            </a:endParaRPr>
          </a:p>
          <a:p>
            <a:pPr marL="228600" marR="896619">
              <a:lnSpc>
                <a:spcPct val="100000"/>
              </a:lnSpc>
              <a:spcBef>
                <a:spcPts val="280"/>
              </a:spcBef>
            </a:pPr>
            <a:r>
              <a:rPr sz="1000" spc="-25" dirty="0">
                <a:latin typeface="Lucida Sans Unicode"/>
                <a:cs typeface="Lucida Sans Unicode"/>
              </a:rPr>
              <a:t>Оценка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качества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регулирования самостоятельной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5"/>
              </a:spcBef>
            </a:pPr>
            <a:r>
              <a:rPr sz="1000" spc="-25" dirty="0">
                <a:latin typeface="Lucida Sans Unicode"/>
                <a:cs typeface="Lucida Sans Unicode"/>
              </a:rPr>
              <a:t>Обсуждение результатов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подходов</a:t>
            </a:r>
            <a:endParaRPr sz="1000">
              <a:latin typeface="Lucida Sans Unicode"/>
              <a:cs typeface="Lucida Sans Unicode"/>
            </a:endParaRPr>
          </a:p>
          <a:p>
            <a:pPr marL="228600" marR="138430">
              <a:lnSpc>
                <a:spcPct val="100000"/>
              </a:lnSpc>
            </a:pPr>
            <a:r>
              <a:rPr sz="1000" dirty="0">
                <a:latin typeface="Lucida Sans Unicode"/>
                <a:cs typeface="Lucida Sans Unicode"/>
              </a:rPr>
              <a:t>к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выбору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реализации</a:t>
            </a:r>
            <a:r>
              <a:rPr sz="1000" spc="-30" dirty="0">
                <a:latin typeface="Lucida Sans Unicode"/>
                <a:cs typeface="Lucida Sans Unicode"/>
              </a:rPr>
              <a:t> методик </a:t>
            </a:r>
            <a:r>
              <a:rPr sz="1000" spc="-10" dirty="0">
                <a:latin typeface="Lucida Sans Unicode"/>
                <a:cs typeface="Lucida Sans Unicode"/>
              </a:rPr>
              <a:t>управления самостоятельной</a:t>
            </a:r>
            <a:r>
              <a:rPr sz="1000" spc="-5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работы.</a:t>
            </a:r>
            <a:endParaRPr sz="1000">
              <a:latin typeface="Lucida Sans Unicode"/>
              <a:cs typeface="Lucida Sans Unicode"/>
            </a:endParaRPr>
          </a:p>
          <a:p>
            <a:pPr marL="228600">
              <a:lnSpc>
                <a:spcPct val="100000"/>
              </a:lnSpc>
              <a:spcBef>
                <a:spcPts val="284"/>
              </a:spcBef>
            </a:pPr>
            <a:r>
              <a:rPr sz="1000" spc="-10" dirty="0">
                <a:latin typeface="Lucida Sans Unicode"/>
                <a:cs typeface="Lucida Sans Unicode"/>
              </a:rPr>
              <a:t>Практические упражнения.</a:t>
            </a:r>
            <a:endParaRPr sz="1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299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Lucida Sans Unicode"/>
                <a:cs typeface="Lucida Sans Unicode"/>
              </a:rPr>
              <a:t>69</a:t>
            </a:r>
            <a:r>
              <a:rPr sz="800" spc="165" dirty="0">
                <a:latin typeface="Lucida Sans Unicode"/>
                <a:cs typeface="Lucida Sans Unicode"/>
              </a:rPr>
              <a:t>  </a:t>
            </a: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4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СНГ»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544824"/>
            <a:ext cx="654685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35" dirty="0">
                <a:solidFill>
                  <a:srgbClr val="00579C"/>
                </a:solidFill>
                <a:latin typeface="Arial Black"/>
                <a:cs typeface="Arial Black"/>
              </a:rPr>
              <a:t>Специальные</a:t>
            </a:r>
            <a:r>
              <a:rPr sz="2000" spc="-8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35" dirty="0">
                <a:solidFill>
                  <a:srgbClr val="00579C"/>
                </a:solidFill>
                <a:latin typeface="Arial Black"/>
                <a:cs typeface="Arial Black"/>
              </a:rPr>
              <a:t>возможности</a:t>
            </a:r>
            <a:r>
              <a:rPr sz="2000" spc="-8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14" dirty="0">
                <a:solidFill>
                  <a:srgbClr val="00579C"/>
                </a:solidFill>
                <a:latin typeface="Arial Black"/>
                <a:cs typeface="Arial Black"/>
              </a:rPr>
              <a:t>Учебного</a:t>
            </a: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" dirty="0">
                <a:solidFill>
                  <a:srgbClr val="00579C"/>
                </a:solidFill>
                <a:latin typeface="Arial Black"/>
                <a:cs typeface="Arial Black"/>
              </a:rPr>
              <a:t>центра: </a:t>
            </a:r>
            <a:r>
              <a:rPr sz="2000" spc="-110" dirty="0">
                <a:solidFill>
                  <a:srgbClr val="00579C"/>
                </a:solidFill>
                <a:latin typeface="Arial Black"/>
                <a:cs typeface="Arial Black"/>
              </a:rPr>
              <a:t>демо-версии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65" dirty="0">
                <a:solidFill>
                  <a:srgbClr val="00579C"/>
                </a:solidFill>
                <a:latin typeface="Arial Black"/>
                <a:cs typeface="Arial Black"/>
              </a:rPr>
              <a:t>сервисных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5" dirty="0">
                <a:solidFill>
                  <a:srgbClr val="00579C"/>
                </a:solidFill>
                <a:latin typeface="Arial Black"/>
                <a:cs typeface="Arial Black"/>
              </a:rPr>
              <a:t>решений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45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40" dirty="0">
                <a:solidFill>
                  <a:srgbClr val="00579C"/>
                </a:solidFill>
                <a:latin typeface="Arial Black"/>
                <a:cs typeface="Arial Black"/>
              </a:rPr>
              <a:t>г.</a:t>
            </a:r>
            <a:r>
              <a:rPr sz="2000" spc="-1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2000" spc="-100" dirty="0">
                <a:solidFill>
                  <a:srgbClr val="00579C"/>
                </a:solidFill>
                <a:latin typeface="Arial Black"/>
                <a:cs typeface="Arial Black"/>
              </a:rPr>
              <a:t>Зеленоград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7300" y="1562064"/>
            <a:ext cx="6506209" cy="7280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Учебный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 центр </a:t>
            </a:r>
            <a:r>
              <a:rPr sz="1000" spc="-70" dirty="0">
                <a:solidFill>
                  <a:srgbClr val="00579C"/>
                </a:solidFill>
                <a:latin typeface="Arial Black"/>
                <a:cs typeface="Arial Black"/>
              </a:rPr>
              <a:t>(г.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Зеленоград)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предоставляет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уникальную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55" dirty="0">
                <a:solidFill>
                  <a:srgbClr val="00579C"/>
                </a:solidFill>
                <a:latin typeface="Arial Black"/>
                <a:cs typeface="Arial Black"/>
              </a:rPr>
              <a:t>возможность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55" dirty="0">
                <a:solidFill>
                  <a:srgbClr val="00579C"/>
                </a:solidFill>
                <a:latin typeface="Arial Black"/>
                <a:cs typeface="Arial Black"/>
              </a:rPr>
              <a:t>ознакомиться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140" dirty="0">
                <a:solidFill>
                  <a:srgbClr val="00579C"/>
                </a:solidFill>
                <a:latin typeface="Arial Black"/>
                <a:cs typeface="Arial Black"/>
              </a:rPr>
              <a:t>с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 сервис-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ными</a:t>
            </a:r>
            <a:r>
              <a:rPr sz="1000" spc="-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решениями</a:t>
            </a:r>
            <a:r>
              <a:rPr sz="1000" spc="-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35" dirty="0">
                <a:solidFill>
                  <a:srgbClr val="00579C"/>
                </a:solidFill>
                <a:latin typeface="Arial Black"/>
                <a:cs typeface="Arial Black"/>
              </a:rPr>
              <a:t>и</a:t>
            </a:r>
            <a:r>
              <a:rPr sz="1000" spc="-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прикладным</a:t>
            </a:r>
            <a:r>
              <a:rPr sz="1000" spc="-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35" dirty="0">
                <a:solidFill>
                  <a:srgbClr val="00579C"/>
                </a:solidFill>
                <a:latin typeface="Arial Black"/>
                <a:cs typeface="Arial Black"/>
              </a:rPr>
              <a:t>программным</a:t>
            </a:r>
            <a:r>
              <a:rPr sz="1000" spc="-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обеспечением</a:t>
            </a:r>
            <a:r>
              <a:rPr sz="1000" spc="-2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Yokogawa.</a:t>
            </a:r>
            <a:endParaRPr sz="1000"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850"/>
              </a:spcBef>
            </a:pPr>
            <a:r>
              <a:rPr sz="1000" spc="-125" dirty="0">
                <a:solidFill>
                  <a:srgbClr val="00579C"/>
                </a:solidFill>
                <a:latin typeface="Arial Black"/>
                <a:cs typeface="Arial Black"/>
              </a:rPr>
              <a:t>В</a:t>
            </a:r>
            <a:r>
              <a:rPr sz="1000" spc="-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аудиториях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развёрнуты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действующие</a:t>
            </a:r>
            <a:r>
              <a:rPr sz="1000" spc="-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50" dirty="0">
                <a:solidFill>
                  <a:srgbClr val="00579C"/>
                </a:solidFill>
                <a:latin typeface="Arial Black"/>
                <a:cs typeface="Arial Black"/>
              </a:rPr>
              <a:t>демонстрационные</a:t>
            </a:r>
            <a:r>
              <a:rPr sz="1000" spc="-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55" dirty="0">
                <a:solidFill>
                  <a:srgbClr val="00579C"/>
                </a:solidFill>
                <a:latin typeface="Arial Black"/>
                <a:cs typeface="Arial Black"/>
              </a:rPr>
              <a:t>стенды,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50" dirty="0">
                <a:solidFill>
                  <a:srgbClr val="00579C"/>
                </a:solidFill>
                <a:latin typeface="Arial Black"/>
                <a:cs typeface="Arial Black"/>
              </a:rPr>
              <a:t>позволяющие</a:t>
            </a:r>
            <a:r>
              <a:rPr sz="1000" spc="-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35" dirty="0">
                <a:solidFill>
                  <a:srgbClr val="00579C"/>
                </a:solidFill>
                <a:latin typeface="Arial Black"/>
                <a:cs typeface="Arial Black"/>
              </a:rPr>
              <a:t>на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 практике </a:t>
            </a: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оценить</a:t>
            </a:r>
            <a:r>
              <a:rPr sz="1000" spc="-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5" dirty="0">
                <a:solidFill>
                  <a:srgbClr val="00579C"/>
                </a:solidFill>
                <a:latin typeface="Arial Black"/>
                <a:cs typeface="Arial Black"/>
              </a:rPr>
              <a:t>ключевые</a:t>
            </a:r>
            <a:r>
              <a:rPr sz="1000" spc="-2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технологии:</a:t>
            </a:r>
            <a:endParaRPr sz="1000">
              <a:latin typeface="Arial Black"/>
              <a:cs typeface="Arial Black"/>
            </a:endParaRPr>
          </a:p>
          <a:p>
            <a:pPr marL="155575" indent="-142875">
              <a:lnSpc>
                <a:spcPct val="100000"/>
              </a:lnSpc>
              <a:spcBef>
                <a:spcPts val="1330"/>
              </a:spcBef>
              <a:buAutoNum type="arabicPeriod"/>
              <a:tabLst>
                <a:tab pos="155575" algn="l"/>
              </a:tabLst>
            </a:pP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Контроль</a:t>
            </a:r>
            <a:r>
              <a:rPr sz="1000" spc="-3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45" dirty="0">
                <a:solidFill>
                  <a:srgbClr val="00579C"/>
                </a:solidFill>
                <a:latin typeface="Arial Black"/>
                <a:cs typeface="Arial Black"/>
              </a:rPr>
              <a:t>доступа</a:t>
            </a:r>
            <a:r>
              <a:rPr sz="1000" spc="-3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пользователей</a:t>
            </a:r>
            <a:r>
              <a:rPr sz="1000" spc="-3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85" dirty="0">
                <a:solidFill>
                  <a:srgbClr val="00579C"/>
                </a:solidFill>
                <a:latin typeface="Arial Black"/>
                <a:cs typeface="Arial Black"/>
              </a:rPr>
              <a:t>АСУ</a:t>
            </a:r>
            <a:r>
              <a:rPr sz="1000" spc="-3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110" dirty="0">
                <a:solidFill>
                  <a:srgbClr val="00579C"/>
                </a:solidFill>
                <a:latin typeface="Arial Black"/>
                <a:cs typeface="Arial Black"/>
              </a:rPr>
              <a:t>ТП</a:t>
            </a:r>
            <a:r>
              <a:rPr sz="1000" spc="-3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(SLM)</a:t>
            </a:r>
            <a:endParaRPr sz="1000">
              <a:latin typeface="Arial Black"/>
              <a:cs typeface="Arial Black"/>
            </a:endParaRPr>
          </a:p>
          <a:p>
            <a:pPr marL="513080" marR="2212975" lvl="1" indent="-225425" algn="just">
              <a:lnSpc>
                <a:spcPct val="116700"/>
              </a:lnSpc>
              <a:spcBef>
                <a:spcPts val="850"/>
              </a:spcBef>
              <a:buChar char="•"/>
              <a:tabLst>
                <a:tab pos="51625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Специализированное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60" dirty="0">
                <a:latin typeface="Lucida Sans Unicode"/>
                <a:cs typeface="Lucida Sans Unicode"/>
              </a:rPr>
              <a:t>ПО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«Secure</a:t>
            </a:r>
            <a:r>
              <a:rPr sz="1000" spc="-1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Login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Manager» </a:t>
            </a:r>
            <a:r>
              <a:rPr sz="1000" spc="-45" dirty="0">
                <a:latin typeface="Lucida Sans Unicode"/>
                <a:cs typeface="Lucida Sans Unicode"/>
              </a:rPr>
              <a:t>на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рабочих 	</a:t>
            </a:r>
            <a:r>
              <a:rPr sz="1000" spc="-30" dirty="0">
                <a:latin typeface="Lucida Sans Unicode"/>
                <a:cs typeface="Lucida Sans Unicode"/>
              </a:rPr>
              <a:t>станциях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настольные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считыватели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карт.</a:t>
            </a:r>
            <a:endParaRPr sz="1000">
              <a:latin typeface="Lucida Sans Unicode"/>
              <a:cs typeface="Lucida Sans Unicode"/>
            </a:endParaRPr>
          </a:p>
          <a:p>
            <a:pPr marL="12700" marR="2212975" algn="just">
              <a:lnSpc>
                <a:spcPct val="100000"/>
              </a:lnSpc>
              <a:spcBef>
                <a:spcPts val="1200"/>
              </a:spcBef>
            </a:pPr>
            <a:r>
              <a:rPr sz="1000" dirty="0">
                <a:latin typeface="Lucida Sans Unicode"/>
                <a:cs typeface="Lucida Sans Unicode"/>
              </a:rPr>
              <a:t>Слушатели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курсов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могут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ознакомиться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оценить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функционал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ПО, </a:t>
            </a:r>
            <a:r>
              <a:rPr sz="1000" dirty="0">
                <a:latin typeface="Lucida Sans Unicode"/>
                <a:cs typeface="Lucida Sans Unicode"/>
              </a:rPr>
              <a:t>а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также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протестировать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практике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возможность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аутентификации </a:t>
            </a:r>
            <a:r>
              <a:rPr sz="1000" dirty="0">
                <a:latin typeface="Lucida Sans Unicode"/>
                <a:cs typeface="Lucida Sans Unicode"/>
              </a:rPr>
              <a:t>пользователя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системе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CENTUM,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не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вводя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при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этом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логин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пароль.</a:t>
            </a:r>
            <a:endParaRPr sz="1000">
              <a:latin typeface="Lucida Sans Unicode"/>
              <a:cs typeface="Lucida Sans Unicode"/>
            </a:endParaRPr>
          </a:p>
          <a:p>
            <a:pPr marL="155575" indent="-142875">
              <a:lnSpc>
                <a:spcPct val="100000"/>
              </a:lnSpc>
              <a:spcBef>
                <a:spcPts val="1200"/>
              </a:spcBef>
              <a:buAutoNum type="arabicPeriod" startAt="2"/>
              <a:tabLst>
                <a:tab pos="155575" algn="l"/>
              </a:tabLst>
            </a:pPr>
            <a:r>
              <a:rPr sz="1000" spc="-40" dirty="0">
                <a:solidFill>
                  <a:srgbClr val="00579C"/>
                </a:solidFill>
                <a:latin typeface="Arial Black"/>
                <a:cs typeface="Arial Black"/>
              </a:rPr>
              <a:t>Мониторинг</a:t>
            </a:r>
            <a:r>
              <a:rPr sz="1000" spc="-1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условий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эксплуатации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50" dirty="0">
                <a:solidFill>
                  <a:srgbClr val="00579C"/>
                </a:solidFill>
                <a:latin typeface="Arial Black"/>
                <a:cs typeface="Arial Black"/>
              </a:rPr>
              <a:t>оборудования</a:t>
            </a:r>
            <a:r>
              <a:rPr sz="1000" spc="-15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85" dirty="0">
                <a:solidFill>
                  <a:srgbClr val="00579C"/>
                </a:solidFill>
                <a:latin typeface="Arial Black"/>
                <a:cs typeface="Arial Black"/>
              </a:rPr>
              <a:t>АСУ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25" dirty="0">
                <a:solidFill>
                  <a:srgbClr val="00579C"/>
                </a:solidFill>
                <a:latin typeface="Arial Black"/>
                <a:cs typeface="Arial Black"/>
              </a:rPr>
              <a:t>ТП</a:t>
            </a:r>
            <a:endParaRPr sz="1000">
              <a:latin typeface="Arial Black"/>
              <a:cs typeface="Arial Black"/>
            </a:endParaRPr>
          </a:p>
          <a:p>
            <a:pPr marL="513080" marR="2212975" lvl="1" indent="-225425" algn="just">
              <a:lnSpc>
                <a:spcPct val="116700"/>
              </a:lnSpc>
              <a:spcBef>
                <a:spcPts val="850"/>
              </a:spcBef>
              <a:buChar char="•"/>
              <a:tabLst>
                <a:tab pos="516255" algn="l"/>
              </a:tabLst>
            </a:pPr>
            <a:r>
              <a:rPr sz="1000" spc="-30" dirty="0">
                <a:latin typeface="Lucida Sans Unicode"/>
                <a:cs typeface="Lucida Sans Unicode"/>
              </a:rPr>
              <a:t>Устройство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ODU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(Online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Diagnostic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Unit)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стойке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контрол-	</a:t>
            </a:r>
            <a:r>
              <a:rPr sz="1000" dirty="0">
                <a:latin typeface="Lucida Sans Unicode"/>
                <a:cs typeface="Lucida Sans Unicode"/>
              </a:rPr>
              <a:t>лерами CENTUM с целью мониторинга условий </a:t>
            </a:r>
            <a:r>
              <a:rPr sz="1000" spc="-30" dirty="0">
                <a:latin typeface="Lucida Sans Unicode"/>
                <a:cs typeface="Lucida Sans Unicode"/>
              </a:rPr>
              <a:t>эксплуата-	</a:t>
            </a:r>
            <a:r>
              <a:rPr sz="1000" dirty="0">
                <a:latin typeface="Lucida Sans Unicode"/>
                <a:cs typeface="Lucida Sans Unicode"/>
              </a:rPr>
              <a:t>ции</a:t>
            </a:r>
            <a:r>
              <a:rPr sz="1000" spc="1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оборудования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АСУ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ТП.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ODU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интегрировано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рабочим 	</a:t>
            </a:r>
            <a:r>
              <a:rPr sz="1000" dirty="0">
                <a:latin typeface="Lucida Sans Unicode"/>
                <a:cs typeface="Lucida Sans Unicode"/>
              </a:rPr>
              <a:t>проектом CENTUM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станции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инструктора.</a:t>
            </a:r>
            <a:r>
              <a:rPr sz="1000" dirty="0">
                <a:latin typeface="Lucida Sans Unicode"/>
                <a:cs typeface="Lucida Sans Unicode"/>
              </a:rPr>
              <a:t> Со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встроенных 	</a:t>
            </a:r>
            <a:r>
              <a:rPr sz="1000" dirty="0">
                <a:latin typeface="Lucida Sans Unicode"/>
                <a:cs typeface="Lucida Sans Unicode"/>
              </a:rPr>
              <a:t>датчиков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ODU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осуществляется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сбор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информации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анализ 	данных.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000" spc="-20" dirty="0">
                <a:latin typeface="Lucida Sans Unicode"/>
                <a:cs typeface="Lucida Sans Unicode"/>
              </a:rPr>
              <a:t>Слушатели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курсов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могут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ознакомиться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с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динамикой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контролируемых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параметров,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влияющих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работо-</a:t>
            </a:r>
            <a:r>
              <a:rPr sz="1000" spc="-20" dirty="0">
                <a:latin typeface="Lucida Sans Unicode"/>
                <a:cs typeface="Lucida Sans Unicode"/>
              </a:rPr>
              <a:t>способность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оборудования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50" dirty="0">
                <a:latin typeface="Lucida Sans Unicode"/>
                <a:cs typeface="Lucida Sans Unicode"/>
              </a:rPr>
              <a:t>ТП.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Посмотреть </a:t>
            </a:r>
            <a:r>
              <a:rPr sz="1000" spc="-25" dirty="0">
                <a:latin typeface="Lucida Sans Unicode"/>
                <a:cs typeface="Lucida Sans Unicode"/>
              </a:rPr>
              <a:t>тренды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научиться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формировать </a:t>
            </a:r>
            <a:r>
              <a:rPr sz="1000" spc="-10" dirty="0">
                <a:latin typeface="Lucida Sans Unicode"/>
                <a:cs typeface="Lucida Sans Unicode"/>
              </a:rPr>
              <a:t>отчёты.</a:t>
            </a:r>
            <a:endParaRPr sz="1000">
              <a:latin typeface="Lucida Sans Unicode"/>
              <a:cs typeface="Lucida Sans Unicode"/>
            </a:endParaRPr>
          </a:p>
          <a:p>
            <a:pPr marL="516255" marR="5080" lvl="1" indent="-228600">
              <a:lnSpc>
                <a:spcPct val="116700"/>
              </a:lnSpc>
              <a:spcBef>
                <a:spcPts val="1195"/>
              </a:spcBef>
              <a:buChar char="•"/>
              <a:tabLst>
                <a:tab pos="51625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Датчик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коррозии,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извлечённый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устройства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ODU,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ранее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установленного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на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одном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из</a:t>
            </a:r>
            <a:r>
              <a:rPr sz="1000" spc="-5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промыш-</a:t>
            </a:r>
            <a:r>
              <a:rPr sz="1000" spc="-25" dirty="0">
                <a:latin typeface="Lucida Sans Unicode"/>
                <a:cs typeface="Lucida Sans Unicode"/>
              </a:rPr>
              <a:t>ленных </a:t>
            </a:r>
            <a:r>
              <a:rPr sz="1000" spc="-10" dirty="0">
                <a:latin typeface="Lucida Sans Unicode"/>
                <a:cs typeface="Lucida Sans Unicode"/>
              </a:rPr>
              <a:t>предприятий.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000" spc="-10" dirty="0">
                <a:latin typeface="Lucida Sans Unicode"/>
                <a:cs typeface="Lucida Sans Unicode"/>
              </a:rPr>
              <a:t>Слушатели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курсов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могут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визуально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оценить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состояние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датчика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жёсткие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агрессивные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условия,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-4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кото-</a:t>
            </a:r>
            <a:r>
              <a:rPr sz="1000" spc="-35" dirty="0">
                <a:latin typeface="Lucida Sans Unicode"/>
                <a:cs typeface="Lucida Sans Unicode"/>
              </a:rPr>
              <a:t>рых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5" dirty="0">
                <a:latin typeface="Lucida Sans Unicode"/>
                <a:cs typeface="Lucida Sans Unicode"/>
              </a:rPr>
              <a:t>нередко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эксплуатируется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оборудование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Yokogawa.</a:t>
            </a:r>
            <a:endParaRPr sz="1000">
              <a:latin typeface="Lucida Sans Unicode"/>
              <a:cs typeface="Lucida Sans Unicode"/>
            </a:endParaRPr>
          </a:p>
          <a:p>
            <a:pPr marL="155575" indent="-142875">
              <a:lnSpc>
                <a:spcPct val="100000"/>
              </a:lnSpc>
              <a:spcBef>
                <a:spcPts val="1200"/>
              </a:spcBef>
              <a:buAutoNum type="arabicPeriod" startAt="3"/>
              <a:tabLst>
                <a:tab pos="155575" algn="l"/>
              </a:tabLst>
            </a:pPr>
            <a:r>
              <a:rPr sz="1000" spc="-55" dirty="0">
                <a:solidFill>
                  <a:srgbClr val="00579C"/>
                </a:solidFill>
                <a:latin typeface="Arial Black"/>
                <a:cs typeface="Arial Black"/>
              </a:rPr>
              <a:t>Виртуализация </a:t>
            </a:r>
            <a:r>
              <a:rPr sz="1000" spc="-60" dirty="0">
                <a:solidFill>
                  <a:srgbClr val="00579C"/>
                </a:solidFill>
                <a:latin typeface="Arial Black"/>
                <a:cs typeface="Arial Black"/>
              </a:rPr>
              <a:t>АРМ</a:t>
            </a:r>
            <a:r>
              <a:rPr sz="10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85" dirty="0">
                <a:solidFill>
                  <a:srgbClr val="00579C"/>
                </a:solidFill>
                <a:latin typeface="Arial Black"/>
                <a:cs typeface="Arial Black"/>
              </a:rPr>
              <a:t>АСУ</a:t>
            </a:r>
            <a:r>
              <a:rPr sz="10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110" dirty="0">
                <a:solidFill>
                  <a:srgbClr val="00579C"/>
                </a:solidFill>
                <a:latin typeface="Arial Black"/>
                <a:cs typeface="Arial Black"/>
              </a:rPr>
              <a:t>ТП</a:t>
            </a:r>
            <a:r>
              <a:rPr sz="1000" spc="-50" dirty="0">
                <a:solidFill>
                  <a:srgbClr val="00579C"/>
                </a:solidFill>
                <a:latin typeface="Arial Black"/>
                <a:cs typeface="Arial Black"/>
              </a:rPr>
              <a:t> </a:t>
            </a:r>
            <a:r>
              <a:rPr sz="1000" spc="-10" dirty="0">
                <a:solidFill>
                  <a:srgbClr val="00579C"/>
                </a:solidFill>
                <a:latin typeface="Arial Black"/>
                <a:cs typeface="Arial Black"/>
              </a:rPr>
              <a:t>Yokogawa</a:t>
            </a:r>
            <a:endParaRPr sz="1000">
              <a:latin typeface="Arial Black"/>
              <a:cs typeface="Arial Black"/>
            </a:endParaRPr>
          </a:p>
          <a:p>
            <a:pPr marL="516255" lvl="1" indent="-228600">
              <a:lnSpc>
                <a:spcPct val="100000"/>
              </a:lnSpc>
              <a:spcBef>
                <a:spcPts val="1050"/>
              </a:spcBef>
              <a:buChar char="•"/>
              <a:tabLst>
                <a:tab pos="516255" algn="l"/>
              </a:tabLst>
            </a:pPr>
            <a:r>
              <a:rPr sz="1000" spc="-40" dirty="0">
                <a:latin typeface="Lucida Sans Unicode"/>
                <a:cs typeface="Lucida Sans Unicode"/>
              </a:rPr>
              <a:t>Стенд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виртуализации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40" dirty="0">
                <a:latin typeface="Lucida Sans Unicode"/>
                <a:cs typeface="Lucida Sans Unicode"/>
              </a:rPr>
              <a:t>верхнего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уровня</a:t>
            </a:r>
            <a:r>
              <a:rPr sz="1000" spc="-35" dirty="0">
                <a:latin typeface="Lucida Sans Unicode"/>
                <a:cs typeface="Lucida Sans Unicode"/>
              </a:rPr>
              <a:t> </a:t>
            </a:r>
            <a:r>
              <a:rPr sz="1000" spc="-55" dirty="0">
                <a:latin typeface="Lucida Sans Unicode"/>
                <a:cs typeface="Lucida Sans Unicode"/>
              </a:rPr>
              <a:t>АСУ</a:t>
            </a:r>
            <a:r>
              <a:rPr sz="1000" spc="-3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ТП</a:t>
            </a:r>
            <a:endParaRPr sz="1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sz="1000" spc="-25" dirty="0">
                <a:latin typeface="Lucida Sans Unicode"/>
                <a:cs typeface="Lucida Sans Unicode"/>
              </a:rPr>
              <a:t>Технология: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перенос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виртуальную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среду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на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базе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доверенного</a:t>
            </a:r>
            <a:r>
              <a:rPr sz="1000" spc="7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программно-</a:t>
            </a:r>
            <a:r>
              <a:rPr sz="1000" spc="-25" dirty="0">
                <a:latin typeface="Lucida Sans Unicode"/>
                <a:cs typeface="Lucida Sans Unicode"/>
              </a:rPr>
              <a:t>аппаратного</a:t>
            </a:r>
            <a:r>
              <a:rPr sz="1000" spc="6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комплекса </a:t>
            </a:r>
            <a:r>
              <a:rPr sz="1000" spc="-20" dirty="0">
                <a:latin typeface="Lucida Sans Unicode"/>
                <a:cs typeface="Lucida Sans Unicode"/>
              </a:rPr>
              <a:t>(ДПАК)</a:t>
            </a:r>
            <a:r>
              <a:rPr sz="1000" spc="-25" dirty="0">
                <a:latin typeface="Lucida Sans Unicode"/>
                <a:cs typeface="Lucida Sans Unicode"/>
              </a:rPr>
              <a:t> физических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станций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серверов</a:t>
            </a:r>
            <a:r>
              <a:rPr sz="1000" spc="-20" dirty="0">
                <a:latin typeface="Lucida Sans Unicode"/>
                <a:cs typeface="Lucida Sans Unicode"/>
              </a:rPr>
              <a:t> систем </a:t>
            </a:r>
            <a:r>
              <a:rPr sz="1000" spc="-10" dirty="0">
                <a:latin typeface="Lucida Sans Unicode"/>
                <a:cs typeface="Lucida Sans Unicode"/>
              </a:rPr>
              <a:t>CENTUM</a:t>
            </a:r>
            <a:r>
              <a:rPr sz="1000" spc="-2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ProSafe-</a:t>
            </a:r>
            <a:r>
              <a:rPr sz="1000" spc="-25" dirty="0">
                <a:latin typeface="Lucida Sans Unicode"/>
                <a:cs typeface="Lucida Sans Unicode"/>
              </a:rPr>
              <a:t>RS.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000" spc="-75" dirty="0">
                <a:latin typeface="Arial Black"/>
                <a:cs typeface="Arial Black"/>
              </a:rPr>
              <a:t>Ключевые</a:t>
            </a:r>
            <a:r>
              <a:rPr sz="1000" spc="-3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преимущества:</a:t>
            </a:r>
            <a:endParaRPr sz="1000">
              <a:latin typeface="Arial Black"/>
              <a:cs typeface="Arial Black"/>
            </a:endParaRPr>
          </a:p>
          <a:p>
            <a:pPr marL="516255" lvl="1" indent="-228600">
              <a:lnSpc>
                <a:spcPct val="100000"/>
              </a:lnSpc>
              <a:spcBef>
                <a:spcPts val="200"/>
              </a:spcBef>
              <a:buChar char="•"/>
              <a:tabLst>
                <a:tab pos="516255" algn="l"/>
              </a:tabLst>
            </a:pPr>
            <a:r>
              <a:rPr sz="1000" spc="-20" dirty="0">
                <a:latin typeface="Lucida Sans Unicode"/>
                <a:cs typeface="Lucida Sans Unicode"/>
              </a:rPr>
              <a:t>демонстрация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сохранения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высокой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надёжности</a:t>
            </a:r>
            <a:r>
              <a:rPr sz="1000" dirty="0">
                <a:latin typeface="Lucida Sans Unicode"/>
                <a:cs typeface="Lucida Sans Unicode"/>
              </a:rPr>
              <a:t> и</a:t>
            </a:r>
            <a:r>
              <a:rPr sz="1000" spc="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отказоустойчивости</a:t>
            </a:r>
            <a:r>
              <a:rPr sz="1000" dirty="0">
                <a:latin typeface="Lucida Sans Unicode"/>
                <a:cs typeface="Lucida Sans Unicode"/>
              </a:rPr>
              <a:t> в </a:t>
            </a:r>
            <a:r>
              <a:rPr sz="1000" spc="-10" dirty="0">
                <a:latin typeface="Lucida Sans Unicode"/>
                <a:cs typeface="Lucida Sans Unicode"/>
              </a:rPr>
              <a:t>виртуальной</a:t>
            </a:r>
            <a:r>
              <a:rPr sz="100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среде;</a:t>
            </a:r>
            <a:endParaRPr sz="1000">
              <a:latin typeface="Lucida Sans Unicode"/>
              <a:cs typeface="Lucida Sans Unicode"/>
            </a:endParaRPr>
          </a:p>
          <a:p>
            <a:pPr marL="516255" marR="5080" lvl="1" indent="-228600">
              <a:lnSpc>
                <a:spcPct val="116700"/>
              </a:lnSpc>
              <a:buChar char="•"/>
              <a:tabLst>
                <a:tab pos="516255" algn="l"/>
              </a:tabLst>
            </a:pPr>
            <a:r>
              <a:rPr sz="1000" spc="-10" dirty="0">
                <a:latin typeface="Lucida Sans Unicode"/>
                <a:cs typeface="Lucida Sans Unicode"/>
              </a:rPr>
              <a:t>отработка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решений,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не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имеющих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проблем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совместимости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ПО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20" dirty="0">
                <a:latin typeface="Lucida Sans Unicode"/>
                <a:cs typeface="Lucida Sans Unicode"/>
              </a:rPr>
              <a:t>Yokogawa </a:t>
            </a:r>
            <a:r>
              <a:rPr sz="1000" spc="-10" dirty="0">
                <a:latin typeface="Lucida Sans Unicode"/>
                <a:cs typeface="Lucida Sans Unicode"/>
              </a:rPr>
              <a:t>благодаря</a:t>
            </a:r>
            <a:r>
              <a:rPr sz="1000" spc="-15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регуляр-</a:t>
            </a:r>
            <a:r>
              <a:rPr sz="1000" dirty="0">
                <a:latin typeface="Lucida Sans Unicode"/>
                <a:cs typeface="Lucida Sans Unicode"/>
              </a:rPr>
              <a:t>ным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проверкам</a:t>
            </a:r>
            <a:r>
              <a:rPr sz="1000" spc="-2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производителя;</a:t>
            </a:r>
            <a:endParaRPr sz="1000">
              <a:latin typeface="Lucida Sans Unicode"/>
              <a:cs typeface="Lucida Sans Unicode"/>
            </a:endParaRPr>
          </a:p>
          <a:p>
            <a:pPr marL="516255" marR="5080" lvl="1" indent="-228600">
              <a:lnSpc>
                <a:spcPct val="116700"/>
              </a:lnSpc>
              <a:buChar char="•"/>
              <a:tabLst>
                <a:tab pos="516255" algn="l"/>
              </a:tabLst>
            </a:pPr>
            <a:r>
              <a:rPr sz="1000" dirty="0">
                <a:latin typeface="Lucida Sans Unicode"/>
                <a:cs typeface="Lucida Sans Unicode"/>
              </a:rPr>
              <a:t>изучение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45" dirty="0">
                <a:latin typeface="Lucida Sans Unicode"/>
                <a:cs typeface="Lucida Sans Unicode"/>
              </a:rPr>
              <a:t>подхода,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снижающего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эксплуатационные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риски</a:t>
            </a:r>
            <a:r>
              <a:rPr sz="1000" spc="20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счёт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уменьшения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dirty="0">
                <a:latin typeface="Lucida Sans Unicode"/>
                <a:cs typeface="Lucida Sans Unicode"/>
              </a:rPr>
              <a:t>зависимости</a:t>
            </a:r>
            <a:r>
              <a:rPr sz="1000" spc="15" dirty="0">
                <a:latin typeface="Lucida Sans Unicode"/>
                <a:cs typeface="Lucida Sans Unicode"/>
              </a:rPr>
              <a:t> </a:t>
            </a:r>
            <a:r>
              <a:rPr sz="1000" spc="-25" dirty="0">
                <a:latin typeface="Lucida Sans Unicode"/>
                <a:cs typeface="Lucida Sans Unicode"/>
              </a:rPr>
              <a:t>от устаревающего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30" dirty="0">
                <a:latin typeface="Lucida Sans Unicode"/>
                <a:cs typeface="Lucida Sans Unicode"/>
              </a:rPr>
              <a:t>аппаратного</a:t>
            </a:r>
            <a:r>
              <a:rPr sz="1000" spc="30" dirty="0">
                <a:latin typeface="Lucida Sans Unicode"/>
                <a:cs typeface="Lucida Sans Unicode"/>
              </a:rPr>
              <a:t> </a:t>
            </a:r>
            <a:r>
              <a:rPr sz="1000" spc="-10" dirty="0">
                <a:latin typeface="Lucida Sans Unicode"/>
                <a:cs typeface="Lucida Sans Unicode"/>
              </a:rPr>
              <a:t>обеспечения.</a:t>
            </a:r>
            <a:endParaRPr sz="1000">
              <a:latin typeface="Lucida Sans Unicode"/>
              <a:cs typeface="Lucida Sans Unicode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5999" y="2536787"/>
            <a:ext cx="2063988" cy="112443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5999" y="3871785"/>
            <a:ext cx="2063988" cy="1124438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07876" y="10307703"/>
            <a:ext cx="29952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latin typeface="Lucida Sans Unicode"/>
                <a:cs typeface="Lucida Sans Unicode"/>
              </a:rPr>
              <a:t>Каталог</a:t>
            </a:r>
            <a:r>
              <a:rPr sz="800" spc="-50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учебных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курсов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20" dirty="0">
                <a:latin typeface="Lucida Sans Unicode"/>
                <a:cs typeface="Lucida Sans Unicode"/>
              </a:rPr>
              <a:t>ООО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«Иокогава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spc="-10" dirty="0">
                <a:latin typeface="Lucida Sans Unicode"/>
                <a:cs typeface="Lucida Sans Unicode"/>
              </a:rPr>
              <a:t>Электрик</a:t>
            </a:r>
            <a:r>
              <a:rPr sz="800" spc="-45" dirty="0">
                <a:latin typeface="Lucida Sans Unicode"/>
                <a:cs typeface="Lucida Sans Unicode"/>
              </a:rPr>
              <a:t> </a:t>
            </a:r>
            <a:r>
              <a:rPr sz="800" dirty="0">
                <a:latin typeface="Lucida Sans Unicode"/>
                <a:cs typeface="Lucida Sans Unicode"/>
              </a:rPr>
              <a:t>СНГ»</a:t>
            </a:r>
            <a:r>
              <a:rPr sz="800" spc="170" dirty="0">
                <a:latin typeface="Lucida Sans Unicode"/>
                <a:cs typeface="Lucida Sans Unicode"/>
              </a:rPr>
              <a:t>  </a:t>
            </a:r>
            <a:r>
              <a:rPr sz="800" spc="-25" dirty="0">
                <a:latin typeface="Lucida Sans Unicode"/>
                <a:cs typeface="Lucida Sans Unicode"/>
              </a:rPr>
              <a:t>70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300" y="544824"/>
            <a:ext cx="130238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80" dirty="0">
                <a:solidFill>
                  <a:srgbClr val="00579C"/>
                </a:solidFill>
                <a:latin typeface="Arial Black"/>
                <a:cs typeface="Arial Black"/>
              </a:rPr>
              <a:t>Контакты</a:t>
            </a:r>
            <a:endParaRPr sz="2000">
              <a:latin typeface="Arial Black"/>
              <a:cs typeface="Arial Black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94362"/>
              </p:ext>
            </p:extLst>
          </p:nvPr>
        </p:nvGraphicFramePr>
        <p:xfrm>
          <a:off x="540000" y="1565999"/>
          <a:ext cx="6480810" cy="4921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44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Компания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Адрес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solidFill>
                      <a:srgbClr val="003469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Контакты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solidFill>
                      <a:srgbClr val="0034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45">
                <a:tc gridSpan="3"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spc="-110" dirty="0">
                          <a:latin typeface="Arial Black"/>
                          <a:cs typeface="Arial Black"/>
                        </a:rPr>
                        <a:t>АЛМАТЫ,</a:t>
                      </a:r>
                      <a:r>
                        <a:rPr lang="ru-RU" sz="1000" spc="-3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lang="ru-RU" sz="1000" spc="-10" dirty="0">
                          <a:latin typeface="Arial Black"/>
                          <a:cs typeface="Arial Black"/>
                        </a:rPr>
                        <a:t>КАЗАХСТАН</a:t>
                      </a:r>
                      <a:endParaRPr lang="ru-RU" sz="1000" dirty="0">
                        <a:latin typeface="Arial Black"/>
                        <a:cs typeface="Arial Black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000" dirty="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solidFill>
                      <a:srgbClr val="CFD6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245"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spc="-45" dirty="0">
                          <a:latin typeface="Lucida Sans Unicode"/>
                          <a:cs typeface="Lucida Sans Unicode"/>
                        </a:rPr>
                        <a:t>ТОО</a:t>
                      </a:r>
                      <a:r>
                        <a:rPr lang="ru-RU" sz="1000" spc="-20" dirty="0">
                          <a:latin typeface="Lucida Sans Unicode"/>
                          <a:cs typeface="Lucida Sans Unicode"/>
                        </a:rPr>
                        <a:t> «</a:t>
                      </a:r>
                      <a:r>
                        <a:rPr lang="ru-RU" sz="1000" spc="-20" dirty="0" err="1">
                          <a:latin typeface="Lucida Sans Unicode"/>
                          <a:cs typeface="Lucida Sans Unicode"/>
                        </a:rPr>
                        <a:t>Иокогава</a:t>
                      </a:r>
                      <a:r>
                        <a:rPr lang="ru-RU"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Электрик Казахстан»</a:t>
                      </a:r>
                      <a:endParaRPr lang="ru-RU"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 marR="83883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ru-RU" sz="1000" spc="-70" dirty="0">
                          <a:latin typeface="Lucida Sans Unicode"/>
                          <a:cs typeface="Lucida Sans Unicode"/>
                        </a:rPr>
                        <a:t>050012,</a:t>
                      </a:r>
                      <a:r>
                        <a:rPr lang="ru-RU"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30" dirty="0">
                          <a:latin typeface="Lucida Sans Unicode"/>
                          <a:cs typeface="Lucida Sans Unicode"/>
                        </a:rPr>
                        <a:t>Казахстан,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85" dirty="0">
                          <a:latin typeface="Lucida Sans Unicode"/>
                          <a:cs typeface="Lucida Sans Unicode"/>
                        </a:rPr>
                        <a:t>г.</a:t>
                      </a:r>
                      <a:r>
                        <a:rPr lang="ru-RU"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Алматы, 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Проспект</a:t>
                      </a:r>
                      <a:r>
                        <a:rPr lang="ru-RU" sz="1000" spc="-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35" dirty="0">
                          <a:latin typeface="Lucida Sans Unicode"/>
                          <a:cs typeface="Lucida Sans Unicode"/>
                        </a:rPr>
                        <a:t>Сейфуллина</a:t>
                      </a:r>
                      <a:r>
                        <a:rPr lang="ru-RU" sz="1000" spc="-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20" dirty="0">
                          <a:latin typeface="Lucida Sans Unicode"/>
                          <a:cs typeface="Lucida Sans Unicode"/>
                        </a:rPr>
                        <a:t>502, </a:t>
                      </a:r>
                      <a:r>
                        <a:rPr lang="ru-RU" sz="1000" dirty="0">
                          <a:latin typeface="Lucida Sans Unicode"/>
                          <a:cs typeface="Lucida Sans Unicode"/>
                        </a:rPr>
                        <a:t>БЦ</a:t>
                      </a:r>
                      <a:r>
                        <a:rPr lang="ru-RU" sz="10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35" dirty="0">
                          <a:latin typeface="Lucida Sans Unicode"/>
                          <a:cs typeface="Lucida Sans Unicode"/>
                        </a:rPr>
                        <a:t>«ТУРАР»,</a:t>
                      </a:r>
                      <a:r>
                        <a:rPr lang="ru-RU" sz="10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35" dirty="0">
                          <a:latin typeface="Lucida Sans Unicode"/>
                          <a:cs typeface="Lucida Sans Unicode"/>
                        </a:rPr>
                        <a:t>офис</a:t>
                      </a:r>
                      <a:r>
                        <a:rPr lang="ru-RU" sz="10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708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ru-RU" sz="1000" spc="-50" dirty="0">
                          <a:latin typeface="Lucida Sans Unicode"/>
                          <a:cs typeface="Lucida Sans Unicode"/>
                        </a:rPr>
                        <a:t>Тел.:</a:t>
                      </a:r>
                      <a:r>
                        <a:rPr lang="ru-RU" sz="10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60" dirty="0">
                          <a:latin typeface="Lucida Sans Unicode"/>
                          <a:cs typeface="Lucida Sans Unicode"/>
                        </a:rPr>
                        <a:t>+7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55" dirty="0">
                          <a:latin typeface="Lucida Sans Unicode"/>
                          <a:cs typeface="Lucida Sans Unicode"/>
                        </a:rPr>
                        <a:t>(727)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20" dirty="0">
                          <a:latin typeface="Lucida Sans Unicode"/>
                          <a:cs typeface="Lucida Sans Unicode"/>
                        </a:rPr>
                        <a:t>32-36-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241</a:t>
                      </a:r>
                      <a:endParaRPr lang="ru-RU"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lang="ru-RU" sz="1000" spc="-35" dirty="0">
                          <a:latin typeface="Lucida Sans Unicode"/>
                          <a:cs typeface="Lucida Sans Unicode"/>
                          <a:hlinkClick r:id="rId2"/>
                        </a:rPr>
                        <a:t>yru-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  <a:hlinkClick r:id="rId2"/>
                        </a:rPr>
                        <a:t>kazakhstan@yokogawa.com</a:t>
                      </a:r>
                      <a:endParaRPr lang="ru-RU" sz="1000" spc="-10" dirty="0">
                        <a:latin typeface="Lucida Sans Unicode"/>
                        <a:cs typeface="Lucida Sans Unicode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endParaRPr lang="ru-RU"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445">
                <a:tc gridSpan="3"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10" dirty="0">
                          <a:latin typeface="Arial Black"/>
                          <a:cs typeface="Arial Black"/>
                        </a:rPr>
                        <a:t>ЗЕЛЕНОГРАД</a:t>
                      </a:r>
                      <a:r>
                        <a:rPr lang="ru-RU" sz="1000" spc="-10" dirty="0">
                          <a:latin typeface="Arial Black"/>
                          <a:cs typeface="Arial Black"/>
                        </a:rPr>
                        <a:t>, РОССИЯ</a:t>
                      </a:r>
                      <a:endParaRPr sz="1000" dirty="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solidFill>
                      <a:srgbClr val="CFD6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245">
                <a:tc>
                  <a:txBody>
                    <a:bodyPr/>
                    <a:lstStyle/>
                    <a:p>
                      <a:pPr marL="50800" marR="5588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Центр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оперативной</a:t>
                      </a:r>
                      <a:r>
                        <a:rPr sz="1000" spc="-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поддержки пользователей</a:t>
                      </a:r>
                      <a:r>
                        <a:rPr sz="10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(Response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Center)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R w="3175">
                      <a:solidFill>
                        <a:srgbClr val="636466"/>
                      </a:solidFill>
                      <a:prstDash val="solid"/>
                    </a:lnR>
                    <a:lnB w="3175">
                      <a:solidFill>
                        <a:srgbClr val="6364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70" dirty="0">
                          <a:latin typeface="Lucida Sans Unicode"/>
                          <a:cs typeface="Lucida Sans Unicode"/>
                        </a:rPr>
                        <a:t>124460,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г.Москва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 marL="50800" marR="252095">
                        <a:lnSpc>
                          <a:spcPct val="100000"/>
                        </a:lnSpc>
                      </a:pPr>
                      <a:r>
                        <a:rPr sz="1000" spc="-85" dirty="0">
                          <a:latin typeface="Lucida Sans Unicode"/>
                          <a:cs typeface="Lucida Sans Unicode"/>
                        </a:rPr>
                        <a:t>г.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Зеленоград,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проезд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60" dirty="0">
                          <a:latin typeface="Lucida Sans Unicode"/>
                          <a:cs typeface="Lucida Sans Unicode"/>
                        </a:rPr>
                        <a:t>4801, 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д.7,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строение </a:t>
                      </a: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lnB w="3175">
                      <a:solidFill>
                        <a:srgbClr val="63646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Тел.: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60" dirty="0">
                          <a:latin typeface="Lucida Sans Unicode"/>
                          <a:cs typeface="Lucida Sans Unicode"/>
                        </a:rPr>
                        <a:t>+7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(495)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20" dirty="0">
                          <a:latin typeface="Lucida Sans Unicode"/>
                          <a:cs typeface="Lucida Sans Unicode"/>
                        </a:rPr>
                        <a:t>229-73-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96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65" dirty="0">
                          <a:latin typeface="Lucida Sans Unicode"/>
                          <a:cs typeface="Lucida Sans Unicode"/>
                          <a:hlinkClick r:id="rId3"/>
                        </a:rPr>
                        <a:t>yru-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  <a:hlinkClick r:id="rId3"/>
                        </a:rPr>
                        <a:t>rc@yokogawa.com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  <a:lnB w="3175">
                      <a:solidFill>
                        <a:srgbClr val="63646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24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dirty="0" err="1">
                          <a:latin typeface="Lucida Sans Unicode"/>
                          <a:cs typeface="Lucida Sans Unicode"/>
                        </a:rPr>
                        <a:t>Учебный</a:t>
                      </a:r>
                      <a:r>
                        <a:rPr sz="1000" spc="-7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 err="1">
                          <a:latin typeface="Lucida Sans Unicode"/>
                          <a:cs typeface="Lucida Sans Unicode"/>
                        </a:rPr>
                        <a:t>центр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 ООО «</a:t>
                      </a:r>
                      <a:r>
                        <a:rPr lang="ru-RU" sz="1000" spc="-10" dirty="0" err="1">
                          <a:latin typeface="Lucida Sans Unicode"/>
                          <a:cs typeface="Lucida Sans Unicode"/>
                        </a:rPr>
                        <a:t>Иокогава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 Электрик СНГ» 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55" dirty="0">
                          <a:latin typeface="Arial Black"/>
                          <a:cs typeface="Arial Black"/>
                        </a:rPr>
                        <a:t>(проведение</a:t>
                      </a:r>
                      <a:r>
                        <a:rPr sz="1000" spc="-10" dirty="0">
                          <a:latin typeface="Arial Black"/>
                          <a:cs typeface="Arial Black"/>
                        </a:rPr>
                        <a:t> тренингов)</a:t>
                      </a:r>
                      <a:endParaRPr sz="1000" dirty="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lnR w="3175">
                      <a:solidFill>
                        <a:srgbClr val="636466"/>
                      </a:solidFill>
                      <a:prstDash val="solid"/>
                    </a:lnR>
                    <a:lnT w="3175">
                      <a:solidFill>
                        <a:srgbClr val="63646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70" dirty="0">
                          <a:latin typeface="Lucida Sans Unicode"/>
                          <a:cs typeface="Lucida Sans Unicode"/>
                        </a:rPr>
                        <a:t>124460,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г.Москва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  <a:p>
                      <a:pPr marL="50800" marR="252095">
                        <a:lnSpc>
                          <a:spcPct val="100000"/>
                        </a:lnSpc>
                      </a:pPr>
                      <a:r>
                        <a:rPr sz="1000" spc="-85" dirty="0">
                          <a:latin typeface="Lucida Sans Unicode"/>
                          <a:cs typeface="Lucida Sans Unicode"/>
                        </a:rPr>
                        <a:t>г.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Зеленоград,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проезд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60" dirty="0">
                          <a:latin typeface="Lucida Sans Unicode"/>
                          <a:cs typeface="Lucida Sans Unicode"/>
                        </a:rPr>
                        <a:t>4801, 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д.7,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строение </a:t>
                      </a: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3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  <a:lnT w="3175">
                      <a:solidFill>
                        <a:srgbClr val="63646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 marR="3365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Тел.8-925-096-68-17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  <a:hlinkClick r:id="rId4"/>
                        </a:rPr>
                        <a:t>Oksana.Burdenkova@yokogawa.com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  <a:lnT w="3175">
                      <a:solidFill>
                        <a:srgbClr val="636466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445">
                <a:tc gridSpan="3"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10" dirty="0">
                          <a:latin typeface="Arial Black"/>
                          <a:cs typeface="Arial Black"/>
                        </a:rPr>
                        <a:t>КАЗАНЬ</a:t>
                      </a:r>
                      <a:r>
                        <a:rPr lang="ru-RU" sz="1000" spc="-10" dirty="0">
                          <a:latin typeface="Arial Black"/>
                          <a:cs typeface="Arial Black"/>
                        </a:rPr>
                        <a:t>, РОССИЯ</a:t>
                      </a:r>
                      <a:endParaRPr sz="1000" dirty="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solidFill>
                      <a:srgbClr val="CFD6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5645">
                <a:tc>
                  <a:txBody>
                    <a:bodyPr/>
                    <a:lstStyle/>
                    <a:p>
                      <a:pPr marL="50800" marR="5080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dirty="0">
                          <a:latin typeface="Lucida Sans Unicode"/>
                          <a:cs typeface="Lucida Sans Unicode"/>
                        </a:rPr>
                        <a:t>Филиал 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ООО</a:t>
                      </a:r>
                      <a:r>
                        <a:rPr sz="100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«Иокогава Электрик</a:t>
                      </a: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СНГ»</a:t>
                      </a:r>
                      <a:r>
                        <a:rPr sz="10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dirty="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sz="1000" spc="-4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85" dirty="0">
                          <a:latin typeface="Lucida Sans Unicode"/>
                          <a:cs typeface="Lucida Sans Unicode"/>
                        </a:rPr>
                        <a:t>г.</a:t>
                      </a: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Казань 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(Центр</a:t>
                      </a: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решений) </a:t>
                      </a:r>
                      <a:r>
                        <a:rPr sz="1000" spc="-55" dirty="0">
                          <a:latin typeface="Arial Black"/>
                          <a:cs typeface="Arial Black"/>
                        </a:rPr>
                        <a:t>(проведение</a:t>
                      </a:r>
                      <a:r>
                        <a:rPr sz="1000" spc="-1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50" dirty="0">
                          <a:latin typeface="Arial Black"/>
                          <a:cs typeface="Arial Black"/>
                        </a:rPr>
                        <a:t>тренингов)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 marR="57150" algn="just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80" dirty="0">
                          <a:latin typeface="Lucida Sans Unicode"/>
                          <a:cs typeface="Lucida Sans Unicode"/>
                        </a:rPr>
                        <a:t>420107,</a:t>
                      </a:r>
                      <a:r>
                        <a:rPr sz="1000" spc="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Республика</a:t>
                      </a:r>
                      <a:r>
                        <a:rPr sz="1000" spc="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Татарстан, </a:t>
                      </a:r>
                      <a:r>
                        <a:rPr sz="1000" spc="-140" dirty="0">
                          <a:latin typeface="Lucida Sans Unicode"/>
                          <a:cs typeface="Lucida Sans Unicode"/>
                        </a:rPr>
                        <a:t>г.</a:t>
                      </a:r>
                      <a:r>
                        <a:rPr sz="1000" spc="6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dirty="0">
                          <a:latin typeface="Lucida Sans Unicode"/>
                          <a:cs typeface="Lucida Sans Unicode"/>
                        </a:rPr>
                        <a:t>Казань,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ул.</a:t>
                      </a:r>
                      <a:r>
                        <a:rPr sz="1000" spc="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30" dirty="0">
                          <a:latin typeface="Lucida Sans Unicode"/>
                          <a:cs typeface="Lucida Sans Unicode"/>
                        </a:rPr>
                        <a:t>Петербургская,</a:t>
                      </a:r>
                      <a:r>
                        <a:rPr sz="1000" spc="2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д. </a:t>
                      </a:r>
                      <a:r>
                        <a:rPr sz="1000" spc="-65" dirty="0">
                          <a:latin typeface="Lucida Sans Unicode"/>
                          <a:cs typeface="Lucida Sans Unicode"/>
                        </a:rPr>
                        <a:t>50,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35" dirty="0">
                          <a:latin typeface="Lucida Sans Unicode"/>
                          <a:cs typeface="Lucida Sans Unicode"/>
                        </a:rPr>
                        <a:t>к.</a:t>
                      </a: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28</a:t>
                      </a:r>
                      <a:endParaRPr sz="100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50" dirty="0">
                          <a:latin typeface="Lucida Sans Unicode"/>
                          <a:cs typeface="Lucida Sans Unicode"/>
                        </a:rPr>
                        <a:t>Тел.: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60" dirty="0">
                          <a:latin typeface="Lucida Sans Unicode"/>
                          <a:cs typeface="Lucida Sans Unicode"/>
                        </a:rPr>
                        <a:t>+7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55" dirty="0">
                          <a:latin typeface="Lucida Sans Unicode"/>
                          <a:cs typeface="Lucida Sans Unicode"/>
                        </a:rPr>
                        <a:t>(495)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spc="-120" dirty="0">
                          <a:latin typeface="Lucida Sans Unicode"/>
                          <a:cs typeface="Lucida Sans Unicode"/>
                        </a:rPr>
                        <a:t>933-85-</a:t>
                      </a:r>
                      <a:r>
                        <a:rPr sz="1000" spc="-25" dirty="0">
                          <a:latin typeface="Lucida Sans Unicode"/>
                          <a:cs typeface="Lucida Sans Unicode"/>
                        </a:rPr>
                        <a:t>90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</a:pPr>
                      <a:r>
                        <a:rPr sz="1000" spc="-35" dirty="0">
                          <a:latin typeface="Lucida Sans Unicode"/>
                          <a:cs typeface="Lucida Sans Unicode"/>
                          <a:hlinkClick r:id="rId5"/>
                        </a:rPr>
                        <a:t>yru-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  <a:hlinkClick r:id="rId5"/>
                        </a:rPr>
                        <a:t>sc@yokogawa.com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445">
                <a:tc gridSpan="3"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ru-RU" sz="1000" spc="-110" dirty="0">
                          <a:latin typeface="Arial Black"/>
                          <a:cs typeface="Arial Black"/>
                        </a:rPr>
                        <a:t>МОСКВА, РОССИЯ</a:t>
                      </a:r>
                      <a:endParaRPr sz="1000" dirty="0">
                        <a:latin typeface="Arial Black"/>
                        <a:cs typeface="Arial Black"/>
                      </a:endParaRPr>
                    </a:p>
                  </a:txBody>
                  <a:tcPr marL="0" marR="0" marT="59690" marB="0">
                    <a:solidFill>
                      <a:srgbClr val="CFD6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63245">
                <a:tc>
                  <a:txBody>
                    <a:bodyPr/>
                    <a:lstStyle/>
                    <a:p>
                      <a:pPr marL="50800" marR="55372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00" spc="-45" dirty="0">
                          <a:latin typeface="Lucida Sans Unicode"/>
                          <a:cs typeface="Lucida Sans Unicode"/>
                        </a:rPr>
                        <a:t>ТОО</a:t>
                      </a:r>
                      <a:r>
                        <a:rPr sz="1000" spc="-20" dirty="0">
                          <a:latin typeface="Lucida Sans Unicode"/>
                          <a:cs typeface="Lucida Sans Unicode"/>
                        </a:rPr>
                        <a:t> «Иокогава </a:t>
                      </a:r>
                      <a:r>
                        <a:rPr sz="1000" spc="-10" dirty="0" err="1">
                          <a:latin typeface="Lucida Sans Unicode"/>
                          <a:cs typeface="Lucida Sans Unicode"/>
                        </a:rPr>
                        <a:t>Электрик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СНГ</a:t>
                      </a:r>
                      <a:r>
                        <a:rPr sz="1000" spc="-10" dirty="0">
                          <a:latin typeface="Lucida Sans Unicode"/>
                          <a:cs typeface="Lucida Sans Unicode"/>
                        </a:rPr>
                        <a:t>»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, Центральный офис</a:t>
                      </a: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 marR="14732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spc="-85" dirty="0">
                          <a:latin typeface="Lucida Sans Unicode"/>
                          <a:cs typeface="Lucida Sans Unicode"/>
                        </a:rPr>
                        <a:t>г.</a:t>
                      </a:r>
                      <a:r>
                        <a:rPr lang="ru-RU" sz="1000" spc="-3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Москва, </a:t>
                      </a:r>
                      <a:r>
                        <a:rPr lang="ru-RU" sz="1000" spc="-45" dirty="0">
                          <a:latin typeface="Lucida Sans Unicode"/>
                          <a:cs typeface="Lucida Sans Unicode"/>
                        </a:rPr>
                        <a:t>ул.</a:t>
                      </a:r>
                      <a:r>
                        <a:rPr lang="ru-RU" sz="10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0" dirty="0">
                          <a:latin typeface="Lucida Sans Unicode"/>
                          <a:cs typeface="Lucida Sans Unicode"/>
                        </a:rPr>
                        <a:t>Самарская,</a:t>
                      </a:r>
                      <a:r>
                        <a:rPr lang="ru-RU" sz="10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80" dirty="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lang="ru-RU" sz="1000" spc="-4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50" dirty="0">
                          <a:latin typeface="Lucida Sans Unicode"/>
                          <a:cs typeface="Lucida Sans Unicode"/>
                        </a:rPr>
                        <a:t>1</a:t>
                      </a:r>
                      <a:endParaRPr lang="ru-RU"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 marR="14732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  <a:lnR w="3175">
                      <a:solidFill>
                        <a:srgbClr val="636466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spc="-50" dirty="0">
                          <a:latin typeface="Lucida Sans Unicode"/>
                          <a:cs typeface="Lucida Sans Unicode"/>
                        </a:rPr>
                        <a:t>Тел.: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60" dirty="0">
                          <a:latin typeface="Lucida Sans Unicode"/>
                          <a:cs typeface="Lucida Sans Unicode"/>
                        </a:rPr>
                        <a:t>+7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55" dirty="0">
                          <a:latin typeface="Lucida Sans Unicode"/>
                          <a:cs typeface="Lucida Sans Unicode"/>
                        </a:rPr>
                        <a:t>(495)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lang="ru-RU" sz="1000" spc="-120" dirty="0">
                          <a:latin typeface="Lucida Sans Unicode"/>
                          <a:cs typeface="Lucida Sans Unicode"/>
                        </a:rPr>
                        <a:t>933-85-</a:t>
                      </a:r>
                      <a:r>
                        <a:rPr lang="ru-RU" sz="1000" spc="-25" dirty="0">
                          <a:latin typeface="Lucida Sans Unicode"/>
                          <a:cs typeface="Lucida Sans Unicode"/>
                        </a:rPr>
                        <a:t>90</a:t>
                      </a:r>
                      <a:endParaRPr lang="ru-RU"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47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pc="-30" dirty="0">
                          <a:latin typeface="Lucida Sans Unicode"/>
                          <a:cs typeface="Lucida Sans Unicode"/>
                          <a:hlinkClick r:id="rId6"/>
                        </a:rPr>
                        <a:t>yru-</a:t>
                      </a:r>
                      <a:r>
                        <a:rPr lang="en-US" sz="1000" spc="-10" dirty="0">
                          <a:latin typeface="Lucida Sans Unicode"/>
                          <a:cs typeface="Lucida Sans Unicode"/>
                          <a:hlinkClick r:id="rId6"/>
                        </a:rPr>
                        <a:t>info@yokogawa.com</a:t>
                      </a:r>
                      <a:endParaRPr lang="en-US" sz="1000" dirty="0">
                        <a:latin typeface="Lucida Sans Unicode"/>
                        <a:cs typeface="Lucida Sans Unicode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endParaRPr sz="1000" dirty="0">
                        <a:latin typeface="Lucida Sans Unicode"/>
                        <a:cs typeface="Lucida Sans Unicode"/>
                      </a:endParaRPr>
                    </a:p>
                  </a:txBody>
                  <a:tcPr marL="0" marR="0" marT="59690" marB="0">
                    <a:lnL w="3175">
                      <a:solidFill>
                        <a:srgbClr val="636466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84702" y="540001"/>
            <a:ext cx="235305" cy="23925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396928" y="565238"/>
            <a:ext cx="1297305" cy="185420"/>
          </a:xfrm>
          <a:custGeom>
            <a:avLst/>
            <a:gdLst/>
            <a:ahLst/>
            <a:cxnLst/>
            <a:rect l="l" t="t" r="r" b="b"/>
            <a:pathLst>
              <a:path w="1297304" h="185420">
                <a:moveTo>
                  <a:pt x="171843" y="5765"/>
                </a:moveTo>
                <a:lnTo>
                  <a:pt x="138430" y="5765"/>
                </a:lnTo>
                <a:lnTo>
                  <a:pt x="85940" y="83058"/>
                </a:lnTo>
                <a:lnTo>
                  <a:pt x="33756" y="5676"/>
                </a:lnTo>
                <a:lnTo>
                  <a:pt x="0" y="5676"/>
                </a:lnTo>
                <a:lnTo>
                  <a:pt x="72771" y="108877"/>
                </a:lnTo>
                <a:lnTo>
                  <a:pt x="72771" y="180657"/>
                </a:lnTo>
                <a:lnTo>
                  <a:pt x="99415" y="180657"/>
                </a:lnTo>
                <a:lnTo>
                  <a:pt x="99415" y="108242"/>
                </a:lnTo>
                <a:lnTo>
                  <a:pt x="171843" y="5765"/>
                </a:lnTo>
                <a:close/>
              </a:path>
              <a:path w="1297304" h="185420">
                <a:moveTo>
                  <a:pt x="320878" y="92303"/>
                </a:moveTo>
                <a:lnTo>
                  <a:pt x="310438" y="44107"/>
                </a:lnTo>
                <a:lnTo>
                  <a:pt x="293712" y="25222"/>
                </a:lnTo>
                <a:lnTo>
                  <a:pt x="293712" y="94957"/>
                </a:lnTo>
                <a:lnTo>
                  <a:pt x="287197" y="128816"/>
                </a:lnTo>
                <a:lnTo>
                  <a:pt x="271487" y="149352"/>
                </a:lnTo>
                <a:lnTo>
                  <a:pt x="252361" y="159512"/>
                </a:lnTo>
                <a:lnTo>
                  <a:pt x="235572" y="162242"/>
                </a:lnTo>
                <a:lnTo>
                  <a:pt x="215201" y="159029"/>
                </a:lnTo>
                <a:lnTo>
                  <a:pt x="195656" y="147866"/>
                </a:lnTo>
                <a:lnTo>
                  <a:pt x="180962" y="126504"/>
                </a:lnTo>
                <a:lnTo>
                  <a:pt x="175171" y="92659"/>
                </a:lnTo>
                <a:lnTo>
                  <a:pt x="180708" y="60794"/>
                </a:lnTo>
                <a:lnTo>
                  <a:pt x="194830" y="39230"/>
                </a:lnTo>
                <a:lnTo>
                  <a:pt x="213817" y="26987"/>
                </a:lnTo>
                <a:lnTo>
                  <a:pt x="233934" y="23126"/>
                </a:lnTo>
                <a:lnTo>
                  <a:pt x="253238" y="26416"/>
                </a:lnTo>
                <a:lnTo>
                  <a:pt x="272681" y="37896"/>
                </a:lnTo>
                <a:lnTo>
                  <a:pt x="287693" y="59944"/>
                </a:lnTo>
                <a:lnTo>
                  <a:pt x="293624" y="94513"/>
                </a:lnTo>
                <a:lnTo>
                  <a:pt x="293712" y="94957"/>
                </a:lnTo>
                <a:lnTo>
                  <a:pt x="293712" y="25222"/>
                </a:lnTo>
                <a:lnTo>
                  <a:pt x="291858" y="23126"/>
                </a:lnTo>
                <a:lnTo>
                  <a:pt x="285800" y="16294"/>
                </a:lnTo>
                <a:lnTo>
                  <a:pt x="256921" y="3517"/>
                </a:lnTo>
                <a:lnTo>
                  <a:pt x="233781" y="457"/>
                </a:lnTo>
                <a:lnTo>
                  <a:pt x="214820" y="2743"/>
                </a:lnTo>
                <a:lnTo>
                  <a:pt x="185991" y="14414"/>
                </a:lnTo>
                <a:lnTo>
                  <a:pt x="159626" y="42608"/>
                </a:lnTo>
                <a:lnTo>
                  <a:pt x="148107" y="94513"/>
                </a:lnTo>
                <a:lnTo>
                  <a:pt x="159664" y="143751"/>
                </a:lnTo>
                <a:lnTo>
                  <a:pt x="186131" y="171043"/>
                </a:lnTo>
                <a:lnTo>
                  <a:pt x="215226" y="182765"/>
                </a:lnTo>
                <a:lnTo>
                  <a:pt x="234632" y="185318"/>
                </a:lnTo>
                <a:lnTo>
                  <a:pt x="253936" y="182765"/>
                </a:lnTo>
                <a:lnTo>
                  <a:pt x="254165" y="182765"/>
                </a:lnTo>
                <a:lnTo>
                  <a:pt x="283222" y="170561"/>
                </a:lnTo>
                <a:lnTo>
                  <a:pt x="291020" y="162242"/>
                </a:lnTo>
                <a:lnTo>
                  <a:pt x="309448" y="142532"/>
                </a:lnTo>
                <a:lnTo>
                  <a:pt x="320789" y="92659"/>
                </a:lnTo>
                <a:lnTo>
                  <a:pt x="320878" y="92303"/>
                </a:lnTo>
                <a:close/>
              </a:path>
              <a:path w="1297304" h="185420">
                <a:moveTo>
                  <a:pt x="486689" y="180555"/>
                </a:moveTo>
                <a:lnTo>
                  <a:pt x="408203" y="78701"/>
                </a:lnTo>
                <a:lnTo>
                  <a:pt x="480961" y="5702"/>
                </a:lnTo>
                <a:lnTo>
                  <a:pt x="444741" y="5702"/>
                </a:lnTo>
                <a:lnTo>
                  <a:pt x="362267" y="88480"/>
                </a:lnTo>
                <a:lnTo>
                  <a:pt x="362267" y="5676"/>
                </a:lnTo>
                <a:lnTo>
                  <a:pt x="334086" y="5600"/>
                </a:lnTo>
                <a:lnTo>
                  <a:pt x="334086" y="180581"/>
                </a:lnTo>
                <a:lnTo>
                  <a:pt x="360629" y="180581"/>
                </a:lnTo>
                <a:lnTo>
                  <a:pt x="360629" y="120624"/>
                </a:lnTo>
                <a:lnTo>
                  <a:pt x="387769" y="94945"/>
                </a:lnTo>
                <a:lnTo>
                  <a:pt x="452577" y="180657"/>
                </a:lnTo>
                <a:lnTo>
                  <a:pt x="486689" y="180555"/>
                </a:lnTo>
                <a:close/>
              </a:path>
              <a:path w="1297304" h="185420">
                <a:moveTo>
                  <a:pt x="635596" y="91871"/>
                </a:moveTo>
                <a:lnTo>
                  <a:pt x="622211" y="38785"/>
                </a:lnTo>
                <a:lnTo>
                  <a:pt x="607504" y="25298"/>
                </a:lnTo>
                <a:lnTo>
                  <a:pt x="607504" y="91224"/>
                </a:lnTo>
                <a:lnTo>
                  <a:pt x="607466" y="91871"/>
                </a:lnTo>
                <a:lnTo>
                  <a:pt x="586308" y="148805"/>
                </a:lnTo>
                <a:lnTo>
                  <a:pt x="549744" y="162052"/>
                </a:lnTo>
                <a:lnTo>
                  <a:pt x="529666" y="159067"/>
                </a:lnTo>
                <a:lnTo>
                  <a:pt x="510197" y="148285"/>
                </a:lnTo>
                <a:lnTo>
                  <a:pt x="495477" y="127012"/>
                </a:lnTo>
                <a:lnTo>
                  <a:pt x="489648" y="92557"/>
                </a:lnTo>
                <a:lnTo>
                  <a:pt x="495490" y="59182"/>
                </a:lnTo>
                <a:lnTo>
                  <a:pt x="510184" y="37782"/>
                </a:lnTo>
                <a:lnTo>
                  <a:pt x="529488" y="26403"/>
                </a:lnTo>
                <a:lnTo>
                  <a:pt x="549148" y="23050"/>
                </a:lnTo>
                <a:lnTo>
                  <a:pt x="571284" y="27330"/>
                </a:lnTo>
                <a:lnTo>
                  <a:pt x="589902" y="40170"/>
                </a:lnTo>
                <a:lnTo>
                  <a:pt x="602754" y="61531"/>
                </a:lnTo>
                <a:lnTo>
                  <a:pt x="607504" y="91224"/>
                </a:lnTo>
                <a:lnTo>
                  <a:pt x="607504" y="25298"/>
                </a:lnTo>
                <a:lnTo>
                  <a:pt x="605066" y="23050"/>
                </a:lnTo>
                <a:lnTo>
                  <a:pt x="592493" y="11518"/>
                </a:lnTo>
                <a:lnTo>
                  <a:pt x="562914" y="1460"/>
                </a:lnTo>
                <a:lnTo>
                  <a:pt x="549922" y="0"/>
                </a:lnTo>
                <a:lnTo>
                  <a:pt x="525462" y="3733"/>
                </a:lnTo>
                <a:lnTo>
                  <a:pt x="496341" y="16903"/>
                </a:lnTo>
                <a:lnTo>
                  <a:pt x="471970" y="44424"/>
                </a:lnTo>
                <a:lnTo>
                  <a:pt x="461759" y="91224"/>
                </a:lnTo>
                <a:lnTo>
                  <a:pt x="472719" y="141897"/>
                </a:lnTo>
                <a:lnTo>
                  <a:pt x="498398" y="170167"/>
                </a:lnTo>
                <a:lnTo>
                  <a:pt x="527989" y="182422"/>
                </a:lnTo>
                <a:lnTo>
                  <a:pt x="550710" y="185039"/>
                </a:lnTo>
                <a:lnTo>
                  <a:pt x="573798" y="181203"/>
                </a:lnTo>
                <a:lnTo>
                  <a:pt x="601802" y="167157"/>
                </a:lnTo>
                <a:lnTo>
                  <a:pt x="606056" y="162052"/>
                </a:lnTo>
                <a:lnTo>
                  <a:pt x="625475" y="138760"/>
                </a:lnTo>
                <a:lnTo>
                  <a:pt x="635596" y="91871"/>
                </a:lnTo>
                <a:close/>
              </a:path>
              <a:path w="1297304" h="185420">
                <a:moveTo>
                  <a:pt x="810018" y="88620"/>
                </a:moveTo>
                <a:lnTo>
                  <a:pt x="734187" y="88531"/>
                </a:lnTo>
                <a:lnTo>
                  <a:pt x="734314" y="112661"/>
                </a:lnTo>
                <a:lnTo>
                  <a:pt x="785279" y="112661"/>
                </a:lnTo>
                <a:lnTo>
                  <a:pt x="776224" y="138252"/>
                </a:lnTo>
                <a:lnTo>
                  <a:pt x="763295" y="153504"/>
                </a:lnTo>
                <a:lnTo>
                  <a:pt x="747610" y="160870"/>
                </a:lnTo>
                <a:lnTo>
                  <a:pt x="730313" y="162775"/>
                </a:lnTo>
                <a:lnTo>
                  <a:pt x="711441" y="159080"/>
                </a:lnTo>
                <a:lnTo>
                  <a:pt x="693432" y="147167"/>
                </a:lnTo>
                <a:lnTo>
                  <a:pt x="679945" y="125806"/>
                </a:lnTo>
                <a:lnTo>
                  <a:pt x="674636" y="93764"/>
                </a:lnTo>
                <a:lnTo>
                  <a:pt x="679526" y="60248"/>
                </a:lnTo>
                <a:lnTo>
                  <a:pt x="692416" y="38430"/>
                </a:lnTo>
                <a:lnTo>
                  <a:pt x="710692" y="26593"/>
                </a:lnTo>
                <a:lnTo>
                  <a:pt x="731710" y="23025"/>
                </a:lnTo>
                <a:lnTo>
                  <a:pt x="753579" y="26746"/>
                </a:lnTo>
                <a:lnTo>
                  <a:pt x="767765" y="35801"/>
                </a:lnTo>
                <a:lnTo>
                  <a:pt x="776033" y="47028"/>
                </a:lnTo>
                <a:lnTo>
                  <a:pt x="780122" y="57264"/>
                </a:lnTo>
                <a:lnTo>
                  <a:pt x="807656" y="57188"/>
                </a:lnTo>
                <a:lnTo>
                  <a:pt x="796645" y="29032"/>
                </a:lnTo>
                <a:lnTo>
                  <a:pt x="777049" y="11950"/>
                </a:lnTo>
                <a:lnTo>
                  <a:pt x="753211" y="3492"/>
                </a:lnTo>
                <a:lnTo>
                  <a:pt x="729449" y="1219"/>
                </a:lnTo>
                <a:lnTo>
                  <a:pt x="692772" y="9309"/>
                </a:lnTo>
                <a:lnTo>
                  <a:pt x="666864" y="30505"/>
                </a:lnTo>
                <a:lnTo>
                  <a:pt x="651484" y="59664"/>
                </a:lnTo>
                <a:lnTo>
                  <a:pt x="646404" y="91681"/>
                </a:lnTo>
                <a:lnTo>
                  <a:pt x="653529" y="132435"/>
                </a:lnTo>
                <a:lnTo>
                  <a:pt x="672084" y="161378"/>
                </a:lnTo>
                <a:lnTo>
                  <a:pt x="697801" y="178650"/>
                </a:lnTo>
                <a:lnTo>
                  <a:pt x="726427" y="184404"/>
                </a:lnTo>
                <a:lnTo>
                  <a:pt x="744562" y="183324"/>
                </a:lnTo>
                <a:lnTo>
                  <a:pt x="759866" y="179679"/>
                </a:lnTo>
                <a:lnTo>
                  <a:pt x="773264" y="173012"/>
                </a:lnTo>
                <a:lnTo>
                  <a:pt x="785736" y="162877"/>
                </a:lnTo>
                <a:lnTo>
                  <a:pt x="788784" y="179768"/>
                </a:lnTo>
                <a:lnTo>
                  <a:pt x="809764" y="179768"/>
                </a:lnTo>
                <a:lnTo>
                  <a:pt x="810018" y="88620"/>
                </a:lnTo>
                <a:close/>
              </a:path>
              <a:path w="1297304" h="185420">
                <a:moveTo>
                  <a:pt x="973785" y="179882"/>
                </a:moveTo>
                <a:lnTo>
                  <a:pt x="954925" y="132118"/>
                </a:lnTo>
                <a:lnTo>
                  <a:pt x="945997" y="109512"/>
                </a:lnTo>
                <a:lnTo>
                  <a:pt x="916305" y="34315"/>
                </a:lnTo>
                <a:lnTo>
                  <a:pt x="916305" y="109512"/>
                </a:lnTo>
                <a:lnTo>
                  <a:pt x="863523" y="109512"/>
                </a:lnTo>
                <a:lnTo>
                  <a:pt x="887336" y="31064"/>
                </a:lnTo>
                <a:lnTo>
                  <a:pt x="892441" y="45135"/>
                </a:lnTo>
                <a:lnTo>
                  <a:pt x="916305" y="109512"/>
                </a:lnTo>
                <a:lnTo>
                  <a:pt x="916305" y="34315"/>
                </a:lnTo>
                <a:lnTo>
                  <a:pt x="915022" y="31064"/>
                </a:lnTo>
                <a:lnTo>
                  <a:pt x="905141" y="6032"/>
                </a:lnTo>
                <a:lnTo>
                  <a:pt x="869200" y="6032"/>
                </a:lnTo>
                <a:lnTo>
                  <a:pt x="813473" y="179882"/>
                </a:lnTo>
                <a:lnTo>
                  <a:pt x="813396" y="180149"/>
                </a:lnTo>
                <a:lnTo>
                  <a:pt x="813269" y="180543"/>
                </a:lnTo>
                <a:lnTo>
                  <a:pt x="841921" y="180543"/>
                </a:lnTo>
                <a:lnTo>
                  <a:pt x="856780" y="132118"/>
                </a:lnTo>
                <a:lnTo>
                  <a:pt x="925207" y="132118"/>
                </a:lnTo>
                <a:lnTo>
                  <a:pt x="944321" y="179882"/>
                </a:lnTo>
                <a:lnTo>
                  <a:pt x="944435" y="180149"/>
                </a:lnTo>
                <a:lnTo>
                  <a:pt x="973785" y="179882"/>
                </a:lnTo>
                <a:close/>
              </a:path>
              <a:path w="1297304" h="185420">
                <a:moveTo>
                  <a:pt x="1166177" y="5715"/>
                </a:moveTo>
                <a:lnTo>
                  <a:pt x="1137907" y="5715"/>
                </a:lnTo>
                <a:lnTo>
                  <a:pt x="1123467" y="64325"/>
                </a:lnTo>
                <a:lnTo>
                  <a:pt x="1114132" y="101155"/>
                </a:lnTo>
                <a:lnTo>
                  <a:pt x="1104773" y="136956"/>
                </a:lnTo>
                <a:lnTo>
                  <a:pt x="1100277" y="121843"/>
                </a:lnTo>
                <a:lnTo>
                  <a:pt x="1067435" y="5715"/>
                </a:lnTo>
                <a:lnTo>
                  <a:pt x="1040396" y="5715"/>
                </a:lnTo>
                <a:lnTo>
                  <a:pt x="1025702" y="61480"/>
                </a:lnTo>
                <a:lnTo>
                  <a:pt x="1015492" y="97929"/>
                </a:lnTo>
                <a:lnTo>
                  <a:pt x="1008824" y="120815"/>
                </a:lnTo>
                <a:lnTo>
                  <a:pt x="1004760" y="135915"/>
                </a:lnTo>
                <a:lnTo>
                  <a:pt x="994943" y="99479"/>
                </a:lnTo>
                <a:lnTo>
                  <a:pt x="971423" y="5715"/>
                </a:lnTo>
                <a:lnTo>
                  <a:pt x="941527" y="5715"/>
                </a:lnTo>
                <a:lnTo>
                  <a:pt x="989990" y="180365"/>
                </a:lnTo>
                <a:lnTo>
                  <a:pt x="1018768" y="180365"/>
                </a:lnTo>
                <a:lnTo>
                  <a:pt x="1054366" y="52882"/>
                </a:lnTo>
                <a:lnTo>
                  <a:pt x="1061808" y="79146"/>
                </a:lnTo>
                <a:lnTo>
                  <a:pt x="1091349" y="180530"/>
                </a:lnTo>
                <a:lnTo>
                  <a:pt x="1119327" y="180174"/>
                </a:lnTo>
                <a:lnTo>
                  <a:pt x="1166177" y="5715"/>
                </a:lnTo>
                <a:close/>
              </a:path>
              <a:path w="1297304" h="185420">
                <a:moveTo>
                  <a:pt x="1297203" y="180263"/>
                </a:moveTo>
                <a:lnTo>
                  <a:pt x="1280452" y="133591"/>
                </a:lnTo>
                <a:lnTo>
                  <a:pt x="1272146" y="110413"/>
                </a:lnTo>
                <a:lnTo>
                  <a:pt x="1244307" y="32842"/>
                </a:lnTo>
                <a:lnTo>
                  <a:pt x="1244206" y="32537"/>
                </a:lnTo>
                <a:lnTo>
                  <a:pt x="1244003" y="31978"/>
                </a:lnTo>
                <a:lnTo>
                  <a:pt x="1244003" y="110413"/>
                </a:lnTo>
                <a:lnTo>
                  <a:pt x="1189977" y="110413"/>
                </a:lnTo>
                <a:lnTo>
                  <a:pt x="1216901" y="32842"/>
                </a:lnTo>
                <a:lnTo>
                  <a:pt x="1216863" y="32537"/>
                </a:lnTo>
                <a:lnTo>
                  <a:pt x="1244003" y="110413"/>
                </a:lnTo>
                <a:lnTo>
                  <a:pt x="1244003" y="31978"/>
                </a:lnTo>
                <a:lnTo>
                  <a:pt x="1234478" y="5422"/>
                </a:lnTo>
                <a:lnTo>
                  <a:pt x="1200023" y="5422"/>
                </a:lnTo>
                <a:lnTo>
                  <a:pt x="1138186" y="180263"/>
                </a:lnTo>
                <a:lnTo>
                  <a:pt x="1165796" y="180263"/>
                </a:lnTo>
                <a:lnTo>
                  <a:pt x="1181696" y="133591"/>
                </a:lnTo>
                <a:lnTo>
                  <a:pt x="1251267" y="133591"/>
                </a:lnTo>
                <a:lnTo>
                  <a:pt x="1268234" y="180263"/>
                </a:lnTo>
                <a:lnTo>
                  <a:pt x="1297203" y="1802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31585" y="896259"/>
            <a:ext cx="1550369" cy="1223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13673" y="9115136"/>
            <a:ext cx="94615" cy="1320165"/>
          </a:xfrm>
          <a:prstGeom prst="rect">
            <a:avLst/>
          </a:prstGeom>
        </p:spPr>
        <p:txBody>
          <a:bodyPr vert="vert270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00" dirty="0">
                <a:solidFill>
                  <a:srgbClr val="88959B"/>
                </a:solidFill>
                <a:latin typeface="Lucida Sans Unicode"/>
                <a:cs typeface="Lucida Sans Unicode"/>
              </a:rPr>
              <a:t>В</a:t>
            </a:r>
            <a:r>
              <a:rPr sz="400" spc="5" dirty="0">
                <a:solidFill>
                  <a:srgbClr val="88959B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88959B"/>
                </a:solidFill>
                <a:latin typeface="Lucida Sans Unicode"/>
                <a:cs typeface="Lucida Sans Unicode"/>
              </a:rPr>
              <a:t>дизайне</a:t>
            </a:r>
            <a:r>
              <a:rPr sz="400" spc="5" dirty="0">
                <a:solidFill>
                  <a:srgbClr val="88959B"/>
                </a:solidFill>
                <a:latin typeface="Lucida Sans Unicode"/>
                <a:cs typeface="Lucida Sans Unicode"/>
              </a:rPr>
              <a:t> </a:t>
            </a:r>
            <a:r>
              <a:rPr sz="400" dirty="0">
                <a:solidFill>
                  <a:srgbClr val="88959B"/>
                </a:solidFill>
                <a:latin typeface="Lucida Sans Unicode"/>
                <a:cs typeface="Lucida Sans Unicode"/>
              </a:rPr>
              <a:t>использованы</a:t>
            </a:r>
            <a:r>
              <a:rPr sz="400" spc="5" dirty="0">
                <a:solidFill>
                  <a:srgbClr val="88959B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88959B"/>
                </a:solidFill>
                <a:latin typeface="Lucida Sans Unicode"/>
                <a:cs typeface="Lucida Sans Unicode"/>
              </a:rPr>
              <a:t>пиктограммы:</a:t>
            </a:r>
            <a:r>
              <a:rPr sz="400" spc="5" dirty="0">
                <a:solidFill>
                  <a:srgbClr val="88959B"/>
                </a:solidFill>
                <a:latin typeface="Lucida Sans Unicode"/>
                <a:cs typeface="Lucida Sans Unicode"/>
              </a:rPr>
              <a:t> </a:t>
            </a:r>
            <a:r>
              <a:rPr sz="400" spc="-10" dirty="0">
                <a:solidFill>
                  <a:srgbClr val="88959B"/>
                </a:solidFill>
                <a:latin typeface="Lucida Sans Unicode"/>
                <a:cs typeface="Lucida Sans Unicode"/>
              </a:rPr>
              <a:t>Freepik.com</a:t>
            </a:r>
            <a:endParaRPr sz="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0712" y="-16608"/>
            <a:ext cx="7560309" cy="10692130"/>
          </a:xfrm>
          <a:custGeom>
            <a:avLst/>
            <a:gdLst/>
            <a:ahLst/>
            <a:cxnLst/>
            <a:rect l="l" t="t" r="r" b="b"/>
            <a:pathLst>
              <a:path w="7560309" h="10692130">
                <a:moveTo>
                  <a:pt x="7559992" y="0"/>
                </a:moveTo>
                <a:lnTo>
                  <a:pt x="0" y="0"/>
                </a:lnTo>
                <a:lnTo>
                  <a:pt x="0" y="10692003"/>
                </a:lnTo>
                <a:lnTo>
                  <a:pt x="7559992" y="10692003"/>
                </a:lnTo>
                <a:lnTo>
                  <a:pt x="7559992" y="0"/>
                </a:lnTo>
                <a:close/>
              </a:path>
            </a:pathLst>
          </a:custGeom>
          <a:solidFill>
            <a:srgbClr val="00346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27300" y="9644064"/>
            <a:ext cx="201803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solidFill>
                  <a:srgbClr val="FFFFFF"/>
                </a:solidFill>
                <a:latin typeface="Arial Black"/>
                <a:cs typeface="Arial Black"/>
              </a:rPr>
              <a:t>ООО</a:t>
            </a:r>
            <a:r>
              <a:rPr sz="10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0" spc="-75" dirty="0">
                <a:solidFill>
                  <a:srgbClr val="FFFFFF"/>
                </a:solidFill>
                <a:latin typeface="Arial Black"/>
                <a:cs typeface="Arial Black"/>
              </a:rPr>
              <a:t>«Иокогава</a:t>
            </a:r>
            <a:r>
              <a:rPr sz="1000" spc="-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000" spc="-80" dirty="0" err="1">
                <a:solidFill>
                  <a:srgbClr val="FFFFFF"/>
                </a:solidFill>
                <a:latin typeface="Arial Black"/>
                <a:cs typeface="Arial Black"/>
              </a:rPr>
              <a:t>Электрик</a:t>
            </a:r>
            <a:r>
              <a:rPr sz="10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1000" spc="-95" dirty="0">
                <a:solidFill>
                  <a:srgbClr val="FFFFFF"/>
                </a:solidFill>
                <a:latin typeface="Arial Black"/>
                <a:cs typeface="Arial Black"/>
              </a:rPr>
              <a:t>Казахстан</a:t>
            </a:r>
            <a:r>
              <a:rPr sz="1000" spc="-95" dirty="0">
                <a:solidFill>
                  <a:srgbClr val="FFFFFF"/>
                </a:solidFill>
                <a:latin typeface="Arial Black"/>
                <a:cs typeface="Arial Black"/>
              </a:rPr>
              <a:t>»</a:t>
            </a:r>
            <a:endParaRPr sz="1000" dirty="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5306" y="9644064"/>
            <a:ext cx="1535561" cy="795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ru-RU" sz="1000" spc="-105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r>
              <a:rPr lang="ru-RU" sz="1000" spc="-70" dirty="0">
                <a:latin typeface="Lucida Sans Unicode"/>
                <a:cs typeface="Lucida Sans Unicode"/>
              </a:rPr>
              <a:t> </a:t>
            </a:r>
            <a:r>
              <a:rPr lang="ru-RU" sz="1000" spc="-70" dirty="0">
                <a:solidFill>
                  <a:schemeClr val="bg1"/>
                </a:solidFill>
                <a:latin typeface="Lucida Sans Unicode"/>
                <a:cs typeface="Lucida Sans Unicode"/>
              </a:rPr>
              <a:t>050012,</a:t>
            </a:r>
            <a:r>
              <a:rPr lang="ru-RU" sz="1000" spc="-20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spc="-30" dirty="0">
                <a:solidFill>
                  <a:schemeClr val="bg1"/>
                </a:solidFill>
                <a:latin typeface="Lucida Sans Unicode"/>
                <a:cs typeface="Lucida Sans Unicode"/>
              </a:rPr>
              <a:t>Казахстан,</a:t>
            </a:r>
            <a:r>
              <a:rPr lang="ru-RU" sz="1000" spc="-2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spc="-85" dirty="0">
                <a:solidFill>
                  <a:schemeClr val="bg1"/>
                </a:solidFill>
                <a:latin typeface="Lucida Sans Unicode"/>
                <a:cs typeface="Lucida Sans Unicode"/>
              </a:rPr>
              <a:t>г.</a:t>
            </a:r>
            <a:r>
              <a:rPr lang="ru-RU" sz="1000" spc="-20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spc="-10" dirty="0">
                <a:solidFill>
                  <a:schemeClr val="bg1"/>
                </a:solidFill>
                <a:latin typeface="Lucida Sans Unicode"/>
                <a:cs typeface="Lucida Sans Unicode"/>
              </a:rPr>
              <a:t>Алматы, </a:t>
            </a:r>
            <a:r>
              <a:rPr lang="ru-RU" sz="1000" spc="-25" dirty="0">
                <a:solidFill>
                  <a:schemeClr val="bg1"/>
                </a:solidFill>
                <a:latin typeface="Lucida Sans Unicode"/>
                <a:cs typeface="Lucida Sans Unicode"/>
              </a:rPr>
              <a:t>Проспект</a:t>
            </a:r>
            <a:r>
              <a:rPr lang="ru-RU" sz="1000" spc="-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spc="-35" dirty="0">
                <a:solidFill>
                  <a:schemeClr val="bg1"/>
                </a:solidFill>
                <a:latin typeface="Lucida Sans Unicode"/>
                <a:cs typeface="Lucida Sans Unicode"/>
              </a:rPr>
              <a:t>Сейфуллина</a:t>
            </a:r>
            <a:r>
              <a:rPr lang="ru-RU" sz="1000" spc="-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spc="-20" dirty="0">
                <a:solidFill>
                  <a:schemeClr val="bg1"/>
                </a:solidFill>
                <a:latin typeface="Lucida Sans Unicode"/>
                <a:cs typeface="Lucida Sans Unicode"/>
              </a:rPr>
              <a:t>502, </a:t>
            </a:r>
            <a:r>
              <a:rPr lang="ru-RU" sz="1000" dirty="0">
                <a:solidFill>
                  <a:schemeClr val="bg1"/>
                </a:solidFill>
                <a:latin typeface="Lucida Sans Unicode"/>
                <a:cs typeface="Lucida Sans Unicode"/>
              </a:rPr>
              <a:t>БЦ</a:t>
            </a:r>
            <a:r>
              <a:rPr lang="ru-RU" sz="1000" spc="-4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spc="-35" dirty="0">
                <a:solidFill>
                  <a:schemeClr val="bg1"/>
                </a:solidFill>
                <a:latin typeface="Lucida Sans Unicode"/>
                <a:cs typeface="Lucida Sans Unicode"/>
              </a:rPr>
              <a:t>«ТУРАР»,</a:t>
            </a:r>
            <a:r>
              <a:rPr lang="ru-RU" sz="1000" spc="-40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spc="-35" dirty="0">
                <a:solidFill>
                  <a:schemeClr val="bg1"/>
                </a:solidFill>
                <a:latin typeface="Lucida Sans Unicode"/>
                <a:cs typeface="Lucida Sans Unicode"/>
              </a:rPr>
              <a:t>офис</a:t>
            </a:r>
            <a:r>
              <a:rPr lang="ru-RU" sz="1000" spc="-40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spc="-25" dirty="0">
                <a:solidFill>
                  <a:schemeClr val="bg1"/>
                </a:solidFill>
                <a:latin typeface="Lucida Sans Unicode"/>
                <a:cs typeface="Lucida Sans Unicode"/>
              </a:rPr>
              <a:t>708</a:t>
            </a:r>
            <a:endParaRPr lang="ru-RU" sz="1000" dirty="0">
              <a:solidFill>
                <a:schemeClr val="bg1"/>
              </a:solidFill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sz="10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3338" y="9644064"/>
            <a:ext cx="2311912" cy="5001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spc="-110" dirty="0">
                <a:solidFill>
                  <a:srgbClr val="FFFFFF"/>
                </a:solidFill>
                <a:latin typeface="Arial Black"/>
                <a:cs typeface="Arial Black"/>
              </a:rPr>
              <a:t>Тел.:</a:t>
            </a:r>
            <a:r>
              <a:rPr sz="1000" spc="-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1000" spc="-160" dirty="0">
                <a:solidFill>
                  <a:schemeClr val="bg1"/>
                </a:solidFill>
                <a:latin typeface="Lucida Sans Unicode"/>
                <a:cs typeface="Lucida Sans Unicode"/>
              </a:rPr>
              <a:t>+</a:t>
            </a:r>
            <a:r>
              <a:rPr lang="ru-RU" sz="1000" b="1" spc="-160" dirty="0">
                <a:solidFill>
                  <a:schemeClr val="bg1"/>
                </a:solidFill>
                <a:latin typeface="Lucida Sans Unicode"/>
                <a:cs typeface="Lucida Sans Unicode"/>
              </a:rPr>
              <a:t>7</a:t>
            </a:r>
            <a:r>
              <a:rPr lang="ru-RU" sz="1000" b="1" spc="-2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b="1" spc="-55" dirty="0">
                <a:solidFill>
                  <a:schemeClr val="bg1"/>
                </a:solidFill>
                <a:latin typeface="Lucida Sans Unicode"/>
                <a:cs typeface="Lucida Sans Unicode"/>
              </a:rPr>
              <a:t>(727)</a:t>
            </a:r>
            <a:r>
              <a:rPr lang="ru-RU" sz="1000" b="1" spc="-25" dirty="0">
                <a:solidFill>
                  <a:schemeClr val="bg1"/>
                </a:solidFill>
                <a:latin typeface="Lucida Sans Unicode"/>
                <a:cs typeface="Lucida Sans Unicode"/>
              </a:rPr>
              <a:t> </a:t>
            </a:r>
            <a:r>
              <a:rPr lang="ru-RU" sz="1000" b="1" spc="-120" dirty="0">
                <a:solidFill>
                  <a:schemeClr val="bg1"/>
                </a:solidFill>
                <a:latin typeface="Lucida Sans Unicode"/>
                <a:cs typeface="Lucida Sans Unicode"/>
              </a:rPr>
              <a:t>32-36-</a:t>
            </a:r>
            <a:r>
              <a:rPr lang="ru-RU" sz="1000" b="1" spc="-25" dirty="0">
                <a:solidFill>
                  <a:schemeClr val="bg1"/>
                </a:solidFill>
                <a:latin typeface="Lucida Sans Unicode"/>
                <a:cs typeface="Lucida Sans Unicode"/>
              </a:rPr>
              <a:t>24 </a:t>
            </a:r>
          </a:p>
          <a:p>
            <a:pPr marL="12700">
              <a:spcBef>
                <a:spcPts val="100"/>
              </a:spcBef>
            </a:pPr>
            <a:r>
              <a:rPr lang="ru-RU" sz="1000" spc="-35" dirty="0">
                <a:solidFill>
                  <a:srgbClr val="0000FF"/>
                </a:solidFill>
                <a:latin typeface="Lucida Sans Unicode"/>
                <a:cs typeface="Lucida Sans Unicod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000" spc="-35" dirty="0">
                <a:solidFill>
                  <a:srgbClr val="FFFF00"/>
                </a:solidFill>
                <a:latin typeface="Lucida Sans Unicode"/>
                <a:cs typeface="Lucida Sans Unicod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yru-</a:t>
            </a:r>
            <a:r>
              <a:rPr lang="ru-RU" sz="1000" spc="-10" dirty="0">
                <a:solidFill>
                  <a:srgbClr val="FFFF00"/>
                </a:solidFill>
                <a:latin typeface="Lucida Sans Unicode"/>
                <a:cs typeface="Lucida Sans Unicode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kazakhstan@yokogawa.com</a:t>
            </a:r>
            <a:endParaRPr lang="ru-RU" sz="1000" spc="-10" dirty="0">
              <a:solidFill>
                <a:srgbClr val="FFFF00"/>
              </a:solidFill>
              <a:latin typeface="Lucida Sans Unicode"/>
              <a:cs typeface="Lucida Sans Unicode"/>
            </a:endParaRPr>
          </a:p>
          <a:p>
            <a:pPr marL="12700">
              <a:spcBef>
                <a:spcPts val="100"/>
              </a:spcBef>
            </a:pPr>
            <a:endParaRPr lang="en-US" sz="1000" b="1" dirty="0">
              <a:solidFill>
                <a:schemeClr val="bg1"/>
              </a:solidFill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09698" y="9137370"/>
            <a:ext cx="1643932" cy="12956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7081" y="9072009"/>
            <a:ext cx="233476" cy="23735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39991" y="9097009"/>
            <a:ext cx="1287780" cy="184150"/>
          </a:xfrm>
          <a:custGeom>
            <a:avLst/>
            <a:gdLst/>
            <a:ahLst/>
            <a:cxnLst/>
            <a:rect l="l" t="t" r="r" b="b"/>
            <a:pathLst>
              <a:path w="1287780" h="184150">
                <a:moveTo>
                  <a:pt x="170497" y="5727"/>
                </a:moveTo>
                <a:lnTo>
                  <a:pt x="137388" y="5727"/>
                </a:lnTo>
                <a:lnTo>
                  <a:pt x="85255" y="82423"/>
                </a:lnTo>
                <a:lnTo>
                  <a:pt x="33489" y="5626"/>
                </a:lnTo>
                <a:lnTo>
                  <a:pt x="0" y="5626"/>
                </a:lnTo>
                <a:lnTo>
                  <a:pt x="72224" y="107988"/>
                </a:lnTo>
                <a:lnTo>
                  <a:pt x="72224" y="179235"/>
                </a:lnTo>
                <a:lnTo>
                  <a:pt x="98653" y="179235"/>
                </a:lnTo>
                <a:lnTo>
                  <a:pt x="98653" y="107391"/>
                </a:lnTo>
                <a:lnTo>
                  <a:pt x="170497" y="5727"/>
                </a:lnTo>
                <a:close/>
              </a:path>
              <a:path w="1287780" h="184150">
                <a:moveTo>
                  <a:pt x="318452" y="91567"/>
                </a:moveTo>
                <a:lnTo>
                  <a:pt x="308102" y="43764"/>
                </a:lnTo>
                <a:lnTo>
                  <a:pt x="291503" y="25057"/>
                </a:lnTo>
                <a:lnTo>
                  <a:pt x="291503" y="94195"/>
                </a:lnTo>
                <a:lnTo>
                  <a:pt x="285038" y="127787"/>
                </a:lnTo>
                <a:lnTo>
                  <a:pt x="269443" y="148170"/>
                </a:lnTo>
                <a:lnTo>
                  <a:pt x="250444" y="158254"/>
                </a:lnTo>
                <a:lnTo>
                  <a:pt x="233756" y="160959"/>
                </a:lnTo>
                <a:lnTo>
                  <a:pt x="213550" y="157772"/>
                </a:lnTo>
                <a:lnTo>
                  <a:pt x="194144" y="146710"/>
                </a:lnTo>
                <a:lnTo>
                  <a:pt x="179552" y="125514"/>
                </a:lnTo>
                <a:lnTo>
                  <a:pt x="173799" y="91922"/>
                </a:lnTo>
                <a:lnTo>
                  <a:pt x="179298" y="60325"/>
                </a:lnTo>
                <a:lnTo>
                  <a:pt x="193332" y="38912"/>
                </a:lnTo>
                <a:lnTo>
                  <a:pt x="212166" y="26758"/>
                </a:lnTo>
                <a:lnTo>
                  <a:pt x="232105" y="22910"/>
                </a:lnTo>
                <a:lnTo>
                  <a:pt x="251307" y="26187"/>
                </a:lnTo>
                <a:lnTo>
                  <a:pt x="270624" y="37592"/>
                </a:lnTo>
                <a:lnTo>
                  <a:pt x="285534" y="59474"/>
                </a:lnTo>
                <a:lnTo>
                  <a:pt x="291426" y="93751"/>
                </a:lnTo>
                <a:lnTo>
                  <a:pt x="291503" y="94195"/>
                </a:lnTo>
                <a:lnTo>
                  <a:pt x="291503" y="25057"/>
                </a:lnTo>
                <a:lnTo>
                  <a:pt x="289610" y="22910"/>
                </a:lnTo>
                <a:lnTo>
                  <a:pt x="283629" y="16167"/>
                </a:lnTo>
                <a:lnTo>
                  <a:pt x="254965" y="3492"/>
                </a:lnTo>
                <a:lnTo>
                  <a:pt x="231978" y="444"/>
                </a:lnTo>
                <a:lnTo>
                  <a:pt x="213169" y="2730"/>
                </a:lnTo>
                <a:lnTo>
                  <a:pt x="184569" y="14300"/>
                </a:lnTo>
                <a:lnTo>
                  <a:pt x="158419" y="42265"/>
                </a:lnTo>
                <a:lnTo>
                  <a:pt x="146977" y="93751"/>
                </a:lnTo>
                <a:lnTo>
                  <a:pt x="158445" y="142608"/>
                </a:lnTo>
                <a:lnTo>
                  <a:pt x="184708" y="169697"/>
                </a:lnTo>
                <a:lnTo>
                  <a:pt x="213550" y="181330"/>
                </a:lnTo>
                <a:lnTo>
                  <a:pt x="232791" y="183845"/>
                </a:lnTo>
                <a:lnTo>
                  <a:pt x="251955" y="181330"/>
                </a:lnTo>
                <a:lnTo>
                  <a:pt x="252183" y="181330"/>
                </a:lnTo>
                <a:lnTo>
                  <a:pt x="281063" y="169227"/>
                </a:lnTo>
                <a:lnTo>
                  <a:pt x="288798" y="160959"/>
                </a:lnTo>
                <a:lnTo>
                  <a:pt x="307111" y="141414"/>
                </a:lnTo>
                <a:lnTo>
                  <a:pt x="318376" y="91922"/>
                </a:lnTo>
                <a:lnTo>
                  <a:pt x="318452" y="91567"/>
                </a:lnTo>
                <a:close/>
              </a:path>
              <a:path w="1287780" h="184150">
                <a:moveTo>
                  <a:pt x="483006" y="179120"/>
                </a:moveTo>
                <a:lnTo>
                  <a:pt x="405130" y="78092"/>
                </a:lnTo>
                <a:lnTo>
                  <a:pt x="477316" y="5664"/>
                </a:lnTo>
                <a:lnTo>
                  <a:pt x="441375" y="5664"/>
                </a:lnTo>
                <a:lnTo>
                  <a:pt x="359511" y="87769"/>
                </a:lnTo>
                <a:lnTo>
                  <a:pt x="359511" y="5626"/>
                </a:lnTo>
                <a:lnTo>
                  <a:pt x="331597" y="5537"/>
                </a:lnTo>
                <a:lnTo>
                  <a:pt x="331597" y="179158"/>
                </a:lnTo>
                <a:lnTo>
                  <a:pt x="357898" y="179158"/>
                </a:lnTo>
                <a:lnTo>
                  <a:pt x="357898" y="119646"/>
                </a:lnTo>
                <a:lnTo>
                  <a:pt x="384835" y="94195"/>
                </a:lnTo>
                <a:lnTo>
                  <a:pt x="449148" y="179235"/>
                </a:lnTo>
                <a:lnTo>
                  <a:pt x="483006" y="179120"/>
                </a:lnTo>
                <a:close/>
              </a:path>
              <a:path w="1287780" h="184150">
                <a:moveTo>
                  <a:pt x="630720" y="91160"/>
                </a:moveTo>
                <a:lnTo>
                  <a:pt x="617461" y="38481"/>
                </a:lnTo>
                <a:lnTo>
                  <a:pt x="602881" y="25107"/>
                </a:lnTo>
                <a:lnTo>
                  <a:pt x="602881" y="90525"/>
                </a:lnTo>
                <a:lnTo>
                  <a:pt x="602830" y="91160"/>
                </a:lnTo>
                <a:lnTo>
                  <a:pt x="581850" y="147624"/>
                </a:lnTo>
                <a:lnTo>
                  <a:pt x="545579" y="160769"/>
                </a:lnTo>
                <a:lnTo>
                  <a:pt x="525640" y="157797"/>
                </a:lnTo>
                <a:lnTo>
                  <a:pt x="506310" y="147091"/>
                </a:lnTo>
                <a:lnTo>
                  <a:pt x="491693" y="126009"/>
                </a:lnTo>
                <a:lnTo>
                  <a:pt x="485914" y="91859"/>
                </a:lnTo>
                <a:lnTo>
                  <a:pt x="491705" y="58712"/>
                </a:lnTo>
                <a:lnTo>
                  <a:pt x="506285" y="37490"/>
                </a:lnTo>
                <a:lnTo>
                  <a:pt x="525449" y="26200"/>
                </a:lnTo>
                <a:lnTo>
                  <a:pt x="544957" y="22872"/>
                </a:lnTo>
                <a:lnTo>
                  <a:pt x="566928" y="27114"/>
                </a:lnTo>
                <a:lnTo>
                  <a:pt x="585419" y="39839"/>
                </a:lnTo>
                <a:lnTo>
                  <a:pt x="598157" y="61036"/>
                </a:lnTo>
                <a:lnTo>
                  <a:pt x="602881" y="90525"/>
                </a:lnTo>
                <a:lnTo>
                  <a:pt x="602881" y="25107"/>
                </a:lnTo>
                <a:lnTo>
                  <a:pt x="600456" y="22872"/>
                </a:lnTo>
                <a:lnTo>
                  <a:pt x="587984" y="11417"/>
                </a:lnTo>
                <a:lnTo>
                  <a:pt x="558622" y="1435"/>
                </a:lnTo>
                <a:lnTo>
                  <a:pt x="545719" y="0"/>
                </a:lnTo>
                <a:lnTo>
                  <a:pt x="521462" y="3695"/>
                </a:lnTo>
                <a:lnTo>
                  <a:pt x="492582" y="16764"/>
                </a:lnTo>
                <a:lnTo>
                  <a:pt x="468401" y="44069"/>
                </a:lnTo>
                <a:lnTo>
                  <a:pt x="458266" y="90525"/>
                </a:lnTo>
                <a:lnTo>
                  <a:pt x="469138" y="140779"/>
                </a:lnTo>
                <a:lnTo>
                  <a:pt x="494601" y="168821"/>
                </a:lnTo>
                <a:lnTo>
                  <a:pt x="523963" y="180975"/>
                </a:lnTo>
                <a:lnTo>
                  <a:pt x="546519" y="183565"/>
                </a:lnTo>
                <a:lnTo>
                  <a:pt x="569429" y="179768"/>
                </a:lnTo>
                <a:lnTo>
                  <a:pt x="597217" y="165836"/>
                </a:lnTo>
                <a:lnTo>
                  <a:pt x="601446" y="160769"/>
                </a:lnTo>
                <a:lnTo>
                  <a:pt x="620699" y="137668"/>
                </a:lnTo>
                <a:lnTo>
                  <a:pt x="630720" y="91160"/>
                </a:lnTo>
                <a:close/>
              </a:path>
              <a:path w="1287780" h="184150">
                <a:moveTo>
                  <a:pt x="803821" y="87909"/>
                </a:moveTo>
                <a:lnTo>
                  <a:pt x="728560" y="87833"/>
                </a:lnTo>
                <a:lnTo>
                  <a:pt x="728700" y="111798"/>
                </a:lnTo>
                <a:lnTo>
                  <a:pt x="779297" y="111798"/>
                </a:lnTo>
                <a:lnTo>
                  <a:pt x="770293" y="137172"/>
                </a:lnTo>
                <a:lnTo>
                  <a:pt x="757453" y="152298"/>
                </a:lnTo>
                <a:lnTo>
                  <a:pt x="741895" y="159613"/>
                </a:lnTo>
                <a:lnTo>
                  <a:pt x="724738" y="161505"/>
                </a:lnTo>
                <a:lnTo>
                  <a:pt x="705993" y="157835"/>
                </a:lnTo>
                <a:lnTo>
                  <a:pt x="688124" y="145999"/>
                </a:lnTo>
                <a:lnTo>
                  <a:pt x="674738" y="124802"/>
                </a:lnTo>
                <a:lnTo>
                  <a:pt x="669467" y="93014"/>
                </a:lnTo>
                <a:lnTo>
                  <a:pt x="674319" y="59766"/>
                </a:lnTo>
                <a:lnTo>
                  <a:pt x="687120" y="38112"/>
                </a:lnTo>
                <a:lnTo>
                  <a:pt x="705256" y="26377"/>
                </a:lnTo>
                <a:lnTo>
                  <a:pt x="726122" y="22847"/>
                </a:lnTo>
                <a:lnTo>
                  <a:pt x="747801" y="26543"/>
                </a:lnTo>
                <a:lnTo>
                  <a:pt x="761885" y="35521"/>
                </a:lnTo>
                <a:lnTo>
                  <a:pt x="770077" y="46647"/>
                </a:lnTo>
                <a:lnTo>
                  <a:pt x="774166" y="56807"/>
                </a:lnTo>
                <a:lnTo>
                  <a:pt x="801433" y="56730"/>
                </a:lnTo>
                <a:lnTo>
                  <a:pt x="790524" y="28790"/>
                </a:lnTo>
                <a:lnTo>
                  <a:pt x="771105" y="11836"/>
                </a:lnTo>
                <a:lnTo>
                  <a:pt x="747445" y="3454"/>
                </a:lnTo>
                <a:lnTo>
                  <a:pt x="723849" y="1206"/>
                </a:lnTo>
                <a:lnTo>
                  <a:pt x="687476" y="9232"/>
                </a:lnTo>
                <a:lnTo>
                  <a:pt x="661771" y="30251"/>
                </a:lnTo>
                <a:lnTo>
                  <a:pt x="646518" y="59194"/>
                </a:lnTo>
                <a:lnTo>
                  <a:pt x="641489" y="90957"/>
                </a:lnTo>
                <a:lnTo>
                  <a:pt x="648550" y="131394"/>
                </a:lnTo>
                <a:lnTo>
                  <a:pt x="666940" y="160096"/>
                </a:lnTo>
                <a:lnTo>
                  <a:pt x="692454" y="177241"/>
                </a:lnTo>
                <a:lnTo>
                  <a:pt x="720852" y="182943"/>
                </a:lnTo>
                <a:lnTo>
                  <a:pt x="738860" y="181864"/>
                </a:lnTo>
                <a:lnTo>
                  <a:pt x="754049" y="178257"/>
                </a:lnTo>
                <a:lnTo>
                  <a:pt x="767359" y="171653"/>
                </a:lnTo>
                <a:lnTo>
                  <a:pt x="779729" y="161594"/>
                </a:lnTo>
                <a:lnTo>
                  <a:pt x="782726" y="178346"/>
                </a:lnTo>
                <a:lnTo>
                  <a:pt x="803579" y="178346"/>
                </a:lnTo>
                <a:lnTo>
                  <a:pt x="803821" y="87909"/>
                </a:lnTo>
                <a:close/>
              </a:path>
              <a:path w="1287780" h="184150">
                <a:moveTo>
                  <a:pt x="966317" y="178422"/>
                </a:moveTo>
                <a:lnTo>
                  <a:pt x="947610" y="131076"/>
                </a:lnTo>
                <a:lnTo>
                  <a:pt x="938745" y="108623"/>
                </a:lnTo>
                <a:lnTo>
                  <a:pt x="909294" y="34086"/>
                </a:lnTo>
                <a:lnTo>
                  <a:pt x="909294" y="108623"/>
                </a:lnTo>
                <a:lnTo>
                  <a:pt x="856919" y="108623"/>
                </a:lnTo>
                <a:lnTo>
                  <a:pt x="880516" y="30797"/>
                </a:lnTo>
                <a:lnTo>
                  <a:pt x="885609" y="44767"/>
                </a:lnTo>
                <a:lnTo>
                  <a:pt x="909294" y="108623"/>
                </a:lnTo>
                <a:lnTo>
                  <a:pt x="909294" y="34086"/>
                </a:lnTo>
                <a:lnTo>
                  <a:pt x="907999" y="30797"/>
                </a:lnTo>
                <a:lnTo>
                  <a:pt x="898194" y="5969"/>
                </a:lnTo>
                <a:lnTo>
                  <a:pt x="862558" y="5969"/>
                </a:lnTo>
                <a:lnTo>
                  <a:pt x="806996" y="179120"/>
                </a:lnTo>
                <a:lnTo>
                  <a:pt x="835456" y="179120"/>
                </a:lnTo>
                <a:lnTo>
                  <a:pt x="850188" y="131076"/>
                </a:lnTo>
                <a:lnTo>
                  <a:pt x="918095" y="131076"/>
                </a:lnTo>
                <a:lnTo>
                  <a:pt x="937069" y="178422"/>
                </a:lnTo>
                <a:lnTo>
                  <a:pt x="937196" y="178714"/>
                </a:lnTo>
                <a:lnTo>
                  <a:pt x="966317" y="178422"/>
                </a:lnTo>
                <a:close/>
              </a:path>
              <a:path w="1287780" h="184150">
                <a:moveTo>
                  <a:pt x="1157198" y="5664"/>
                </a:moveTo>
                <a:lnTo>
                  <a:pt x="1129144" y="5664"/>
                </a:lnTo>
                <a:lnTo>
                  <a:pt x="1114818" y="63817"/>
                </a:lnTo>
                <a:lnTo>
                  <a:pt x="1105560" y="100355"/>
                </a:lnTo>
                <a:lnTo>
                  <a:pt x="1096264" y="135877"/>
                </a:lnTo>
                <a:lnTo>
                  <a:pt x="1091806" y="120878"/>
                </a:lnTo>
                <a:lnTo>
                  <a:pt x="1059230" y="5664"/>
                </a:lnTo>
                <a:lnTo>
                  <a:pt x="1032383" y="5664"/>
                </a:lnTo>
                <a:lnTo>
                  <a:pt x="1017816" y="60998"/>
                </a:lnTo>
                <a:lnTo>
                  <a:pt x="1007681" y="97155"/>
                </a:lnTo>
                <a:lnTo>
                  <a:pt x="1001064" y="119862"/>
                </a:lnTo>
                <a:lnTo>
                  <a:pt x="997051" y="134823"/>
                </a:lnTo>
                <a:lnTo>
                  <a:pt x="987323" y="98666"/>
                </a:lnTo>
                <a:lnTo>
                  <a:pt x="963968" y="5664"/>
                </a:lnTo>
                <a:lnTo>
                  <a:pt x="934313" y="5664"/>
                </a:lnTo>
                <a:lnTo>
                  <a:pt x="982370" y="178943"/>
                </a:lnTo>
                <a:lnTo>
                  <a:pt x="1010958" y="178943"/>
                </a:lnTo>
                <a:lnTo>
                  <a:pt x="1046276" y="52476"/>
                </a:lnTo>
                <a:lnTo>
                  <a:pt x="1053642" y="78524"/>
                </a:lnTo>
                <a:lnTo>
                  <a:pt x="1082979" y="179108"/>
                </a:lnTo>
                <a:lnTo>
                  <a:pt x="1110729" y="178765"/>
                </a:lnTo>
                <a:lnTo>
                  <a:pt x="1157198" y="5664"/>
                </a:lnTo>
                <a:close/>
              </a:path>
              <a:path w="1287780" h="184150">
                <a:moveTo>
                  <a:pt x="1287157" y="178816"/>
                </a:moveTo>
                <a:lnTo>
                  <a:pt x="1270558" y="132524"/>
                </a:lnTo>
                <a:lnTo>
                  <a:pt x="1262316" y="109550"/>
                </a:lnTo>
                <a:lnTo>
                  <a:pt x="1234592" y="32258"/>
                </a:lnTo>
                <a:lnTo>
                  <a:pt x="1234440" y="31838"/>
                </a:lnTo>
                <a:lnTo>
                  <a:pt x="1234440" y="109550"/>
                </a:lnTo>
                <a:lnTo>
                  <a:pt x="1180807" y="109550"/>
                </a:lnTo>
                <a:lnTo>
                  <a:pt x="1207541" y="32626"/>
                </a:lnTo>
                <a:lnTo>
                  <a:pt x="1207477" y="32258"/>
                </a:lnTo>
                <a:lnTo>
                  <a:pt x="1234440" y="109550"/>
                </a:lnTo>
                <a:lnTo>
                  <a:pt x="1234440" y="31838"/>
                </a:lnTo>
                <a:lnTo>
                  <a:pt x="1224953" y="5372"/>
                </a:lnTo>
                <a:lnTo>
                  <a:pt x="1190777" y="5372"/>
                </a:lnTo>
                <a:lnTo>
                  <a:pt x="1129449" y="178816"/>
                </a:lnTo>
                <a:lnTo>
                  <a:pt x="1156843" y="178816"/>
                </a:lnTo>
                <a:lnTo>
                  <a:pt x="1172603" y="132524"/>
                </a:lnTo>
                <a:lnTo>
                  <a:pt x="1241628" y="132524"/>
                </a:lnTo>
                <a:lnTo>
                  <a:pt x="1258468" y="178816"/>
                </a:lnTo>
                <a:lnTo>
                  <a:pt x="1287157" y="1788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5db29ff9-328f-40bc-bdc5-3c7b0421d507}" enabled="1" method="Standard" siteId="{0da2a83b-13d9-4a35-965f-ec53a220ed9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Words>13527</Words>
  <Application>Microsoft Office PowerPoint</Application>
  <PresentationFormat>Произвольный</PresentationFormat>
  <Paragraphs>2183</Paragraphs>
  <Slides>72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72</vt:i4>
      </vt:variant>
    </vt:vector>
  </HeadingPairs>
  <TitlesOfParts>
    <vt:vector size="79" baseType="lpstr">
      <vt:lpstr>Arial Black</vt:lpstr>
      <vt:lpstr>Calibri</vt:lpstr>
      <vt:lpstr>Lucida Sans Unicode</vt:lpstr>
      <vt:lpstr>Tahoma</vt:lpstr>
      <vt:lpstr>Times New Roman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Burdenkova, Oksana (Oksana.Burdenkova@yokogawa.com)</dc:creator>
  <cp:lastModifiedBy>Ermakova, Tatiana (Tatiana.Ermakova@yokogawa.com)</cp:lastModifiedBy>
  <cp:revision>3</cp:revision>
  <dcterms:created xsi:type="dcterms:W3CDTF">2026-06-25T10:43:22Z</dcterms:created>
  <dcterms:modified xsi:type="dcterms:W3CDTF">2026-09-15T10:18:37Z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2026-02-26T00:00:00Z</vt:filetime>
  </property>
  <property fmtid="{D5CDD505-2E9C-101B-9397-08002B2CF9AE}" pid="4" name="Creator">
    <vt:lpwstr>Adobe InDesign 19.3 (Macintosh)</vt:lpwstr>
  </property>
  <property fmtid="{D5CDD505-2E9C-101B-9397-08002B2CF9AE}" pid="5" name="LastSaved">
    <vt:filetime>2026-06-25T00:00:00Z</vt:filetime>
  </property>
  <property fmtid="{D5CDD505-2E9C-101B-9397-08002B2CF9AE}" pid="6" name="Producer">
    <vt:lpwstr>Adobe PDF Library 17.0</vt:lpwstr>
  </property>
</Properties>
</file>